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8" r:id="rId2"/>
    <p:sldId id="312" r:id="rId3"/>
    <p:sldId id="309" r:id="rId4"/>
    <p:sldId id="261" r:id="rId5"/>
    <p:sldId id="268" r:id="rId6"/>
    <p:sldId id="265" r:id="rId7"/>
    <p:sldId id="266" r:id="rId8"/>
    <p:sldId id="267" r:id="rId9"/>
    <p:sldId id="264" r:id="rId10"/>
    <p:sldId id="311" r:id="rId11"/>
    <p:sldId id="271" r:id="rId12"/>
    <p:sldId id="273" r:id="rId13"/>
    <p:sldId id="277" r:id="rId14"/>
    <p:sldId id="275" r:id="rId15"/>
    <p:sldId id="276" r:id="rId16"/>
    <p:sldId id="278" r:id="rId17"/>
    <p:sldId id="274" r:id="rId18"/>
    <p:sldId id="279" r:id="rId19"/>
    <p:sldId id="280" r:id="rId20"/>
    <p:sldId id="281" r:id="rId21"/>
    <p:sldId id="282" r:id="rId22"/>
    <p:sldId id="283" r:id="rId23"/>
    <p:sldId id="284" r:id="rId24"/>
    <p:sldId id="301" r:id="rId25"/>
    <p:sldId id="285" r:id="rId26"/>
    <p:sldId id="303"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270" r:id="rId41"/>
    <p:sldId id="305" r:id="rId42"/>
    <p:sldId id="306" r:id="rId43"/>
    <p:sldId id="304" r:id="rId44"/>
    <p:sldId id="286" r:id="rId45"/>
    <p:sldId id="287" r:id="rId46"/>
    <p:sldId id="263" r:id="rId47"/>
  </p:sldIdLst>
  <p:sldSz cx="11315700" cy="16002000"/>
  <p:notesSz cx="6858000" cy="9144000"/>
  <p:embeddedFontLst>
    <p:embeddedFont>
      <p:font typeface="BODONI 72 BOOK" panose="020B0600000101010101" charset="0"/>
      <p:regular r:id="rId49"/>
      <p:italic r:id="rId50"/>
    </p:embeddedFont>
    <p:embeddedFont>
      <p:font typeface="BODONI 72 BOOK" panose="020B0600000101010101" charset="0"/>
      <p:regular r:id="rId49"/>
      <p:italic r:id="rId50"/>
    </p:embeddedFont>
    <p:embeddedFont>
      <p:font typeface="Calibri" panose="020F0502020204030204" pitchFamily="34" charset="0"/>
      <p:regular r:id="rId51"/>
      <p:bold r:id="rId52"/>
      <p:italic r:id="rId53"/>
      <p:boldItalic r:id="rId54"/>
    </p:embeddedFont>
    <p:embeddedFont>
      <p:font typeface="Cambria" panose="02040503050406030204" pitchFamily="18" charset="0"/>
      <p:regular r:id="rId55"/>
      <p:bold r:id="rId56"/>
      <p:italic r:id="rId57"/>
      <p:boldItalic r:id="rId58"/>
    </p:embeddedFont>
    <p:embeddedFont>
      <p:font typeface="Cambria Math" panose="02040503050406030204" pitchFamily="18" charset="0"/>
      <p:regular r:id="rId59"/>
    </p:embeddedFont>
    <p:embeddedFont>
      <p:font typeface="FangSong" panose="02010609060101010101" pitchFamily="49" charset="-122"/>
      <p:regular r:id="rId60"/>
    </p:embeddedFont>
    <p:embeddedFont>
      <p:font typeface="Roboto" panose="02000000000000000000" pitchFamily="2" charset="0"/>
      <p:regular r:id="rId61"/>
      <p:bold r:id="rId62"/>
      <p:italic r:id="rId63"/>
      <p:boldItalic r:id="rId64"/>
    </p:embeddedFont>
    <p:embeddedFont>
      <p:font typeface="Roboto Bold" panose="02000000000000000000" charset="0"/>
      <p:bold r:id="rId65"/>
    </p:embeddedFont>
    <p:embeddedFont>
      <p:font typeface="Roboto Light" panose="02000000000000000000" pitchFamily="2" charset="0"/>
      <p:regular r:id="rId66"/>
      <p:italic r:id="rId67"/>
    </p:embeddedFont>
    <p:embeddedFont>
      <p:font typeface="맑은 고딕" panose="020B0503020000020004" pitchFamily="50" charset="-127"/>
      <p:regular r:id="rId68"/>
      <p:bold r:id="rId69"/>
    </p:embeddedFont>
    <p:embeddedFont>
      <p:font typeface="함초롬바탕" panose="02030604000101010101" pitchFamily="18" charset="-127"/>
      <p:regular r:id="rId70"/>
      <p:bold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94604" autoAdjust="0"/>
  </p:normalViewPr>
  <p:slideViewPr>
    <p:cSldViewPr>
      <p:cViewPr varScale="1">
        <p:scale>
          <a:sx n="31" d="100"/>
          <a:sy n="31" d="100"/>
        </p:scale>
        <p:origin x="25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468A1-45B7-D74C-BB82-F828358660E7}" type="datetimeFigureOut">
              <a:rPr lang="en-KR" smtClean="0"/>
              <a:t>12/29/2025</a:t>
            </a:fld>
            <a:endParaRPr lang="en-KR"/>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K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455A8-56C6-6643-9121-715D90820A80}" type="slidenum">
              <a:rPr lang="en-KR" smtClean="0"/>
              <a:t>‹#›</a:t>
            </a:fld>
            <a:endParaRPr lang="en-KR"/>
          </a:p>
        </p:txBody>
      </p:sp>
    </p:spTree>
    <p:extLst>
      <p:ext uri="{BB962C8B-B14F-4D97-AF65-F5344CB8AC3E}">
        <p14:creationId xmlns:p14="http://schemas.microsoft.com/office/powerpoint/2010/main" val="208492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zoom.us/j/3851236840"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duongdangkhoa@tdtu.edu.v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choice1313@hanmail.ne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applewebdata://5FC4A359-AEF7-4BE0-8E52-1D52EAFDC536/#_ftnref1"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applewebdata://5FC4A359-AEF7-4BE0-8E52-1D52EAFDC536/#_ftnref2"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1194156523@qq.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sylim@waseda.jp"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duongdangkhoa@tdtu.edu.v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mailto:rplatoshinar@gmail.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mailto:dorota.czechowska@uni.lodz.pl"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julie.birkenmaier@slu.edu"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7C74AE30-EA3C-84BF-1B9D-B649E9C6318B}"/>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252A133-966D-A4FE-F23C-DF64FD83747F}"/>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12" name="TextBox 12">
            <a:extLst>
              <a:ext uri="{FF2B5EF4-FFF2-40B4-BE49-F238E27FC236}">
                <a16:creationId xmlns:a16="http://schemas.microsoft.com/office/drawing/2014/main" id="{EABA17AE-D747-1067-5FD4-73E207A0AF95}"/>
              </a:ext>
            </a:extLst>
          </p:cNvPr>
          <p:cNvSpPr txBox="1"/>
          <p:nvPr/>
        </p:nvSpPr>
        <p:spPr>
          <a:xfrm>
            <a:off x="0" y="2317750"/>
            <a:ext cx="11315700" cy="414867"/>
          </a:xfrm>
          <a:prstGeom prst="rect">
            <a:avLst/>
          </a:prstGeom>
        </p:spPr>
        <p:txBody>
          <a:bodyPr rtlCol="0" anchor="t"/>
          <a:lstStyle/>
          <a:p>
            <a:pPr algn="ctr">
              <a:lnSpc>
                <a:spcPct val="116199"/>
              </a:lnSpc>
            </a:pPr>
            <a:r>
              <a:rPr lang="en-US" sz="3600" b="1" dirty="0">
                <a:solidFill>
                  <a:srgbClr val="1F497D"/>
                </a:solidFill>
                <a:effectLst/>
                <a:latin typeface="BODONI 72 BOOK" pitchFamily="2" charset="0"/>
                <a:ea typeface="Baskerville" panose="02020502070401020303" pitchFamily="18" charset="0"/>
                <a:cs typeface="Times New Roman" panose="02020603050405020304" pitchFamily="18" charset="0"/>
              </a:rPr>
              <a:t>Korea, Asia, Risk Management &amp; Innovation 2025 </a:t>
            </a:r>
          </a:p>
          <a:p>
            <a:pPr algn="ctr">
              <a:lnSpc>
                <a:spcPct val="116199"/>
              </a:lnSpc>
            </a:pPr>
            <a:r>
              <a:rPr lang="en-US" sz="3400" b="1" dirty="0">
                <a:solidFill>
                  <a:srgbClr val="1F497D"/>
                </a:solidFill>
                <a:effectLst/>
                <a:latin typeface="Bodoni 72 Book" pitchFamily="2" charset="0"/>
                <a:ea typeface="Baskerville" panose="02020502070401020303" pitchFamily="18" charset="0"/>
                <a:cs typeface="Times New Roman" panose="02020603050405020304" pitchFamily="18" charset="0"/>
              </a:rPr>
              <a:t>(KARMI 2025)</a:t>
            </a:r>
            <a:endParaRPr lang="en-KR" sz="3400" b="1" dirty="0">
              <a:effectLst/>
              <a:latin typeface="Bodoni 72 Book" pitchFamily="2" charset="0"/>
              <a:ea typeface="Baskerville" panose="02020502070401020303" pitchFamily="18" charset="0"/>
              <a:cs typeface="Times New Roman" panose="02020603050405020304" pitchFamily="18" charset="0"/>
            </a:endParaRPr>
          </a:p>
        </p:txBody>
      </p:sp>
      <p:sp>
        <p:nvSpPr>
          <p:cNvPr id="13" name="TextBox 13">
            <a:extLst>
              <a:ext uri="{FF2B5EF4-FFF2-40B4-BE49-F238E27FC236}">
                <a16:creationId xmlns:a16="http://schemas.microsoft.com/office/drawing/2014/main" id="{DD2059B7-A8E1-3480-CA35-62B8E8F4A5E1}"/>
              </a:ext>
            </a:extLst>
          </p:cNvPr>
          <p:cNvSpPr txBox="1"/>
          <p:nvPr/>
        </p:nvSpPr>
        <p:spPr>
          <a:xfrm>
            <a:off x="400050" y="520700"/>
            <a:ext cx="3282950" cy="419100"/>
          </a:xfrm>
          <a:prstGeom prst="rect">
            <a:avLst/>
          </a:prstGeom>
        </p:spPr>
        <p:txBody>
          <a:bodyPr rtlCol="0" anchor="t"/>
          <a:lstStyle/>
          <a:p>
            <a:pPr lvl="0" algn="l">
              <a:lnSpc>
                <a:spcPct val="116199"/>
              </a:lnSpc>
            </a:pPr>
            <a:endParaRPr lang="en" sz="1600" b="0" i="0" u="none" strike="noStrike" dirty="0">
              <a:solidFill>
                <a:srgbClr val="000000"/>
              </a:solidFill>
              <a:latin typeface="Roboto Light"/>
            </a:endParaRPr>
          </a:p>
        </p:txBody>
      </p:sp>
      <p:sp>
        <p:nvSpPr>
          <p:cNvPr id="14" name="TextBox 14">
            <a:extLst>
              <a:ext uri="{FF2B5EF4-FFF2-40B4-BE49-F238E27FC236}">
                <a16:creationId xmlns:a16="http://schemas.microsoft.com/office/drawing/2014/main" id="{001F0D9B-53C4-22C2-4792-9F019F6402D0}"/>
              </a:ext>
            </a:extLst>
          </p:cNvPr>
          <p:cNvSpPr txBox="1"/>
          <p:nvPr/>
        </p:nvSpPr>
        <p:spPr>
          <a:xfrm>
            <a:off x="647700" y="7962900"/>
            <a:ext cx="9429750" cy="1168400"/>
          </a:xfrm>
          <a:prstGeom prst="rect">
            <a:avLst/>
          </a:prstGeom>
        </p:spPr>
        <p:txBody>
          <a:bodyPr rtlCol="0" anchor="t"/>
          <a:lstStyle/>
          <a:p>
            <a:pPr>
              <a:lnSpc>
                <a:spcPct val="115000"/>
              </a:lnSpc>
              <a:spcAft>
                <a:spcPts val="1000"/>
              </a:spcAft>
              <a:buNone/>
            </a:pPr>
            <a:r>
              <a:rPr 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Host : SKKU Graduate Department of Foreign Trade, Seoul, Korea</a:t>
            </a:r>
            <a:endParaRPr lang="en-KR"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pPr>
              <a:lnSpc>
                <a:spcPct val="115000"/>
              </a:lnSpc>
              <a:spcAft>
                <a:spcPts val="1000"/>
              </a:spcAft>
            </a:pPr>
            <a:r>
              <a:rPr 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r>
              <a:rPr lang="ko-KR" alt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주최</a:t>
            </a:r>
            <a:r>
              <a:rPr lang="en-US" altLang="ko-KR"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rPr>
              <a:t> :</a:t>
            </a:r>
            <a:r>
              <a:rPr 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r>
              <a:rPr lang="ko-KR" sz="1800" dirty="0">
                <a:solidFill>
                  <a:schemeClr val="tx1">
                    <a:lumMod val="95000"/>
                    <a:lumOff val="5000"/>
                  </a:schemeClr>
                </a:solidFill>
                <a:effectLst/>
                <a:latin typeface="Roboto" panose="02000000000000000000" pitchFamily="2" charset="0"/>
                <a:ea typeface="Malgun Gothic" panose="020B0503020000020004" pitchFamily="34" charset="-127"/>
                <a:cs typeface="Roboto" panose="02000000000000000000" pitchFamily="2" charset="0"/>
              </a:rPr>
              <a:t>성균관대학교 대학원 무역학과</a:t>
            </a:r>
            <a:endParaRPr lang="en-KR"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p:txBody>
      </p:sp>
      <p:sp>
        <p:nvSpPr>
          <p:cNvPr id="21" name="TextBox 21">
            <a:extLst>
              <a:ext uri="{FF2B5EF4-FFF2-40B4-BE49-F238E27FC236}">
                <a16:creationId xmlns:a16="http://schemas.microsoft.com/office/drawing/2014/main" id="{0241CE1A-74AE-6937-81E7-C664741AB00F}"/>
              </a:ext>
            </a:extLst>
          </p:cNvPr>
          <p:cNvSpPr txBox="1"/>
          <p:nvPr/>
        </p:nvSpPr>
        <p:spPr>
          <a:xfrm>
            <a:off x="647700" y="5979741"/>
            <a:ext cx="9048750" cy="1320800"/>
          </a:xfrm>
          <a:prstGeom prst="rect">
            <a:avLst/>
          </a:prstGeom>
        </p:spPr>
        <p:txBody>
          <a:bodyPr rtlCol="0" anchor="t"/>
          <a:lstStyle/>
          <a:p>
            <a:pPr lvl="0" algn="l">
              <a:lnSpc>
                <a:spcPct val="116199"/>
              </a:lnSpc>
            </a:pPr>
            <a:r>
              <a:rPr lang="en-US" sz="2133" i="0" u="none" strike="noStrike" dirty="0">
                <a:solidFill>
                  <a:srgbClr val="000000"/>
                </a:solidFill>
                <a:latin typeface="Roboto Bold"/>
              </a:rPr>
              <a:t>Date</a:t>
            </a:r>
            <a:r>
              <a:rPr lang="en-US" sz="2133" dirty="0">
                <a:solidFill>
                  <a:srgbClr val="000000"/>
                </a:solidFill>
                <a:latin typeface="Roboto Bold"/>
              </a:rPr>
              <a:t>s: December 29, 30 &amp; 31. 2025</a:t>
            </a:r>
          </a:p>
          <a:p>
            <a:pPr lvl="0" algn="l">
              <a:lnSpc>
                <a:spcPct val="116199"/>
              </a:lnSpc>
            </a:pPr>
            <a:r>
              <a:rPr lang="en-US" sz="2133" i="0" u="none" strike="noStrike" dirty="0">
                <a:solidFill>
                  <a:srgbClr val="000000"/>
                </a:solidFill>
                <a:latin typeface="Roboto Bold"/>
              </a:rPr>
              <a:t>V</a:t>
            </a:r>
            <a:r>
              <a:rPr lang="en-US" sz="2133" dirty="0">
                <a:solidFill>
                  <a:srgbClr val="000000"/>
                </a:solidFill>
                <a:latin typeface="Roboto Bold"/>
              </a:rPr>
              <a:t>enue: 33402, 4</a:t>
            </a:r>
            <a:r>
              <a:rPr lang="en-US" sz="2133" baseline="30000" dirty="0">
                <a:solidFill>
                  <a:srgbClr val="000000"/>
                </a:solidFill>
                <a:latin typeface="Roboto Bold"/>
              </a:rPr>
              <a:t>th</a:t>
            </a:r>
            <a:r>
              <a:rPr lang="en-US" sz="2133" dirty="0">
                <a:solidFill>
                  <a:srgbClr val="000000"/>
                </a:solidFill>
                <a:latin typeface="Roboto Bold"/>
              </a:rPr>
              <a:t> Floor, Business School BLDG</a:t>
            </a:r>
            <a:r>
              <a:rPr lang="en-US" sz="2133" i="0" u="none" strike="noStrike" dirty="0">
                <a:solidFill>
                  <a:srgbClr val="000000"/>
                </a:solidFill>
                <a:latin typeface="Roboto Bold"/>
              </a:rPr>
              <a:t>             </a:t>
            </a:r>
          </a:p>
          <a:p>
            <a:pPr lvl="0" algn="l">
              <a:lnSpc>
                <a:spcPct val="116199"/>
              </a:lnSpc>
            </a:pPr>
            <a:r>
              <a:rPr lang="en-US" sz="2133" dirty="0">
                <a:solidFill>
                  <a:srgbClr val="000000"/>
                </a:solidFill>
                <a:latin typeface="Roboto Bold"/>
              </a:rPr>
              <a:t>         </a:t>
            </a:r>
            <a:r>
              <a:rPr lang="en-US" sz="2133" i="0" u="none" strike="noStrike" dirty="0">
                <a:solidFill>
                  <a:srgbClr val="000000"/>
                </a:solidFill>
                <a:latin typeface="Roboto Bold"/>
              </a:rPr>
              <a:t>    &amp;</a:t>
            </a:r>
            <a:r>
              <a:rPr lang="en-US" sz="2400" i="0" u="sng" strike="noStrike" dirty="0">
                <a:solidFill>
                  <a:srgbClr val="0000FF"/>
                </a:solidFill>
                <a:latin typeface="Cambria" panose="02040503050406030204" pitchFamily="18" charset="0"/>
                <a:ea typeface="Malgun Gothic" panose="020B0503020000020004" pitchFamily="34" charset="-127"/>
                <a:cs typeface="Times New Roman" panose="02020603050405020304" pitchFamily="18" charset="0"/>
              </a:rPr>
              <a:t> </a:t>
            </a:r>
            <a:r>
              <a:rPr lang="en-US" sz="2400" i="0" u="sng" strike="noStrike" dirty="0">
                <a:solidFill>
                  <a:srgbClr val="0000FF"/>
                </a:solidFill>
                <a:latin typeface="Cambria" panose="02040503050406030204" pitchFamily="18" charset="0"/>
                <a:ea typeface="Malgun Gothic" panose="020B0503020000020004" pitchFamily="34" charset="-127"/>
                <a:cs typeface="Times New Roman" panose="02020603050405020304" pitchFamily="18" charset="0"/>
                <a:hlinkClick r:id="rId3"/>
              </a:rPr>
              <a:t>http://www.zoom.us/j/3851236840</a:t>
            </a:r>
            <a:r>
              <a:rPr lang="en-US" sz="2400" i="0" u="sng" strike="noStrike" dirty="0">
                <a:solidFill>
                  <a:srgbClr val="0000FF"/>
                </a:solidFill>
                <a:latin typeface="Cambria" panose="02040503050406030204" pitchFamily="18" charset="0"/>
                <a:ea typeface="Malgun Gothic" panose="020B0503020000020004" pitchFamily="34" charset="-127"/>
                <a:cs typeface="Times New Roman" panose="02020603050405020304" pitchFamily="18" charset="0"/>
              </a:rPr>
              <a:t>. </a:t>
            </a:r>
            <a:r>
              <a:rPr lang="en-US" sz="2133" dirty="0">
                <a:solidFill>
                  <a:srgbClr val="000000"/>
                </a:solidFill>
                <a:latin typeface="Roboto Bold"/>
              </a:rPr>
              <a:t>(PW: Pf5ZBn)</a:t>
            </a:r>
            <a:endParaRPr lang="en" sz="2133" i="0" u="none" strike="noStrike" dirty="0">
              <a:solidFill>
                <a:srgbClr val="000000"/>
              </a:solidFill>
              <a:latin typeface="Roboto Bold"/>
            </a:endParaRPr>
          </a:p>
        </p:txBody>
      </p:sp>
      <p:sp>
        <p:nvSpPr>
          <p:cNvPr id="23" name="TextBox 23">
            <a:extLst>
              <a:ext uri="{FF2B5EF4-FFF2-40B4-BE49-F238E27FC236}">
                <a16:creationId xmlns:a16="http://schemas.microsoft.com/office/drawing/2014/main" id="{7952E1A7-2A14-97D4-E8EF-7554EE9BBE1C}"/>
              </a:ext>
            </a:extLst>
          </p:cNvPr>
          <p:cNvSpPr txBox="1"/>
          <p:nvPr/>
        </p:nvSpPr>
        <p:spPr>
          <a:xfrm>
            <a:off x="326965" y="450730"/>
            <a:ext cx="2889250" cy="241300"/>
          </a:xfrm>
          <a:prstGeom prst="rect">
            <a:avLst/>
          </a:prstGeom>
        </p:spPr>
        <p:txBody>
          <a:bodyPr rtlCol="0" anchor="t"/>
          <a:lstStyle/>
          <a:p>
            <a:pPr lvl="0" algn="l">
              <a:lnSpc>
                <a:spcPct val="116199"/>
              </a:lnSpc>
            </a:pPr>
            <a:r>
              <a:rPr lang="en-US" sz="1600" dirty="0">
                <a:effectLst/>
                <a:latin typeface="Cambria" panose="02040503050406030204" pitchFamily="18" charset="0"/>
                <a:ea typeface="Malgun Gothic" panose="020B0503020000020004" pitchFamily="34" charset="-127"/>
                <a:cs typeface="Times New Roman" panose="02020603050405020304" pitchFamily="18" charset="0"/>
              </a:rPr>
              <a:t>2025 International Conference </a:t>
            </a:r>
            <a:endParaRPr lang="en" sz="1600" b="0" i="0" u="none" strike="noStrike" dirty="0">
              <a:solidFill>
                <a:srgbClr val="000000"/>
              </a:solidFill>
              <a:latin typeface="Roboto Light"/>
            </a:endParaRPr>
          </a:p>
        </p:txBody>
      </p:sp>
      <p:sp>
        <p:nvSpPr>
          <p:cNvPr id="27" name="TextBox 14">
            <a:extLst>
              <a:ext uri="{FF2B5EF4-FFF2-40B4-BE49-F238E27FC236}">
                <a16:creationId xmlns:a16="http://schemas.microsoft.com/office/drawing/2014/main" id="{4DF5B8FD-2FA5-BC5A-BAFC-2A3EFD9DFD07}"/>
              </a:ext>
            </a:extLst>
          </p:cNvPr>
          <p:cNvSpPr txBox="1"/>
          <p:nvPr/>
        </p:nvSpPr>
        <p:spPr>
          <a:xfrm>
            <a:off x="660400" y="9728450"/>
            <a:ext cx="7918450" cy="1168400"/>
          </a:xfrm>
          <a:prstGeom prst="rect">
            <a:avLst/>
          </a:prstGeom>
        </p:spPr>
        <p:txBody>
          <a:bodyPr rtlCol="0" anchor="t"/>
          <a:lstStyle/>
          <a:p>
            <a:pPr indent="60960">
              <a:lnSpc>
                <a:spcPct val="115000"/>
              </a:lnSpc>
              <a:spcAft>
                <a:spcPts val="1000"/>
              </a:spcAft>
              <a:buNone/>
            </a:pPr>
            <a:r>
              <a:rPr 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Co-Organizers (</a:t>
            </a:r>
            <a:r>
              <a:rPr lang="ko-KR" alt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공동 주관</a:t>
            </a:r>
            <a:r>
              <a:rPr lang="en-US" altLang="ko-KR"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endParaRPr lang="en-KR"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pPr indent="254000">
              <a:lnSpc>
                <a:spcPct val="115000"/>
              </a:lnSpc>
              <a:spcAft>
                <a:spcPts val="1000"/>
              </a:spcAft>
              <a:buNone/>
            </a:pPr>
            <a:r>
              <a:rPr 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SKKU</a:t>
            </a:r>
            <a:r>
              <a:rPr lang="en-US"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rPr>
              <a:t> (S</a:t>
            </a:r>
            <a:r>
              <a:rPr lang="en-US" altLang="ko-KR"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rPr>
              <a:t>ungkyunkwan University)</a:t>
            </a:r>
            <a:r>
              <a:rPr lang="ko-KR" altLang="en-US"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rPr>
              <a:t> </a:t>
            </a:r>
            <a:r>
              <a:rPr lang="ko-KR" sz="1800" dirty="0">
                <a:solidFill>
                  <a:schemeClr val="tx1">
                    <a:lumMod val="95000"/>
                    <a:lumOff val="5000"/>
                  </a:schemeClr>
                </a:solidFill>
                <a:effectLst/>
                <a:latin typeface="Roboto" panose="02000000000000000000" pitchFamily="2" charset="0"/>
                <a:ea typeface="Malgun Gothic" panose="020B0503020000020004" pitchFamily="34" charset="-127"/>
                <a:cs typeface="Roboto" panose="02000000000000000000" pitchFamily="2" charset="0"/>
              </a:rPr>
              <a:t>성균관대학교 대학원 무역학과</a:t>
            </a:r>
            <a:endParaRPr lang="en-KR"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pPr indent="254000">
              <a:lnSpc>
                <a:spcPct val="115000"/>
              </a:lnSpc>
              <a:spcAft>
                <a:spcPts val="1000"/>
              </a:spcAft>
              <a:buNone/>
            </a:pPr>
            <a:r>
              <a:rPr 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KACI (Korean Academy of Cooperative Insurance) </a:t>
            </a:r>
            <a:r>
              <a:rPr lang="ko-KR" sz="1800" dirty="0">
                <a:solidFill>
                  <a:schemeClr val="tx1">
                    <a:lumMod val="95000"/>
                    <a:lumOff val="5000"/>
                  </a:schemeClr>
                </a:solidFill>
                <a:effectLst/>
                <a:latin typeface="Roboto" panose="02000000000000000000" pitchFamily="2" charset="0"/>
                <a:ea typeface="Malgun Gothic" panose="020B0503020000020004" pitchFamily="34" charset="-127"/>
                <a:cs typeface="Roboto" panose="02000000000000000000" pitchFamily="2" charset="0"/>
              </a:rPr>
              <a:t>한국공제학회</a:t>
            </a:r>
            <a:endParaRPr lang="en-KR"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pPr indent="254000">
              <a:lnSpc>
                <a:spcPct val="115000"/>
              </a:lnSpc>
              <a:spcAft>
                <a:spcPts val="1000"/>
              </a:spcAft>
              <a:buNone/>
            </a:pPr>
            <a:r>
              <a:rPr 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IAFICO (International Academy of Financial Consumers), </a:t>
            </a:r>
            <a:endParaRPr lang="en-KR"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pPr indent="762000">
              <a:lnSpc>
                <a:spcPct val="115000"/>
              </a:lnSpc>
              <a:spcAft>
                <a:spcPts val="1000"/>
              </a:spcAft>
              <a:buNone/>
            </a:pPr>
            <a:r>
              <a:rPr lang="ko-KR" sz="1800" dirty="0">
                <a:solidFill>
                  <a:schemeClr val="tx1">
                    <a:lumMod val="95000"/>
                    <a:lumOff val="5000"/>
                  </a:schemeClr>
                </a:solidFill>
                <a:effectLst/>
                <a:latin typeface="Roboto" panose="02000000000000000000" pitchFamily="2" charset="0"/>
                <a:ea typeface="Malgun Gothic" panose="020B0503020000020004" pitchFamily="34" charset="-127"/>
                <a:cs typeface="Roboto" panose="02000000000000000000" pitchFamily="2" charset="0"/>
              </a:rPr>
              <a:t>사단법인 국제금융소비자학회</a:t>
            </a:r>
            <a:endParaRPr lang="en-KR"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pPr>
              <a:buNone/>
            </a:pPr>
            <a:r>
              <a:rPr 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KAoI</a:t>
            </a:r>
            <a:r>
              <a:rPr lang="en-US"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(Korean Academy of Insurance) </a:t>
            </a:r>
            <a:r>
              <a:rPr lang="ko-KR" sz="1800" dirty="0">
                <a:solidFill>
                  <a:schemeClr val="tx1">
                    <a:lumMod val="95000"/>
                    <a:lumOff val="5000"/>
                  </a:schemeClr>
                </a:solidFill>
                <a:effectLst/>
                <a:latin typeface="Roboto" panose="02000000000000000000" pitchFamily="2" charset="0"/>
                <a:ea typeface="Malgun Gothic" panose="020B0503020000020004" pitchFamily="34" charset="-127"/>
                <a:cs typeface="Roboto" panose="02000000000000000000" pitchFamily="2" charset="0"/>
              </a:rPr>
              <a:t>사단법인</a:t>
            </a:r>
            <a:r>
              <a:rPr lang="ko-KR" sz="1800" dirty="0">
                <a:solidFill>
                  <a:schemeClr val="tx1">
                    <a:lumMod val="95000"/>
                    <a:lumOff val="5000"/>
                  </a:schemeClr>
                </a:solidFill>
                <a:effectLst/>
                <a:latin typeface="Roboto" panose="02000000000000000000" pitchFamily="2" charset="0"/>
                <a:ea typeface="Cambria" panose="02040503050406030204" pitchFamily="18" charset="0"/>
                <a:cs typeface="Roboto" panose="02000000000000000000" pitchFamily="2" charset="0"/>
              </a:rPr>
              <a:t> </a:t>
            </a:r>
            <a:r>
              <a:rPr lang="ko-KR" sz="1800" dirty="0">
                <a:solidFill>
                  <a:schemeClr val="tx1">
                    <a:lumMod val="95000"/>
                    <a:lumOff val="5000"/>
                  </a:schemeClr>
                </a:solidFill>
                <a:effectLst/>
                <a:latin typeface="Roboto" panose="02000000000000000000" pitchFamily="2" charset="0"/>
                <a:ea typeface="Malgun Gothic" panose="020B0503020000020004" pitchFamily="34" charset="-127"/>
                <a:cs typeface="Roboto" panose="02000000000000000000" pitchFamily="2" charset="0"/>
              </a:rPr>
              <a:t>한국보험연구원</a:t>
            </a:r>
            <a:r>
              <a:rPr lang="en-KR"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endParaRPr lang="en-KR" sz="18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28" name="Picture 4">
            <a:extLst>
              <a:ext uri="{FF2B5EF4-FFF2-40B4-BE49-F238E27FC236}">
                <a16:creationId xmlns:a16="http://schemas.microsoft.com/office/drawing/2014/main" id="{6425C7D9-2F64-912D-1A01-81BA8E2B8627}"/>
              </a:ext>
            </a:extLst>
          </p:cNvPr>
          <p:cNvPicPr>
            <a:picLocks noChangeAspect="1"/>
          </p:cNvPicPr>
          <p:nvPr/>
        </p:nvPicPr>
        <p:blipFill>
          <a:blip r:embed="rId4"/>
          <a:stretch>
            <a:fillRect/>
          </a:stretch>
        </p:blipFill>
        <p:spPr>
          <a:xfrm>
            <a:off x="596900" y="3810000"/>
            <a:ext cx="10121900" cy="25400"/>
          </a:xfrm>
          <a:prstGeom prst="rect">
            <a:avLst/>
          </a:prstGeom>
        </p:spPr>
      </p:pic>
      <p:pic>
        <p:nvPicPr>
          <p:cNvPr id="3" name="그림 2">
            <a:extLst>
              <a:ext uri="{FF2B5EF4-FFF2-40B4-BE49-F238E27FC236}">
                <a16:creationId xmlns:a16="http://schemas.microsoft.com/office/drawing/2014/main" id="{695C0B0D-45B0-40B0-AE6D-0B0F3E505592}"/>
              </a:ext>
            </a:extLst>
          </p:cNvPr>
          <p:cNvPicPr>
            <a:picLocks noChangeAspect="1"/>
          </p:cNvPicPr>
          <p:nvPr/>
        </p:nvPicPr>
        <p:blipFill>
          <a:blip r:embed="rId5"/>
          <a:stretch>
            <a:fillRect/>
          </a:stretch>
        </p:blipFill>
        <p:spPr>
          <a:xfrm>
            <a:off x="596900" y="13258800"/>
            <a:ext cx="10121900" cy="2292470"/>
          </a:xfrm>
          <a:prstGeom prst="rect">
            <a:avLst/>
          </a:prstGeom>
        </p:spPr>
      </p:pic>
    </p:spTree>
    <p:extLst>
      <p:ext uri="{BB962C8B-B14F-4D97-AF65-F5344CB8AC3E}">
        <p14:creationId xmlns:p14="http://schemas.microsoft.com/office/powerpoint/2010/main" val="349635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4EC86-D09E-87CC-553E-7BC62A4A6B19}"/>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32906C86-2872-287F-9972-10B128EDA2AF}"/>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59BF45B9-3A99-51CF-36F3-243C693BC2B7}"/>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649F8F58-9FED-D42D-CB60-0FADA1B5B35B}"/>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AA3A97DC-3CF4-E733-D017-BA6E608CB451}"/>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8706C0BF-A1EA-A7E5-2B61-500951BF65D9}"/>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30E9FA33-8CAD-F3ED-F6C7-AB16D207C92E}"/>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1A32F331-54F8-2888-45EA-288B6FBA56B8}"/>
              </a:ext>
            </a:extLst>
          </p:cNvPr>
          <p:cNvSpPr txBox="1"/>
          <p:nvPr/>
        </p:nvSpPr>
        <p:spPr>
          <a:xfrm>
            <a:off x="713236" y="2160198"/>
            <a:ext cx="92118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Malgun Gothic" panose="020B0503020000020004" pitchFamily="34" charset="-127"/>
                <a:cs typeface="Malgun Gothic" panose="020B0503020000020004" pitchFamily="34" charset="-127"/>
              </a:rPr>
              <a:t>발표자</a:t>
            </a:r>
            <a:r>
              <a:rPr lang="ko-KR" sz="1800" b="1" kern="100" dirty="0">
                <a:solidFill>
                  <a:srgbClr val="000000"/>
                </a:solidFill>
                <a:effectLst/>
                <a:latin typeface="Gulim" panose="020B0600000101010101" pitchFamily="34" charset="-127"/>
                <a:ea typeface="Times New Roman" panose="02020603050405020304" pitchFamily="18" charset="0"/>
                <a:cs typeface="Times New Roman" panose="02020603050405020304" pitchFamily="18" charset="0"/>
              </a:rPr>
              <a:t> </a:t>
            </a:r>
            <a:r>
              <a:rPr lang="ko-KR" sz="1800" b="1" kern="100" dirty="0">
                <a:solidFill>
                  <a:srgbClr val="000000"/>
                </a:solidFill>
                <a:effectLst/>
                <a:latin typeface="Gulim" panose="020B0600000101010101" pitchFamily="34" charset="-127"/>
                <a:ea typeface="Malgun Gothic" panose="020B0503020000020004" pitchFamily="34" charset="-127"/>
                <a:cs typeface="Malgun Gothic" panose="020B0503020000020004" pitchFamily="34" charset="-127"/>
              </a:rPr>
              <a:t>성명</a:t>
            </a:r>
            <a:r>
              <a:rPr lang="en-US" sz="1800" b="1" kern="100" dirty="0">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r>
              <a:rPr lang="en-US" sz="1800" b="1" kern="100" dirty="0" err="1">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Malgun Gothic" panose="020B0503020000020004" pitchFamily="34" charset="-127"/>
                <a:cs typeface="Malgun Gothic" panose="020B0503020000020004" pitchFamily="34" charset="-127"/>
              </a:rPr>
              <a:t>과</a:t>
            </a:r>
            <a:r>
              <a:rPr lang="ko-KR" sz="1800" b="1" kern="100" dirty="0">
                <a:solidFill>
                  <a:srgbClr val="000000"/>
                </a:solidFill>
                <a:effectLst/>
                <a:latin typeface="Gulim" panose="020B0600000101010101" pitchFamily="34" charset="-127"/>
                <a:ea typeface="Times New Roman" panose="02020603050405020304" pitchFamily="18" charset="0"/>
                <a:cs typeface="Times New Roman" panose="02020603050405020304" pitchFamily="18" charset="0"/>
              </a:rPr>
              <a:t> </a:t>
            </a:r>
            <a:r>
              <a:rPr lang="ko-KR" sz="1800" b="1" kern="100" dirty="0">
                <a:solidFill>
                  <a:srgbClr val="000000"/>
                </a:solidFill>
                <a:effectLst/>
                <a:latin typeface="Gulim" panose="020B0600000101010101" pitchFamily="34" charset="-127"/>
                <a:ea typeface="Malgun Gothic" panose="020B0503020000020004" pitchFamily="34" charset="-127"/>
                <a:cs typeface="Malgun Gothic" panose="020B0503020000020004" pitchFamily="34" charset="-127"/>
              </a:rPr>
              <a:t>이메일</a:t>
            </a:r>
            <a:r>
              <a:rPr lang="ko-KR" sz="1800" b="1" kern="100" dirty="0">
                <a:solidFill>
                  <a:srgbClr val="000000"/>
                </a:solidFill>
                <a:effectLst/>
                <a:latin typeface="Gulim" panose="020B0600000101010101" pitchFamily="34" charset="-127"/>
                <a:ea typeface="Times New Roman" panose="02020603050405020304" pitchFamily="18" charset="0"/>
                <a:cs typeface="Times New Roman" panose="02020603050405020304" pitchFamily="18" charset="0"/>
              </a:rPr>
              <a:t> </a:t>
            </a:r>
            <a:r>
              <a:rPr lang="ko-KR" sz="1800" b="1" kern="100" dirty="0">
                <a:solidFill>
                  <a:srgbClr val="000000"/>
                </a:solidFill>
                <a:effectLst/>
                <a:latin typeface="Gulim" panose="020B0600000101010101" pitchFamily="34" charset="-127"/>
                <a:ea typeface="Malgun Gothic" panose="020B0503020000020004" pitchFamily="34" charset="-127"/>
                <a:cs typeface="Malgun Gothic" panose="020B0503020000020004" pitchFamily="34" charset="-127"/>
              </a:rPr>
              <a:t>주소</a:t>
            </a:r>
            <a:r>
              <a:rPr lang="en-US" sz="1800" b="1" kern="100" dirty="0">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Times New Roman" panose="02020603050405020304" pitchFamily="18" charset="0"/>
                <a:cs typeface="Times New Roman" panose="02020603050405020304" pitchFamily="18" charset="0"/>
              </a:rPr>
              <a:t>   : Associate Prof. Khoa Dang Duong</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Times New Roman" panose="02020603050405020304" pitchFamily="18" charset="0"/>
                <a:cs typeface="Times New Roman" panose="02020603050405020304" pitchFamily="18" charset="0"/>
              </a:rPr>
              <a:t>   : </a:t>
            </a:r>
            <a:r>
              <a:rPr lang="en-US" sz="1800" b="1" u="sng" kern="100" dirty="0">
                <a:solidFill>
                  <a:srgbClr val="000000"/>
                </a:solidFill>
                <a:effectLst/>
                <a:latin typeface="Times New Roman" panose="02020603050405020304" pitchFamily="18" charset="0"/>
                <a:cs typeface="Times New Roman" panose="02020603050405020304" pitchFamily="18" charset="0"/>
                <a:hlinkClick r:id="rId3"/>
              </a:rPr>
              <a:t>duongdangkhoa@tdtu.edu.vn</a:t>
            </a:r>
            <a:r>
              <a:rPr lang="en-US" sz="1800" b="1" kern="100" dirty="0">
                <a:solidFill>
                  <a:srgbClr val="0000FF"/>
                </a:solidFill>
                <a:effectLst/>
                <a:latin typeface="Times New Roman" panose="02020603050405020304" pitchFamily="18" charset="0"/>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Malgun Gothic" panose="020B0503020000020004" pitchFamily="34" charset="-127"/>
                <a:cs typeface="Malgun Gothic" panose="020B0503020000020004" pitchFamily="34" charset="-127"/>
              </a:rPr>
              <a:t>발표</a:t>
            </a:r>
            <a:r>
              <a:rPr lang="ko-KR" sz="1800" b="1" kern="100" dirty="0">
                <a:solidFill>
                  <a:srgbClr val="0000FF"/>
                </a:solidFill>
                <a:effectLst/>
                <a:latin typeface="함초롬바탕"/>
                <a:ea typeface="Times New Roman" panose="02020603050405020304" pitchFamily="18" charset="0"/>
                <a:cs typeface="Times New Roman" panose="02020603050405020304" pitchFamily="18" charset="0"/>
              </a:rPr>
              <a:t> </a:t>
            </a:r>
            <a:r>
              <a:rPr lang="ko-KR" sz="1800" b="1" kern="100" dirty="0">
                <a:solidFill>
                  <a:srgbClr val="0000FF"/>
                </a:solidFill>
                <a:effectLst/>
                <a:latin typeface="함초롬바탕"/>
                <a:ea typeface="Malgun Gothic" panose="020B0503020000020004" pitchFamily="34" charset="-127"/>
                <a:cs typeface="Malgun Gothic" panose="020B0503020000020004" pitchFamily="34" charset="-127"/>
              </a:rPr>
              <a:t>논제</a:t>
            </a:r>
            <a:r>
              <a:rPr lang="en-US" sz="18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Times New Roman" panose="02020603050405020304" pitchFamily="18" charset="0"/>
                <a:cs typeface="Times New Roman" panose="02020603050405020304" pitchFamily="18" charset="0"/>
              </a:rPr>
              <a:t>   : Business Diversification and Performance of Insurance Firms in Vietnam: Do Bank Associations Matter?</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Malgun Gothic" panose="020B0503020000020004" pitchFamily="34" charset="-127"/>
                <a:cs typeface="Malgun Gothic" panose="020B0503020000020004" pitchFamily="34" charset="-127"/>
              </a:rPr>
              <a:t>초록</a:t>
            </a:r>
            <a:r>
              <a:rPr lang="en-US" sz="18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800" kern="100" dirty="0">
                <a:solidFill>
                  <a:srgbClr val="000000"/>
                </a:solidFill>
                <a:effectLst/>
                <a:latin typeface="Times New Roman" panose="02020603050405020304" pitchFamily="18" charset="0"/>
                <a:cs typeface="Times New Roman" panose="02020603050405020304" pitchFamily="18" charset="0"/>
              </a:rPr>
              <a:t>    Our study addresses the research gap in the literature regarding the interaction effects of association with banks and business diversification on the performance of insurance companies in Vietnam. Our study employs the Generalized Method of Moments estimation to examine panel data from 44 insurance companies in Vietnam, spanning the period from 2005 to 2023. We also assess the robustness by applying them to alternative financial performance proxies. The results indicate that business diversification has a positive impact on performance, consistent with modern portfolio theory. In contrast, association with banks has a negative impact on performance, consistent with the agency theory and diversification discount theory. Furthermore, bank associates erode the positive nexus between business diversification and insurance firm performance in Vietnam. This study offers practical policy implications for managers to enhance the sustainable performance of insurance companies in emerging countries.</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C670C147-867F-46AF-F8ED-FD36ACEC750F}"/>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29-7</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52290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F78CE-AC04-A588-E0C5-F4F62C1CC8B8}"/>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9E9607DE-B935-8B23-8CAE-6A9A4CABAF2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3B0B065C-A5AC-172C-F59D-579AAFB18F40}"/>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A55E3386-E2ED-3C6C-EF75-1E4FB9880222}"/>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C20D180C-15C1-70A2-C32D-7C02BC280D56}"/>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DF765E03-159B-FE2F-FEDD-9CE3942DD6E3}"/>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53D4D734-E247-491B-63A0-F18ACD2A50C8}"/>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8AD22937-81A2-9071-F922-46683FF861F2}"/>
              </a:ext>
            </a:extLst>
          </p:cNvPr>
          <p:cNvSpPr txBox="1"/>
          <p:nvPr/>
        </p:nvSpPr>
        <p:spPr>
          <a:xfrm>
            <a:off x="713236" y="2160198"/>
            <a:ext cx="9745214" cy="11632001"/>
          </a:xfrm>
          <a:prstGeom prst="rect">
            <a:avLst/>
          </a:prstGeom>
        </p:spPr>
        <p:txBody>
          <a:bodyPr rtlCol="0" anchor="t"/>
          <a:lstStyle/>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Determinants of Insurance Trust: The Relative Influence of Firm Characteristics, Salesperson Attributes, and Consumer Trust Orientation in Korea and China</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b="1" kern="100" dirty="0">
                <a:solidFill>
                  <a:srgbClr val="000000"/>
                </a:solidFill>
                <a:latin typeface="Gulim" panose="020B0600000101010101" pitchFamily="34" charset="-127"/>
                <a:cs typeface="Times New Roman" panose="02020603050405020304" pitchFamily="18" charset="0"/>
              </a:rPr>
              <a:t>Serin </a:t>
            </a:r>
            <a:r>
              <a:rPr lang="en-US" b="1" kern="100" dirty="0" err="1">
                <a:solidFill>
                  <a:srgbClr val="000000"/>
                </a:solidFill>
                <a:latin typeface="Gulim" panose="020B0600000101010101" pitchFamily="34" charset="-127"/>
                <a:cs typeface="Times New Roman" panose="02020603050405020304" pitchFamily="18" charset="0"/>
              </a:rPr>
              <a:t>Jin</a:t>
            </a:r>
            <a:r>
              <a:rPr lang="en-US" sz="1800" b="1" kern="100" dirty="0">
                <a:solidFill>
                  <a:srgbClr val="000000"/>
                </a:solidFill>
                <a:effectLst/>
                <a:latin typeface="Gulim" panose="020B0600000101010101" pitchFamily="34" charset="-127"/>
                <a:cs typeface="Times New Roman" panose="02020603050405020304" pitchFamily="18" charset="0"/>
              </a:rPr>
              <a:t> , </a:t>
            </a:r>
            <a:r>
              <a:rPr lang="en-US" sz="1800" b="1" kern="100" dirty="0" err="1">
                <a:solidFill>
                  <a:srgbClr val="000000"/>
                </a:solidFill>
                <a:effectLst/>
                <a:latin typeface="Gulim" panose="020B0600000101010101" pitchFamily="34" charset="-127"/>
                <a:cs typeface="Times New Roman" panose="02020603050405020304" pitchFamily="18" charset="0"/>
              </a:rPr>
              <a:t>Hongjoo</a:t>
            </a:r>
            <a:r>
              <a:rPr lang="en-US" sz="1800" b="1" kern="100" dirty="0">
                <a:solidFill>
                  <a:srgbClr val="000000"/>
                </a:solidFill>
                <a:effectLst/>
                <a:latin typeface="Gulim" panose="020B0600000101010101" pitchFamily="34" charset="-127"/>
                <a:cs typeface="Times New Roman" panose="02020603050405020304" pitchFamily="18" charset="0"/>
              </a:rPr>
              <a:t> Jung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A B S T R A C T</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This study investigates the determinants of trust in insurance companies and its behavioral consequences by integrating individual trust disposition, salesperson-related attributes, and firm-level characteristics. Using survey data collected from 905 respondents in Korea (n=249) and China</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(n=656), we employed exploratory factor analysis followed by stepwise regression to identify the primary drivers of insurance trust and subsequent behavioral intentions. It is the first to examine how trust in insurance relationships is shaped by both consumer characteristics (subjects) and</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insurer/salesperson characteristics (objects). Specifically, we ask whether distrust toward an insurer is more attributable to consumer dispositions or to insurer-related attributes. Results show that insurer-side characteristics</a:t>
            </a:r>
            <a:r>
              <a:rPr lang="en-US" sz="1800" b="1" kern="100" dirty="0">
                <a:solidFill>
                  <a:srgbClr val="000000"/>
                </a:solidFill>
                <a:effectLst/>
                <a:latin typeface="Cambria" panose="02040503050406030204" pitchFamily="18" charset="0"/>
                <a:ea typeface="Gulim" panose="020B0600000101010101" pitchFamily="34" charset="-127"/>
                <a:cs typeface="Times New Roman" panose="02020603050405020304" pitchFamily="18" charset="0"/>
              </a:rPr>
              <a:t>—</a:t>
            </a:r>
            <a:r>
              <a:rPr lang="en-US" sz="1800" b="1" kern="100" dirty="0">
                <a:solidFill>
                  <a:srgbClr val="000000"/>
                </a:solidFill>
                <a:effectLst/>
                <a:latin typeface="Gulim" panose="020B0600000101010101" pitchFamily="34" charset="-127"/>
                <a:cs typeface="Times New Roman" panose="02020603050405020304" pitchFamily="18" charset="0"/>
              </a:rPr>
              <a:t>particularly salesperson attributes</a:t>
            </a:r>
            <a:r>
              <a:rPr lang="en-US" sz="1800" b="1" kern="100" dirty="0">
                <a:solidFill>
                  <a:srgbClr val="000000"/>
                </a:solidFill>
                <a:effectLst/>
                <a:latin typeface="Cambria" panose="02040503050406030204" pitchFamily="18" charset="0"/>
                <a:ea typeface="Gulim" panose="020B0600000101010101" pitchFamily="34" charset="-127"/>
                <a:cs typeface="Times New Roman" panose="02020603050405020304" pitchFamily="18" charset="0"/>
              </a:rPr>
              <a:t>—</a:t>
            </a:r>
            <a:r>
              <a:rPr lang="en-US" sz="1800" b="1" kern="100" dirty="0">
                <a:solidFill>
                  <a:srgbClr val="000000"/>
                </a:solidFill>
                <a:effectLst/>
                <a:latin typeface="Gulim" panose="020B0600000101010101" pitchFamily="34" charset="-127"/>
                <a:cs typeface="Times New Roman" panose="02020603050405020304" pitchFamily="18" charset="0"/>
              </a:rPr>
              <a:t>play a more decisive role in</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shaping insurance trust. When consumer behavioral outcomes were examined, overall trust emerged as the strongest predictor of contract renewal intention, whereas recommendation intention was more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strongly associated with relational factors linked to salesperson behavior. The study contributes to the trust literature by demonstrating the dynamic, multi-layered nature of trust in insurance relationships and offers actionable implications for trust-based relationship management in insurance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800" b="1" kern="100" dirty="0">
                <a:solidFill>
                  <a:srgbClr val="000000"/>
                </a:solidFill>
                <a:effectLst/>
                <a:latin typeface="Gulim" panose="020B0600000101010101" pitchFamily="34" charset="-127"/>
                <a:cs typeface="Times New Roman" panose="02020603050405020304" pitchFamily="18" charset="0"/>
              </a:rPr>
              <a:t>markets.</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36C6601B-F636-3FF3-2A10-623AC19B25FC}"/>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29-8</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43554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7CD4-EC66-78B7-C120-CCFD658C03ED}"/>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F340C673-B07C-DB7E-3D02-7AD1D5E3EE97}"/>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7A7D0EF6-1C9D-E6B6-EF2E-9462AB4995A3}"/>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E4CFE3B2-44F3-FD38-46BE-F026902905C6}"/>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50E8DAE9-A6B4-A884-9548-5FA36C5ADC6F}"/>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C2F78EEB-1753-76E6-8B01-09C5EB21A4F9}"/>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296DE751-E413-3229-8239-77B90710EF19}"/>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2DF6571E-192A-8CED-87F4-8848FC4C5CD6}"/>
              </a:ext>
            </a:extLst>
          </p:cNvPr>
          <p:cNvSpPr txBox="1"/>
          <p:nvPr/>
        </p:nvSpPr>
        <p:spPr>
          <a:xfrm>
            <a:off x="622300" y="1501716"/>
            <a:ext cx="10202414" cy="13722468"/>
          </a:xfrm>
          <a:prstGeom prst="rect">
            <a:avLst/>
          </a:prstGeom>
        </p:spPr>
        <p:txBody>
          <a:bodyPr rtlCol="0" anchor="t"/>
          <a:lstStyle/>
          <a:p>
            <a:pPr algn="just" fontAlgn="base" latinLnBrk="1">
              <a:lnSpc>
                <a:spcPct val="160000"/>
              </a:lnSpc>
              <a:spcAft>
                <a:spcPts val="1000"/>
              </a:spcAft>
              <a:buNone/>
            </a:pPr>
            <a:r>
              <a:rPr lang="en-US" sz="1800" dirty="0">
                <a:solidFill>
                  <a:srgbClr val="000000"/>
                </a:solidFill>
                <a:effectLst/>
                <a:latin typeface="함초롬바탕"/>
                <a:ea typeface="Gulim" panose="020B0600000101010101" pitchFamily="34" charset="-127"/>
                <a:cs typeface="Gulim" panose="020B0600000101010101" pitchFamily="34" charset="-127"/>
              </a:rPr>
              <a:t> </a:t>
            </a:r>
            <a:r>
              <a:rPr lang="en-US" sz="2400" dirty="0">
                <a:solidFill>
                  <a:srgbClr val="000000"/>
                </a:solidFill>
                <a:effectLst/>
                <a:latin typeface="함초롬바탕"/>
                <a:ea typeface="Gulim" panose="020B0600000101010101" pitchFamily="34" charset="-127"/>
                <a:cs typeface="Gulim" panose="020B0600000101010101" pitchFamily="34" charset="-127"/>
              </a:rPr>
              <a:t>Roles and Responsibilities of (Cooperative) Insurance in Economy and Society</a:t>
            </a:r>
            <a:endParaRPr lang="en-KR" sz="24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2400" dirty="0">
                <a:solidFill>
                  <a:srgbClr val="000000"/>
                </a:solidFill>
                <a:effectLst/>
                <a:latin typeface="함초롬바탕"/>
                <a:ea typeface="Gulim" panose="020B0600000101010101" pitchFamily="34" charset="-127"/>
                <a:cs typeface="Gulim" panose="020B0600000101010101" pitchFamily="34" charset="-127"/>
              </a:rPr>
              <a:t> </a:t>
            </a:r>
            <a:endParaRPr lang="en-KR" sz="24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2400" dirty="0" err="1">
                <a:solidFill>
                  <a:srgbClr val="000000"/>
                </a:solidFill>
                <a:effectLst/>
                <a:latin typeface="함초롬바탕"/>
                <a:ea typeface="Gulim" panose="020B0600000101010101" pitchFamily="34" charset="-127"/>
                <a:cs typeface="Gulim" panose="020B0600000101010101" pitchFamily="34" charset="-127"/>
              </a:rPr>
              <a:t>Hongjoo</a:t>
            </a:r>
            <a:r>
              <a:rPr lang="en-US" sz="2400" dirty="0">
                <a:solidFill>
                  <a:srgbClr val="000000"/>
                </a:solidFill>
                <a:effectLst/>
                <a:latin typeface="함초롬바탕"/>
                <a:ea typeface="Gulim" panose="020B0600000101010101" pitchFamily="34" charset="-127"/>
                <a:cs typeface="Gulim" panose="020B0600000101010101" pitchFamily="34" charset="-127"/>
              </a:rPr>
              <a:t> JUNG</a:t>
            </a:r>
            <a:endParaRPr lang="en-KR" sz="24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2400" dirty="0">
                <a:solidFill>
                  <a:srgbClr val="000000"/>
                </a:solidFill>
                <a:effectLst/>
                <a:latin typeface="함초롬바탕"/>
                <a:ea typeface="Gulim" panose="020B0600000101010101" pitchFamily="34" charset="-127"/>
                <a:cs typeface="Gulim" panose="020B0600000101010101" pitchFamily="34" charset="-127"/>
              </a:rPr>
              <a:t> </a:t>
            </a:r>
            <a:endParaRPr lang="en-KR" sz="24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US" altLang="ko-KR" sz="2400" dirty="0"/>
              <a:t>This paper examines the roles and responsibilities of insurance—particularly cooperative insurance—in promoting individual well-being, economic growth, and social stability. From the insured’s perspective, insurance functions as a mechanism of risk transfer and risk sharing that provides peace of mind, reduces potential regret arising from uncertain future events, and ultimately contributes to human happiness. From the insurer’s perspective, insurance relies on risk pooling and the law of large numbers to stabilize loss ratios and ensure sustainable risk management, balancing profitability with long-term system viability. From a broader economic and social viewpoint, insurance supports economic growth by protecting and developing human capital, complementing financial markets, stabilizing income flows, and facilitating industrial development.</a:t>
            </a:r>
          </a:p>
          <a:p>
            <a:pPr>
              <a:buNone/>
            </a:pPr>
            <a:r>
              <a:rPr lang="en-US" altLang="ko-KR" sz="2400" dirty="0"/>
              <a:t>The paper further integrates insights from decision-making under uncertainty and behavioral economics, particularly prospect theory and loss aversion, to explain why individuals value insurance beyond expected-value calculations. Insurance is shown to minimize regret rather than maximize profit, thereby aligning with real-world decision behavior. In addition, the tax-related functions of insurance—through expense recognition and income stabilization—are discussed as an indirect yet significant contribution to firm performance.</a:t>
            </a:r>
          </a:p>
          <a:p>
            <a:pPr>
              <a:buNone/>
            </a:pPr>
            <a:r>
              <a:rPr lang="en-US" altLang="ko-KR" sz="2400" dirty="0"/>
              <a:t>Finally, the study proposes a comprehensive framework, referred to as Jung’s Diamond Model of Insurance in Economic Development, which highlights the complementary roles of private insurance, public insurance, social insurance, and financial markets. The paper emphasizes that sustaining the beneficial functions of insurance requires ethical insurers, responsible and informed consumers, and competent regulators capable of balancing consumer protection, system stability, and innovation. The analysis underscores insurance as both an economic institution and a social system with enduring responsibility for collective well-being.</a:t>
            </a:r>
          </a:p>
          <a:p>
            <a:pPr latinLnBrk="1">
              <a:lnSpc>
                <a:spcPct val="90000"/>
              </a:lnSpc>
              <a:spcBef>
                <a:spcPts val="1000"/>
              </a:spcBef>
              <a:spcAft>
                <a:spcPts val="1000"/>
              </a:spcAft>
              <a:buNone/>
            </a:pP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8939F6E8-9956-8CF8-1C4A-23ACC1CC18BF}"/>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29-9</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377778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D6FF2-4483-D293-C89D-CADEC492E379}"/>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88482859-F446-537C-4AAE-C52068A3085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BF2CDFC4-09F2-7CB4-E5A7-33C59897ECD0}"/>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B8C075F8-5D38-75A2-6628-BD75862846B4}"/>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C7132E43-9A8E-FBFC-0C56-C2B9D48805C0}"/>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637FA506-B4D7-6CD7-FAD1-E331B2DB07F1}"/>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5B3CC190-CBD7-7289-008F-6EE70422CE4E}"/>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6B356208-CF56-2000-B6AF-D9A0E590CB8A}"/>
              </a:ext>
            </a:extLst>
          </p:cNvPr>
          <p:cNvSpPr txBox="1"/>
          <p:nvPr/>
        </p:nvSpPr>
        <p:spPr>
          <a:xfrm>
            <a:off x="713236" y="2160198"/>
            <a:ext cx="8297414" cy="11632001"/>
          </a:xfrm>
          <a:prstGeom prst="rect">
            <a:avLst/>
          </a:prstGeom>
        </p:spPr>
        <p:txBody>
          <a:bodyPr rtlCol="0" anchor="t"/>
          <a:lstStyle/>
          <a:p>
            <a:pPr algn="just" fontAlgn="base" latinLnBrk="1">
              <a:lnSpc>
                <a:spcPct val="160000"/>
              </a:lnSpc>
              <a:spcAft>
                <a:spcPts val="1000"/>
              </a:spcAft>
              <a:buNone/>
            </a:pP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발표자 성명</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a:t>
            </a:r>
            <a:r>
              <a:rPr lang="en-US" sz="1800" b="1" dirty="0" err="1">
                <a:solidFill>
                  <a:srgbClr val="000000"/>
                </a:solidFill>
                <a:effectLst/>
                <a:latin typeface="Gulim" panose="020B0600000101010101" pitchFamily="34" charset="-127"/>
                <a:ea typeface="MS Mincho" panose="02020609040205080304" pitchFamily="49" charset="-128"/>
                <a:cs typeface="Gulim" panose="020B0600000101010101" pitchFamily="34" charset="-127"/>
              </a:rPr>
              <a:t>Presenter;s</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name)</a:t>
            </a: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과 이메일 주소</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(email address)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Gulim" panose="020B0600000101010101" pitchFamily="34" charset="-127"/>
                <a:ea typeface="MS Mincho" panose="02020609040205080304" pitchFamily="49" charset="-128"/>
                <a:cs typeface="Gulim" panose="020B0600000101010101" pitchFamily="34" charset="-127"/>
              </a:rPr>
              <a:t>: Na Ra Han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Gulim" panose="020B0600000101010101" pitchFamily="34" charset="-127"/>
                <a:ea typeface="MS Mincho" panose="02020609040205080304" pitchFamily="49" charset="-128"/>
                <a:cs typeface="Gulim" panose="020B0600000101010101" pitchFamily="34" charset="-127"/>
              </a:rPr>
              <a:t>: </a:t>
            </a:r>
            <a:r>
              <a:rPr lang="en-US" sz="1800" b="1" dirty="0" err="1">
                <a:solidFill>
                  <a:srgbClr val="0000FF"/>
                </a:solidFill>
                <a:effectLst/>
                <a:latin typeface="Gulim" panose="020B0600000101010101" pitchFamily="34" charset="-127"/>
                <a:ea typeface="MS Mincho" panose="02020609040205080304" pitchFamily="49" charset="-128"/>
                <a:cs typeface="Gulim" panose="020B0600000101010101" pitchFamily="34" charset="-127"/>
              </a:rPr>
              <a:t>goodmorning.nara@gmail.com</a:t>
            </a:r>
            <a:r>
              <a:rPr lang="en-US" sz="1800" b="1" dirty="0">
                <a:solidFill>
                  <a:srgbClr val="0000FF"/>
                </a:solidFill>
                <a:effectLst/>
                <a:latin typeface="Gulim" panose="020B0600000101010101" pitchFamily="34" charset="-127"/>
                <a:ea typeface="MS Mincho" panose="02020609040205080304" pitchFamily="49" charset="-128"/>
                <a:cs typeface="Gulim" panose="020B0600000101010101" pitchFamily="34" charset="-127"/>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함초롬바탕"/>
                <a:ea typeface="Gulim" panose="020B0600000101010101" pitchFamily="34" charset="-127"/>
                <a:cs typeface="Gulim" panose="020B0600000101010101" pitchFamily="34" charset="-127"/>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2. </a:t>
            </a: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발표 논제</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(Presentation Title)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marL="355600" indent="-355600" fontAlgn="base">
              <a:lnSpc>
                <a:spcPct val="160000"/>
              </a:lnSpc>
              <a:spcAft>
                <a:spcPts val="1000"/>
              </a:spcAft>
              <a:buNone/>
            </a:pPr>
            <a:r>
              <a:rPr lang="en-US" sz="1800" b="1" dirty="0">
                <a:solidFill>
                  <a:srgbClr val="0000FF"/>
                </a:solidFill>
                <a:effectLst/>
                <a:latin typeface="Gulim" panose="020B0600000101010101" pitchFamily="34" charset="-127"/>
                <a:ea typeface="MS Mincho" panose="02020609040205080304" pitchFamily="49" charset="-128"/>
                <a:cs typeface="Gulim" panose="020B0600000101010101" pitchFamily="34" charset="-127"/>
              </a:rPr>
              <a:t>: </a:t>
            </a:r>
            <a:r>
              <a:rPr lang="ko-KR" sz="1800" b="1" dirty="0">
                <a:solidFill>
                  <a:srgbClr val="0000FF"/>
                </a:solidFill>
                <a:effectLst/>
                <a:latin typeface="Cambria" panose="02040503050406030204" pitchFamily="18" charset="0"/>
                <a:ea typeface="Gulim" panose="020B0600000101010101" pitchFamily="34" charset="-127"/>
                <a:cs typeface="Gulim" panose="020B0600000101010101" pitchFamily="34" charset="-127"/>
              </a:rPr>
              <a:t>한국의 보증보험과 보증공제</a:t>
            </a:r>
            <a:r>
              <a:rPr lang="en-US" sz="1800" b="1" dirty="0">
                <a:solidFill>
                  <a:srgbClr val="0000FF"/>
                </a:solidFill>
                <a:effectLst/>
                <a:latin typeface="Gulim" panose="020B0600000101010101" pitchFamily="34" charset="-127"/>
                <a:ea typeface="MS Mincho" panose="02020609040205080304" pitchFamily="49" charset="-128"/>
                <a:cs typeface="Gulim" panose="020B0600000101010101" pitchFamily="34" charset="-127"/>
              </a:rPr>
              <a:t> (Guarantee Insurance and Guarantee Mutual Cooperatives in Korea)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Gulim" panose="020B0600000101010101" pitchFamily="34" charset="-127"/>
                <a:cs typeface="Gulim" panose="020B0600000101010101" pitchFamily="34" charset="-127"/>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This paper provides an overview of the Korean guarantee market with a focus on guarantee insurance and guarantee mutual cooperatives. Participants in Korean guarantee market can be classified into public institutions and private entities, with the private sector further divided into guarantee insurance company and </a:t>
            </a:r>
            <a:r>
              <a:rPr lang="en-US" sz="1800" dirty="0" err="1">
                <a:solidFill>
                  <a:srgbClr val="000000"/>
                </a:solidFill>
                <a:effectLst/>
                <a:latin typeface="Gulim" panose="020B0600000101010101" pitchFamily="34" charset="-127"/>
                <a:ea typeface="MS Mincho" panose="02020609040205080304" pitchFamily="49" charset="-128"/>
                <a:cs typeface="Gulim" panose="020B0600000101010101" pitchFamily="34" charset="-127"/>
              </a:rPr>
              <a:t>gurantee</a:t>
            </a:r>
            <a:r>
              <a:rPr lang="en-US" sz="1800"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mutual cooperatives including guarantee associations by industries. The Korean guarantee market is characterized by three key features. First, a diverse range of guarantee institutions </a:t>
            </a:r>
            <a:r>
              <a:rPr lang="en-US" sz="1800" dirty="0" err="1">
                <a:solidFill>
                  <a:srgbClr val="000000"/>
                </a:solidFill>
                <a:effectLst/>
                <a:latin typeface="Gulim" panose="020B0600000101010101" pitchFamily="34" charset="-127"/>
                <a:ea typeface="MS Mincho" panose="02020609040205080304" pitchFamily="49" charset="-128"/>
                <a:cs typeface="Gulim" panose="020B0600000101010101" pitchFamily="34" charset="-127"/>
              </a:rPr>
              <a:t>particapate</a:t>
            </a:r>
            <a:r>
              <a:rPr lang="en-US" sz="1800"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in the market. Second, public institutions and private entities compete in the same market with similar </a:t>
            </a:r>
            <a:r>
              <a:rPr lang="en-US" sz="1800" dirty="0" err="1">
                <a:solidFill>
                  <a:srgbClr val="000000"/>
                </a:solidFill>
                <a:effectLst/>
                <a:latin typeface="Gulim" panose="020B0600000101010101" pitchFamily="34" charset="-127"/>
                <a:ea typeface="MS Mincho" panose="02020609040205080304" pitchFamily="49" charset="-128"/>
                <a:cs typeface="Gulim" panose="020B0600000101010101" pitchFamily="34" charset="-127"/>
              </a:rPr>
              <a:t>proucts</a:t>
            </a:r>
            <a:r>
              <a:rPr lang="en-US" sz="1800"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Third, legal regulations and financial supervision differ across the various types of guarantee institutions. The </a:t>
            </a:r>
            <a:r>
              <a:rPr lang="en-US" sz="1800" dirty="0" err="1">
                <a:solidFill>
                  <a:srgbClr val="000000"/>
                </a:solidFill>
                <a:effectLst/>
                <a:latin typeface="Gulim" panose="020B0600000101010101" pitchFamily="34" charset="-127"/>
                <a:ea typeface="MS Mincho" panose="02020609040205080304" pitchFamily="49" charset="-128"/>
                <a:cs typeface="Gulim" panose="020B0600000101010101" pitchFamily="34" charset="-127"/>
              </a:rPr>
              <a:t>challages</a:t>
            </a:r>
            <a:r>
              <a:rPr lang="en-US" sz="1800"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facing Korean guarantee industry includes: (1) how to address concerns related to double insurance and excessive credit supply; (2) how to integrate and manage prudential regulations across different financial institutions; and </a:t>
            </a:r>
            <a:r>
              <a:rPr lang="en-US" sz="1800" spc="-70"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(3) how to strengthen consumer protection in third-party insurance contracts.</a:t>
            </a:r>
            <a:r>
              <a:rPr lang="en-US" sz="1800" dirty="0">
                <a:solidFill>
                  <a:srgbClr val="000000"/>
                </a:solidFill>
                <a:effectLst/>
                <a:latin typeface="함초롬바탕"/>
                <a:ea typeface="Gulim" panose="020B0600000101010101" pitchFamily="34" charset="-127"/>
                <a:cs typeface="Gulim" panose="020B0600000101010101" pitchFamily="34" charset="-127"/>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latinLnBrk="1">
              <a:lnSpc>
                <a:spcPct val="160000"/>
              </a:lnSpc>
            </a:pPr>
            <a:r>
              <a:rPr lang="en-US" sz="1800" kern="100" dirty="0">
                <a:solidFill>
                  <a:srgbClr val="000000"/>
                </a:solidFill>
                <a:effectLst/>
                <a:latin typeface="함초롬바탕"/>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90E385D9-56EB-C9EF-1615-6C74153BC3AB}"/>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29-10</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412603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59465-8509-B590-7D55-B8083DA28384}"/>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DA80FDBC-6289-DC11-8E3F-4AD3DA6D2B7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6D72B4B9-1ED5-F114-EC52-EBE0B2E362BC}"/>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5B8E3825-CC1B-E725-9728-1387F7B08A2A}"/>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82605901-36D9-3633-566B-3ACA8CA65334}"/>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04B19BB3-8484-1D79-F694-9DF7B1C6A856}"/>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18AC4E6F-269E-27C2-87D2-7672A8747477}"/>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870955A0-7861-27CD-B0C0-D063E84B1C91}"/>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ko-KR" sz="1800" b="1" kern="100" dirty="0" err="1">
                <a:solidFill>
                  <a:srgbClr val="0000FF"/>
                </a:solidFill>
                <a:effectLst/>
                <a:latin typeface="Dotum" panose="020B0600000101010101" pitchFamily="34" charset="-127"/>
                <a:cs typeface="Times New Roman" panose="02020603050405020304" pitchFamily="18" charset="0"/>
              </a:rPr>
              <a:t>恩藏三穂</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en-US" sz="1800" b="1" kern="100" dirty="0" err="1">
                <a:solidFill>
                  <a:srgbClr val="0000FF"/>
                </a:solidFill>
                <a:effectLst/>
                <a:latin typeface="Dotum" panose="020B0600000101010101" pitchFamily="34" charset="-127"/>
                <a:ea typeface="함초롬바탕"/>
                <a:cs typeface="Times New Roman" panose="02020603050405020304" pitchFamily="18" charset="0"/>
              </a:rPr>
              <a:t>miho@takachiho.ac.jp</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en-US" sz="1800" kern="100" dirty="0">
                <a:solidFill>
                  <a:srgbClr val="000000"/>
                </a:solidFill>
                <a:effectLst/>
                <a:latin typeface="-webkit-standard"/>
                <a:ea typeface="MS Mincho" panose="02020609040205080304" pitchFamily="49" charset="-128"/>
                <a:cs typeface="Times New Roman" panose="02020603050405020304" pitchFamily="18" charset="0"/>
              </a:rPr>
              <a:t> </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Recent Studies on </a:t>
            </a:r>
            <a:r>
              <a:rPr lang="en-US" sz="1800" b="1" kern="100" dirty="0" err="1">
                <a:solidFill>
                  <a:srgbClr val="0000FF"/>
                </a:solidFill>
                <a:effectLst/>
                <a:latin typeface="Dotum" panose="020B0600000101010101" pitchFamily="34" charset="-127"/>
                <a:ea typeface="함초롬바탕"/>
                <a:cs typeface="Times New Roman" panose="02020603050405020304" pitchFamily="18" charset="0"/>
              </a:rPr>
              <a:t>Kyosai</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and Health and Productivity Management in Japan</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 This presentation outlines the studies I conducted this year on Japanese cooperative insurance (</a:t>
            </a:r>
            <a:r>
              <a:rPr lang="en-US" sz="1800" b="1" kern="100" dirty="0" err="1">
                <a:solidFill>
                  <a:srgbClr val="000000"/>
                </a:solidFill>
                <a:effectLst/>
                <a:latin typeface="Gulim" panose="020B0600000101010101" pitchFamily="34" charset="-127"/>
                <a:ea typeface="함초롬바탕"/>
                <a:cs typeface="Times New Roman" panose="02020603050405020304" pitchFamily="18" charset="0"/>
              </a:rPr>
              <a:t>Kyosai</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and life insurance, and considers how these findings may offer perspectives that are relevant to </a:t>
            </a:r>
            <a:r>
              <a:rPr lang="en-US" sz="1800" b="1" kern="100" dirty="0" err="1">
                <a:solidFill>
                  <a:srgbClr val="000000"/>
                </a:solidFill>
                <a:effectLst/>
                <a:latin typeface="Gulim" panose="020B0600000101010101" pitchFamily="34" charset="-127"/>
                <a:ea typeface="함초롬바탕"/>
                <a:cs typeface="Times New Roman" panose="02020603050405020304" pitchFamily="18" charset="0"/>
              </a:rPr>
              <a:t>Kyosai</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organizations. The first part introduces my recent research on the development and characteristics of </a:t>
            </a:r>
            <a:r>
              <a:rPr lang="en-US" sz="1800" b="1" kern="100" dirty="0" err="1">
                <a:solidFill>
                  <a:srgbClr val="000000"/>
                </a:solidFill>
                <a:effectLst/>
                <a:latin typeface="Gulim" panose="020B0600000101010101" pitchFamily="34" charset="-127"/>
                <a:ea typeface="함초롬바탕"/>
                <a:cs typeface="Times New Roman" panose="02020603050405020304" pitchFamily="18" charset="0"/>
              </a:rPr>
              <a:t>Kyosai</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summarizing key aspects of the current situation of cooperative insurance in Japan. The second part presents results from my work on health support and Health and Productivity Management (HPM) provided by life insurance companies, with particular attention to psychological factors involved in adoption decisions. While these two areas differ in their institutional settings and target groups, certain insights from HPM research</a:t>
            </a:r>
            <a:r>
              <a:rPr lang="en-US" sz="1800" b="1" kern="100" dirty="0">
                <a:solidFill>
                  <a:srgbClr val="000000"/>
                </a:solidFill>
                <a:effectLst/>
                <a:latin typeface="Cambria" panose="02040503050406030204" pitchFamily="18" charset="0"/>
                <a:cs typeface="Times New Roman" panose="020206030504050203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especially those related to decision-making and perceptions of support</a:t>
            </a:r>
            <a:r>
              <a:rPr lang="en-US" sz="1800" b="1" kern="100" dirty="0">
                <a:solidFill>
                  <a:srgbClr val="000000"/>
                </a:solidFill>
                <a:effectLst/>
                <a:latin typeface="Cambria" panose="02040503050406030204" pitchFamily="18" charset="0"/>
                <a:cs typeface="Times New Roman" panose="020206030504050203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may provide useful viewpoints when reflecting on </a:t>
            </a:r>
            <a:r>
              <a:rPr lang="en-US" sz="1800" b="1" kern="100" dirty="0" err="1">
                <a:solidFill>
                  <a:srgbClr val="000000"/>
                </a:solidFill>
                <a:effectLst/>
                <a:latin typeface="Gulim" panose="020B0600000101010101" pitchFamily="34" charset="-127"/>
                <a:ea typeface="함초롬바탕"/>
                <a:cs typeface="Times New Roman" panose="02020603050405020304" pitchFamily="18" charset="0"/>
              </a:rPr>
              <a:t>Kyosai</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activities. The presentation concludes by indicating possible directions for future research based on these exploratory connections.</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5FA132CB-1470-4153-666A-20414540BC8B}"/>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29-11</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377368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7A51A-D15F-BC20-74B4-DB98BFEAB782}"/>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31EE3417-3DA4-29F3-9B2B-033EB716FA0B}"/>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E0E10694-AF20-5047-6CB8-7DA6074172C2}"/>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DB2D2B08-3494-495A-07C4-BF4FAE9FD354}"/>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FA5A75D0-C1B3-1709-9F02-1BA878461FFC}"/>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AAC6F6FF-EFBE-5BFD-C729-C7B93D51E270}"/>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BBDA4577-E1B6-E7E3-1BD3-0C50DFE8BBC9}"/>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B56E4DB1-AD6D-C7D9-3781-72AAA90513EF}"/>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Futoshi Okada</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en-US" sz="1800" b="1" kern="100" dirty="0" err="1">
                <a:solidFill>
                  <a:srgbClr val="0000FF"/>
                </a:solidFill>
                <a:effectLst/>
                <a:latin typeface="Dotum" panose="020B0600000101010101" pitchFamily="34" charset="-127"/>
                <a:ea typeface="함초롬바탕"/>
                <a:cs typeface="Times New Roman" panose="02020603050405020304" pitchFamily="18" charset="0"/>
              </a:rPr>
              <a:t>okada.futoshi@nihon-u.ac.jp</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en-US" sz="1800" kern="100" dirty="0">
                <a:solidFill>
                  <a:srgbClr val="000000"/>
                </a:solidFill>
                <a:effectLst/>
                <a:latin typeface="함초롬바탕"/>
                <a:cs typeface="Times New Roman" panose="02020603050405020304" pitchFamily="18" charset="0"/>
              </a:rPr>
              <a:t> </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A Retrospective and Prospective View of the Regulation of Co-operative Insurance (</a:t>
            </a:r>
            <a:r>
              <a:rPr lang="en-US" sz="1800" b="1" kern="100" dirty="0" err="1">
                <a:solidFill>
                  <a:srgbClr val="0000FF"/>
                </a:solidFill>
                <a:effectLst/>
                <a:latin typeface="Dotum" panose="020B0600000101010101" pitchFamily="34" charset="-127"/>
                <a:ea typeface="함초롬바탕"/>
                <a:cs typeface="Times New Roman" panose="02020603050405020304" pitchFamily="18" charset="0"/>
              </a:rPr>
              <a:t>Kyosai</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in Japan</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nSpc>
                <a:spcPct val="115000"/>
              </a:lnSpc>
              <a:spcAft>
                <a:spcPts val="1000"/>
              </a:spcAft>
            </a:pP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 </a:t>
            </a:r>
            <a:r>
              <a:rPr lang="en-US" sz="1800" b="1" dirty="0" err="1">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Kyosai</a:t>
            </a: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is a scheme formed by residents of the same region or people engaged in the same occupation. It provides benefits in the event of disaster, accident, or death, funded by the financial contributions of its members. Japanese cooperatives conduct </a:t>
            </a:r>
            <a:r>
              <a:rPr lang="en-US" sz="1800" b="1" dirty="0" err="1">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Kyosai</a:t>
            </a: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business for members based on various cooperative laws enacted after World War II. The Insurance Business Act of Japan restricted insurance businesses to stock or mutual companies, thus placing cooperative mutual aid businesses outside the scope of insurance regulations. However, as the mutual aid business grew, the regulations governing it were strengthened. The history of mutual aid businesses encompasses aspects of the history of mutual aid regulation. Currently, large-scale </a:t>
            </a:r>
            <a:r>
              <a:rPr lang="en-US" sz="1800" b="1" dirty="0" err="1">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Kyosai</a:t>
            </a: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cooperatives face regulations largely equivalent to those for insurance companies. However, the American Chamber of Commerce in Japan (ACCJ) has repeatedly called for a level playing field between </a:t>
            </a:r>
            <a:r>
              <a:rPr lang="en-US" sz="1800" b="1" dirty="0" err="1">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Kyosai</a:t>
            </a: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and insurance companies. Meanwhile, cooperative </a:t>
            </a:r>
            <a:r>
              <a:rPr lang="en-US" sz="1800" b="1" dirty="0" err="1">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Kyosai</a:t>
            </a: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remains subject to constraints under cooperative laws. Against this backdrop, this study reviews the regulations governing </a:t>
            </a:r>
            <a:r>
              <a:rPr lang="en-US" sz="1800" b="1" dirty="0" err="1">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Kyosai</a:t>
            </a: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business under the Consumers' Livelihood Cooperative Society Law and outlines their prospects.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6D8E5898-08F4-48C2-E373-D1B7411C780E}"/>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29-12</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4152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C4A37-9EEB-1641-AE71-6C49E81E3B56}"/>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E7AEF747-8241-2857-AD82-06B819B7C0B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668B4B58-623D-5CB6-55D2-E7DFFFFDE43D}"/>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AC1C3BCF-115D-7255-BBD7-418BF57AF329}"/>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7B6220D8-E89C-574C-8E6D-53654FA52FEE}"/>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B535B11A-DD73-2E5E-F4EF-08049BA57D89}"/>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493B965B-4813-5FA9-CB48-D1E26B2355C8}"/>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BD1BC549-C1C1-8C6B-BEB8-585225313AEC}"/>
              </a:ext>
            </a:extLst>
          </p:cNvPr>
          <p:cNvSpPr txBox="1"/>
          <p:nvPr/>
        </p:nvSpPr>
        <p:spPr>
          <a:xfrm>
            <a:off x="713236" y="2160198"/>
            <a:ext cx="9669014" cy="11632001"/>
          </a:xfrm>
          <a:prstGeom prst="rect">
            <a:avLst/>
          </a:prstGeom>
        </p:spPr>
        <p:txBody>
          <a:bodyPr rtlCol="0" anchor="t"/>
          <a:lstStyle/>
          <a:p>
            <a:pPr algn="just" fontAlgn="base" latinLnBrk="1">
              <a:lnSpc>
                <a:spcPct val="160000"/>
              </a:lnSpc>
              <a:spcAft>
                <a:spcPts val="1000"/>
              </a:spcAft>
              <a:buNone/>
            </a:pPr>
            <a:r>
              <a:rPr lang="ko-KR" sz="1600" dirty="0">
                <a:solidFill>
                  <a:srgbClr val="000000"/>
                </a:solidFill>
                <a:effectLst/>
                <a:latin typeface="Cambria" panose="02040503050406030204" pitchFamily="18" charset="0"/>
                <a:ea typeface="함초롬바탕"/>
                <a:cs typeface="Times New Roman" panose="02020603050405020304" pitchFamily="18" charset="0"/>
              </a:rPr>
              <a:t>성명 최병호 </a:t>
            </a:r>
            <a:r>
              <a:rPr lang="en-US" sz="1600" dirty="0">
                <a:solidFill>
                  <a:srgbClr val="000000"/>
                </a:solidFill>
                <a:effectLst/>
                <a:latin typeface="함초롬바탕"/>
                <a:ea typeface="MS Mincho" panose="02020609040205080304" pitchFamily="49" charset="-128"/>
                <a:cs typeface="Gulim" panose="020B0600000101010101" pitchFamily="34" charset="-127"/>
              </a:rPr>
              <a:t>(</a:t>
            </a:r>
            <a:r>
              <a:rPr lang="en-US" sz="1600" dirty="0" err="1">
                <a:solidFill>
                  <a:srgbClr val="000000"/>
                </a:solidFill>
                <a:effectLst/>
                <a:latin typeface="함초롬바탕"/>
                <a:ea typeface="MS Mincho" panose="02020609040205080304" pitchFamily="49" charset="-128"/>
                <a:cs typeface="Gulim" panose="020B0600000101010101" pitchFamily="34" charset="-127"/>
              </a:rPr>
              <a:t>Byongho</a:t>
            </a:r>
            <a:r>
              <a:rPr lang="en-US" sz="1600" dirty="0">
                <a:solidFill>
                  <a:srgbClr val="000000"/>
                </a:solidFill>
                <a:effectLst/>
                <a:latin typeface="함초롬바탕"/>
                <a:ea typeface="MS Mincho" panose="02020609040205080304" pitchFamily="49" charset="-128"/>
                <a:cs typeface="Gulim" panose="020B0600000101010101" pitchFamily="34" charset="-127"/>
              </a:rPr>
              <a:t> </a:t>
            </a:r>
            <a:r>
              <a:rPr lang="en-US" sz="1600" dirty="0" err="1">
                <a:solidFill>
                  <a:srgbClr val="000000"/>
                </a:solidFill>
                <a:effectLst/>
                <a:latin typeface="함초롬바탕"/>
                <a:ea typeface="MS Mincho" panose="02020609040205080304" pitchFamily="49" charset="-128"/>
                <a:cs typeface="Gulim" panose="020B0600000101010101" pitchFamily="34" charset="-127"/>
              </a:rPr>
              <a:t>Tchoe</a:t>
            </a:r>
            <a:r>
              <a:rPr lang="en-US" sz="1600" dirty="0">
                <a:solidFill>
                  <a:srgbClr val="000000"/>
                </a:solidFill>
                <a:effectLst/>
                <a:latin typeface="함초롬바탕"/>
                <a:ea typeface="MS Mincho" panose="02020609040205080304" pitchFamily="49" charset="-128"/>
                <a:cs typeface="Gulim" panose="020B0600000101010101" pitchFamily="34" charset="-127"/>
              </a:rPr>
              <a:t>) </a:t>
            </a:r>
            <a:r>
              <a:rPr lang="en-US" sz="1600" dirty="0">
                <a:solidFill>
                  <a:srgbClr val="000000"/>
                </a:solidFill>
                <a:effectLst/>
                <a:latin typeface="함초롬바탕"/>
                <a:ea typeface="Gulim" panose="020B0600000101010101" pitchFamily="34" charset="-127"/>
                <a:cs typeface="Gulim" panose="020B0600000101010101" pitchFamily="34" charset="-127"/>
              </a:rPr>
              <a:t> </a:t>
            </a:r>
            <a:r>
              <a:rPr lang="ko-KR" sz="1600" dirty="0">
                <a:solidFill>
                  <a:srgbClr val="000000"/>
                </a:solidFill>
                <a:effectLst/>
                <a:latin typeface="Cambria" panose="02040503050406030204" pitchFamily="18" charset="0"/>
                <a:ea typeface="함초롬바탕"/>
                <a:cs typeface="Times New Roman" panose="02020603050405020304" pitchFamily="18" charset="0"/>
              </a:rPr>
              <a:t>이메일</a:t>
            </a:r>
            <a:r>
              <a:rPr lang="en-US" sz="1600" dirty="0">
                <a:solidFill>
                  <a:srgbClr val="000000"/>
                </a:solidFill>
                <a:effectLst/>
                <a:latin typeface="함초롬바탕"/>
                <a:ea typeface="MS Mincho" panose="02020609040205080304" pitchFamily="49" charset="-128"/>
                <a:cs typeface="Gulim" panose="020B0600000101010101" pitchFamily="34" charset="-127"/>
              </a:rPr>
              <a:t>: </a:t>
            </a:r>
            <a:r>
              <a:rPr lang="en-US" sz="1600" dirty="0">
                <a:solidFill>
                  <a:srgbClr val="0000FF"/>
                </a:solidFill>
                <a:effectLst/>
                <a:latin typeface="함초롬바탕"/>
                <a:ea typeface="MS Mincho" panose="02020609040205080304" pitchFamily="49" charset="-128"/>
                <a:cs typeface="Gulim" panose="020B0600000101010101" pitchFamily="34" charset="-127"/>
                <a:hlinkClick r:id="rId3"/>
              </a:rPr>
              <a:t>choice1313@hanmail.net</a:t>
            </a:r>
            <a:r>
              <a:rPr lang="en-US" sz="1600" dirty="0">
                <a:solidFill>
                  <a:srgbClr val="000000"/>
                </a:solidFill>
                <a:effectLst/>
                <a:latin typeface="함초롬바탕"/>
                <a:ea typeface="MS Mincho" panose="02020609040205080304" pitchFamily="49" charset="-128"/>
                <a:cs typeface="Gulim" panose="020B0600000101010101" pitchFamily="34" charset="-127"/>
              </a:rPr>
              <a:t> </a:t>
            </a:r>
            <a:endParaRPr lang="en-KR" sz="16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ko-KR" sz="1600" dirty="0">
                <a:solidFill>
                  <a:srgbClr val="000000"/>
                </a:solidFill>
                <a:effectLst/>
                <a:latin typeface="Cambria" panose="02040503050406030204" pitchFamily="18" charset="0"/>
                <a:ea typeface="함초롬바탕"/>
                <a:cs typeface="Times New Roman" panose="02020603050405020304" pitchFamily="18" charset="0"/>
              </a:rPr>
              <a:t>발표제목</a:t>
            </a:r>
            <a:r>
              <a:rPr lang="en-US" sz="1600" dirty="0">
                <a:solidFill>
                  <a:srgbClr val="000000"/>
                </a:solidFill>
                <a:effectLst/>
                <a:latin typeface="함초롬바탕"/>
                <a:ea typeface="MS Mincho" panose="02020609040205080304" pitchFamily="49" charset="-128"/>
                <a:cs typeface="Gulim" panose="020B0600000101010101" pitchFamily="34" charset="-127"/>
              </a:rPr>
              <a:t>: </a:t>
            </a:r>
            <a:r>
              <a:rPr lang="ko-KR" sz="1600" dirty="0">
                <a:solidFill>
                  <a:srgbClr val="000000"/>
                </a:solidFill>
                <a:effectLst/>
                <a:latin typeface="Cambria" panose="02040503050406030204" pitchFamily="18" charset="0"/>
                <a:ea typeface="함초롬바탕"/>
                <a:cs typeface="Times New Roman" panose="02020603050405020304" pitchFamily="18" charset="0"/>
              </a:rPr>
              <a:t>공제보험과 사회후생</a:t>
            </a:r>
            <a:r>
              <a:rPr lang="en-US" sz="1600" dirty="0">
                <a:solidFill>
                  <a:srgbClr val="000000"/>
                </a:solidFill>
                <a:effectLst/>
                <a:latin typeface="함초롬바탕"/>
                <a:ea typeface="MS Mincho" panose="02020609040205080304" pitchFamily="49" charset="-128"/>
                <a:cs typeface="Gulim" panose="020B0600000101010101" pitchFamily="34" charset="-127"/>
              </a:rPr>
              <a:t>: </a:t>
            </a:r>
            <a:r>
              <a:rPr lang="ko-KR" sz="1600" dirty="0">
                <a:solidFill>
                  <a:srgbClr val="000000"/>
                </a:solidFill>
                <a:effectLst/>
                <a:latin typeface="Cambria" panose="02040503050406030204" pitchFamily="18" charset="0"/>
                <a:ea typeface="함초롬바탕"/>
                <a:cs typeface="Times New Roman" panose="02020603050405020304" pitchFamily="18" charset="0"/>
              </a:rPr>
              <a:t>사회보험</a:t>
            </a:r>
            <a:r>
              <a:rPr lang="en-US" sz="1600" dirty="0">
                <a:solidFill>
                  <a:srgbClr val="000000"/>
                </a:solidFill>
                <a:effectLst/>
                <a:latin typeface="Gulim" panose="020B0600000101010101" pitchFamily="34" charset="-127"/>
                <a:ea typeface="함초롬바탕"/>
                <a:cs typeface="Gulim" panose="020B0600000101010101" pitchFamily="34" charset="-127"/>
              </a:rPr>
              <a:t>·</a:t>
            </a:r>
            <a:r>
              <a:rPr lang="ko-KR" sz="1600" dirty="0">
                <a:solidFill>
                  <a:srgbClr val="000000"/>
                </a:solidFill>
                <a:effectLst/>
                <a:latin typeface="Cambria" panose="02040503050406030204" pitchFamily="18" charset="0"/>
                <a:ea typeface="함초롬바탕"/>
                <a:cs typeface="Times New Roman" panose="02020603050405020304" pitchFamily="18" charset="0"/>
              </a:rPr>
              <a:t>민영보험과의 보완관계 재정립</a:t>
            </a:r>
            <a:endParaRPr lang="en-KR" sz="16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600" dirty="0">
                <a:solidFill>
                  <a:srgbClr val="000000"/>
                </a:solidFill>
                <a:effectLst/>
                <a:latin typeface="함초롬바탕"/>
                <a:ea typeface="MS Mincho" panose="02020609040205080304" pitchFamily="49" charset="-128"/>
                <a:cs typeface="Gulim" panose="020B0600000101010101" pitchFamily="34" charset="-127"/>
              </a:rPr>
              <a:t>Title: </a:t>
            </a:r>
            <a:r>
              <a:rPr lang="en-US" sz="1600" b="1" dirty="0">
                <a:solidFill>
                  <a:srgbClr val="000000"/>
                </a:solidFill>
                <a:effectLst/>
                <a:latin typeface="함초롬바탕"/>
                <a:ea typeface="MS Mincho" panose="02020609040205080304" pitchFamily="49" charset="-128"/>
                <a:cs typeface="Gulim" panose="020B0600000101010101" pitchFamily="34" charset="-127"/>
              </a:rPr>
              <a:t>Mutual Insurance and Social Welfare: Reframing Complementarities with Social and Private Insurance </a:t>
            </a:r>
            <a:endParaRPr lang="en-KR" sz="16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600" b="1" dirty="0">
                <a:solidFill>
                  <a:srgbClr val="000000"/>
                </a:solidFill>
                <a:effectLst/>
                <a:latin typeface="함초롬바탕"/>
                <a:ea typeface="MS Mincho" panose="02020609040205080304" pitchFamily="49" charset="-128"/>
                <a:cs typeface="Gulim" panose="020B0600000101010101" pitchFamily="34" charset="-127"/>
              </a:rPr>
              <a:t>Abstract </a:t>
            </a:r>
            <a:endParaRPr lang="en-KR" sz="16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600" b="1" dirty="0">
                <a:solidFill>
                  <a:srgbClr val="000000"/>
                </a:solidFill>
                <a:effectLst/>
                <a:latin typeface="함초롬바탕"/>
                <a:ea typeface="MS Mincho" panose="02020609040205080304" pitchFamily="49" charset="-128"/>
                <a:cs typeface="Gulim" panose="020B0600000101010101" pitchFamily="34" charset="-127"/>
              </a:rPr>
              <a:t>Objective</a:t>
            </a:r>
            <a:r>
              <a:rPr lang="en-US" sz="1600" dirty="0">
                <a:solidFill>
                  <a:srgbClr val="000000"/>
                </a:solidFill>
                <a:effectLst/>
                <a:latin typeface="함초롬바탕"/>
                <a:ea typeface="MS Mincho" panose="02020609040205080304" pitchFamily="49" charset="-128"/>
                <a:cs typeface="Gulim" panose="020B0600000101010101" pitchFamily="34" charset="-127"/>
              </a:rPr>
              <a:t>: To assess the welfare-economic role of mutual (cooperative) insurance within the broader social protection architecture comprising social and private insurance, and to identify conditions under which mutuals improve the efficiency</a:t>
            </a:r>
            <a:r>
              <a:rPr lang="ko-KR" sz="1600" dirty="0">
                <a:solidFill>
                  <a:srgbClr val="000000"/>
                </a:solidFill>
                <a:effectLst/>
                <a:latin typeface="Cambria" panose="02040503050406030204" pitchFamily="18" charset="0"/>
                <a:ea typeface="함초롬바탕"/>
                <a:cs typeface="Times New Roman" panose="02020603050405020304" pitchFamily="18" charset="0"/>
              </a:rPr>
              <a:t>–</a:t>
            </a:r>
            <a:r>
              <a:rPr lang="en-US" sz="1600" dirty="0">
                <a:solidFill>
                  <a:srgbClr val="000000"/>
                </a:solidFill>
                <a:effectLst/>
                <a:latin typeface="함초롬바탕"/>
                <a:ea typeface="MS Mincho" panose="02020609040205080304" pitchFamily="49" charset="-128"/>
                <a:cs typeface="Gulim" panose="020B0600000101010101" pitchFamily="34" charset="-127"/>
              </a:rPr>
              <a:t>equity frontier.</a:t>
            </a:r>
            <a:endParaRPr lang="en-KR" sz="16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600" b="1" dirty="0">
                <a:solidFill>
                  <a:srgbClr val="000000"/>
                </a:solidFill>
                <a:effectLst/>
                <a:latin typeface="함초롬바탕"/>
                <a:ea typeface="MS Mincho" panose="02020609040205080304" pitchFamily="49" charset="-128"/>
                <a:cs typeface="Gulim" panose="020B0600000101010101" pitchFamily="34" charset="-127"/>
              </a:rPr>
              <a:t>Method</a:t>
            </a:r>
            <a:r>
              <a:rPr lang="en-US" sz="1600" dirty="0">
                <a:solidFill>
                  <a:srgbClr val="000000"/>
                </a:solidFill>
                <a:effectLst/>
                <a:latin typeface="함초롬바탕"/>
                <a:ea typeface="MS Mincho" panose="02020609040205080304" pitchFamily="49" charset="-128"/>
                <a:cs typeface="Gulim" panose="020B0600000101010101" pitchFamily="34" charset="-127"/>
              </a:rPr>
              <a:t>: We develop a tractable framework that links member ownership and networked governance to prices and performance. A sufficient-statistics welfare decomposition is used</a:t>
            </a:r>
            <a:r>
              <a:rPr lang="ko-KR" sz="1600" dirty="0">
                <a:solidFill>
                  <a:srgbClr val="000000"/>
                </a:solidFill>
                <a:effectLst/>
                <a:latin typeface="Cambria" panose="02040503050406030204" pitchFamily="18" charset="0"/>
                <a:ea typeface="함초롬바탕"/>
                <a:cs typeface="Times New Roman" panose="02020603050405020304" pitchFamily="18" charset="0"/>
              </a:rPr>
              <a:t>—</a:t>
            </a:r>
            <a:r>
              <a:rPr lang="en-US" sz="1600" dirty="0">
                <a:solidFill>
                  <a:srgbClr val="000000"/>
                </a:solidFill>
                <a:effectLst/>
                <a:latin typeface="함초롬바탕"/>
                <a:ea typeface="MS Mincho" panose="02020609040205080304" pitchFamily="49" charset="-128"/>
                <a:cs typeface="Gulim" panose="020B0600000101010101" pitchFamily="34" charset="-127"/>
              </a:rPr>
              <a:t>risk-smoothing gains minus loading/administrative costs plus equity gains</a:t>
            </a:r>
            <a:r>
              <a:rPr lang="ko-KR" sz="1600" dirty="0">
                <a:solidFill>
                  <a:srgbClr val="000000"/>
                </a:solidFill>
                <a:effectLst/>
                <a:latin typeface="Cambria" panose="02040503050406030204" pitchFamily="18" charset="0"/>
                <a:ea typeface="함초롬바탕"/>
                <a:cs typeface="Times New Roman" panose="02020603050405020304" pitchFamily="18" charset="0"/>
              </a:rPr>
              <a:t>—</a:t>
            </a:r>
            <a:r>
              <a:rPr lang="en-US" sz="1600" dirty="0">
                <a:solidFill>
                  <a:srgbClr val="000000"/>
                </a:solidFill>
                <a:effectLst/>
                <a:latin typeface="함초롬바탕"/>
                <a:ea typeface="MS Mincho" panose="02020609040205080304" pitchFamily="49" charset="-128"/>
                <a:cs typeface="Gulim" panose="020B0600000101010101" pitchFamily="34" charset="-127"/>
              </a:rPr>
              <a:t>to derive testable predictions. We outline an empirical agenda combining (</a:t>
            </a:r>
            <a:r>
              <a:rPr lang="en-US" sz="1600" dirty="0" err="1">
                <a:solidFill>
                  <a:srgbClr val="000000"/>
                </a:solidFill>
                <a:effectLst/>
                <a:latin typeface="함초롬바탕"/>
                <a:ea typeface="MS Mincho" panose="02020609040205080304" pitchFamily="49" charset="-128"/>
                <a:cs typeface="Gulim" panose="020B0600000101010101" pitchFamily="34" charset="-127"/>
              </a:rPr>
              <a:t>i</a:t>
            </a:r>
            <a:r>
              <a:rPr lang="en-US" sz="1600" dirty="0">
                <a:solidFill>
                  <a:srgbClr val="000000"/>
                </a:solidFill>
                <a:effectLst/>
                <a:latin typeface="함초롬바탕"/>
                <a:ea typeface="MS Mincho" panose="02020609040205080304" pitchFamily="49" charset="-128"/>
                <a:cs typeface="Gulim" panose="020B0600000101010101" pitchFamily="34" charset="-127"/>
              </a:rPr>
              <a:t>) event-study/difference-in-differences around mutual product introductions, (ii) discrete-choice demand estimation to recover mark-ups and consumer surplus, and (iii) welfare calculations using observed loss, expense, and claims metrics. Historical developments (mutual aid </a:t>
            </a:r>
            <a:r>
              <a:rPr lang="ko-KR" sz="1600" dirty="0">
                <a:solidFill>
                  <a:srgbClr val="000000"/>
                </a:solidFill>
                <a:effectLst/>
                <a:latin typeface="Cambria" panose="02040503050406030204" pitchFamily="18" charset="0"/>
                <a:ea typeface="함초롬바탕"/>
                <a:cs typeface="Times New Roman" panose="02020603050405020304" pitchFamily="18" charset="0"/>
              </a:rPr>
              <a:t>→ </a:t>
            </a:r>
            <a:r>
              <a:rPr lang="en-US" sz="1600" dirty="0">
                <a:solidFill>
                  <a:srgbClr val="000000"/>
                </a:solidFill>
                <a:effectLst/>
                <a:latin typeface="함초롬바탕"/>
                <a:ea typeface="MS Mincho" panose="02020609040205080304" pitchFamily="49" charset="-128"/>
                <a:cs typeface="Gulim" panose="020B0600000101010101" pitchFamily="34" charset="-127"/>
              </a:rPr>
              <a:t>commercial insurance </a:t>
            </a:r>
            <a:r>
              <a:rPr lang="ko-KR" sz="1600" dirty="0">
                <a:solidFill>
                  <a:srgbClr val="000000"/>
                </a:solidFill>
                <a:effectLst/>
                <a:latin typeface="Cambria" panose="02040503050406030204" pitchFamily="18" charset="0"/>
                <a:ea typeface="함초롬바탕"/>
                <a:cs typeface="Times New Roman" panose="02020603050405020304" pitchFamily="18" charset="0"/>
              </a:rPr>
              <a:t>→ </a:t>
            </a:r>
            <a:r>
              <a:rPr lang="en-US" sz="1600" dirty="0">
                <a:solidFill>
                  <a:srgbClr val="000000"/>
                </a:solidFill>
                <a:effectLst/>
                <a:latin typeface="함초롬바탕"/>
                <a:ea typeface="MS Mincho" panose="02020609040205080304" pitchFamily="49" charset="-128"/>
                <a:cs typeface="Gulim" panose="020B0600000101010101" pitchFamily="34" charset="-127"/>
              </a:rPr>
              <a:t>social insurance) are interpreted through comparative-advantage lenses.</a:t>
            </a:r>
            <a:endParaRPr lang="en-KR" sz="16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600" b="1" dirty="0">
                <a:solidFill>
                  <a:srgbClr val="000000"/>
                </a:solidFill>
                <a:effectLst/>
                <a:latin typeface="함초롬바탕"/>
                <a:ea typeface="MS Mincho" panose="02020609040205080304" pitchFamily="49" charset="-128"/>
                <a:cs typeface="Gulim" panose="020B0600000101010101" pitchFamily="34" charset="-127"/>
              </a:rPr>
              <a:t>Results</a:t>
            </a:r>
            <a:r>
              <a:rPr lang="en-US" sz="1600" dirty="0">
                <a:solidFill>
                  <a:srgbClr val="000000"/>
                </a:solidFill>
                <a:effectLst/>
                <a:latin typeface="함초롬바탕"/>
                <a:ea typeface="MS Mincho" panose="02020609040205080304" pitchFamily="49" charset="-128"/>
                <a:cs typeface="Gulim" panose="020B0600000101010101" pitchFamily="34" charset="-127"/>
              </a:rPr>
              <a:t>: Theory predicts that mutuals lower mark-ups and administrative frictions, increase participation via trust/voice, and mitigate information problems through peer monitoring</a:t>
            </a:r>
            <a:r>
              <a:rPr lang="ko-KR" sz="1600" dirty="0">
                <a:solidFill>
                  <a:srgbClr val="000000"/>
                </a:solidFill>
                <a:effectLst/>
                <a:latin typeface="Cambria" panose="02040503050406030204" pitchFamily="18" charset="0"/>
                <a:ea typeface="함초롬바탕"/>
                <a:cs typeface="Times New Roman" panose="02020603050405020304" pitchFamily="18" charset="0"/>
              </a:rPr>
              <a:t>—</a:t>
            </a:r>
            <a:r>
              <a:rPr lang="en-US" sz="1600" dirty="0">
                <a:solidFill>
                  <a:srgbClr val="000000"/>
                </a:solidFill>
                <a:effectLst/>
                <a:latin typeface="함초롬바탕"/>
                <a:ea typeface="MS Mincho" panose="02020609040205080304" pitchFamily="49" charset="-128"/>
                <a:cs typeface="Gulim" panose="020B0600000101010101" pitchFamily="34" charset="-127"/>
              </a:rPr>
              <a:t>especially for low-ticket, behavior-sensitive lines and in settings with high labor mobility or non-standard work. These channels shift the efficiency</a:t>
            </a:r>
            <a:r>
              <a:rPr lang="ko-KR" sz="1600" dirty="0">
                <a:solidFill>
                  <a:srgbClr val="000000"/>
                </a:solidFill>
                <a:effectLst/>
                <a:latin typeface="Cambria" panose="02040503050406030204" pitchFamily="18" charset="0"/>
                <a:ea typeface="함초롬바탕"/>
                <a:cs typeface="Times New Roman" panose="02020603050405020304" pitchFamily="18" charset="0"/>
              </a:rPr>
              <a:t>–</a:t>
            </a:r>
            <a:r>
              <a:rPr lang="en-US" sz="1600" dirty="0">
                <a:solidFill>
                  <a:srgbClr val="000000"/>
                </a:solidFill>
                <a:effectLst/>
                <a:latin typeface="함초롬바탕"/>
                <a:ea typeface="MS Mincho" panose="02020609040205080304" pitchFamily="49" charset="-128"/>
                <a:cs typeface="Gulim" panose="020B0600000101010101" pitchFamily="34" charset="-127"/>
              </a:rPr>
              <a:t>equity frontier outward relative to purely public or purely private arrangements.</a:t>
            </a:r>
            <a:endParaRPr lang="en-KR" sz="16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600" b="1" dirty="0">
                <a:solidFill>
                  <a:srgbClr val="000000"/>
                </a:solidFill>
                <a:effectLst/>
                <a:latin typeface="함초롬바탕"/>
                <a:ea typeface="MS Mincho" panose="02020609040205080304" pitchFamily="49" charset="-128"/>
                <a:cs typeface="Gulim" panose="020B0600000101010101" pitchFamily="34" charset="-127"/>
              </a:rPr>
              <a:t>Conclusion</a:t>
            </a:r>
            <a:r>
              <a:rPr lang="en-US" sz="1600" dirty="0">
                <a:solidFill>
                  <a:srgbClr val="000000"/>
                </a:solidFill>
                <a:effectLst/>
                <a:latin typeface="함초롬바탕"/>
                <a:ea typeface="MS Mincho" panose="02020609040205080304" pitchFamily="49" charset="-128"/>
                <a:cs typeface="Gulim" panose="020B0600000101010101" pitchFamily="34" charset="-127"/>
              </a:rPr>
              <a:t>: Mutual insurance operates as an intermediate institution that complements social insurance (as coordinated top-ups and counseling/prevention) and private insurance (via capital and reinsurance). A </a:t>
            </a:r>
            <a:r>
              <a:rPr lang="en-US" sz="1600" dirty="0">
                <a:solidFill>
                  <a:srgbClr val="000000"/>
                </a:solidFill>
                <a:effectLst/>
                <a:latin typeface="Gulim" panose="020B0600000101010101" pitchFamily="34" charset="-127"/>
                <a:ea typeface="함초롬바탕"/>
                <a:cs typeface="Gulim" panose="020B0600000101010101" pitchFamily="34" charset="-127"/>
              </a:rPr>
              <a:t>“</a:t>
            </a:r>
            <a:r>
              <a:rPr lang="en-US" sz="1600" dirty="0">
                <a:solidFill>
                  <a:srgbClr val="000000"/>
                </a:solidFill>
                <a:effectLst/>
                <a:latin typeface="함초롬바탕"/>
                <a:ea typeface="MS Mincho" panose="02020609040205080304" pitchFamily="49" charset="-128"/>
                <a:cs typeface="Gulim" panose="020B0600000101010101" pitchFamily="34" charset="-127"/>
              </a:rPr>
              <a:t>public</a:t>
            </a:r>
            <a:r>
              <a:rPr lang="ko-KR" sz="1600" dirty="0">
                <a:solidFill>
                  <a:srgbClr val="000000"/>
                </a:solidFill>
                <a:effectLst/>
                <a:latin typeface="Cambria" panose="02040503050406030204" pitchFamily="18" charset="0"/>
                <a:ea typeface="함초롬바탕"/>
                <a:cs typeface="Times New Roman" panose="02020603050405020304" pitchFamily="18" charset="0"/>
              </a:rPr>
              <a:t>–</a:t>
            </a:r>
            <a:r>
              <a:rPr lang="en-US" sz="1600" dirty="0">
                <a:solidFill>
                  <a:srgbClr val="000000"/>
                </a:solidFill>
                <a:effectLst/>
                <a:latin typeface="함초롬바탕"/>
                <a:ea typeface="MS Mincho" panose="02020609040205080304" pitchFamily="49" charset="-128"/>
                <a:cs typeface="Gulim" panose="020B0600000101010101" pitchFamily="34" charset="-127"/>
              </a:rPr>
              <a:t>mutual</a:t>
            </a:r>
            <a:r>
              <a:rPr lang="ko-KR" sz="1600" dirty="0">
                <a:solidFill>
                  <a:srgbClr val="000000"/>
                </a:solidFill>
                <a:effectLst/>
                <a:latin typeface="Cambria" panose="02040503050406030204" pitchFamily="18" charset="0"/>
                <a:ea typeface="함초롬바탕"/>
                <a:cs typeface="Times New Roman" panose="02020603050405020304" pitchFamily="18" charset="0"/>
              </a:rPr>
              <a:t>–</a:t>
            </a:r>
            <a:r>
              <a:rPr lang="en-US" sz="1600" dirty="0">
                <a:solidFill>
                  <a:srgbClr val="000000"/>
                </a:solidFill>
                <a:effectLst/>
                <a:latin typeface="함초롬바탕"/>
                <a:ea typeface="MS Mincho" panose="02020609040205080304" pitchFamily="49" charset="-128"/>
                <a:cs typeface="Gulim" panose="020B0600000101010101" pitchFamily="34" charset="-127"/>
              </a:rPr>
              <a:t>private</a:t>
            </a:r>
            <a:r>
              <a:rPr lang="en-US" sz="1600" dirty="0">
                <a:solidFill>
                  <a:srgbClr val="000000"/>
                </a:solidFill>
                <a:effectLst/>
                <a:latin typeface="Gulim" panose="020B0600000101010101" pitchFamily="34" charset="-127"/>
                <a:ea typeface="함초롬바탕"/>
                <a:cs typeface="Gulim" panose="020B0600000101010101" pitchFamily="34" charset="-127"/>
              </a:rPr>
              <a:t>”</a:t>
            </a:r>
            <a:r>
              <a:rPr lang="en-US" sz="1600" dirty="0">
                <a:solidFill>
                  <a:srgbClr val="000000"/>
                </a:solidFill>
                <a:effectLst/>
                <a:latin typeface="함초롬바탕"/>
                <a:ea typeface="MS Mincho" panose="02020609040205080304" pitchFamily="49" charset="-128"/>
                <a:cs typeface="Gulim" panose="020B0600000101010101" pitchFamily="34" charset="-127"/>
              </a:rPr>
              <a:t> design can enhance social welfare by filling structural coverage gaps while preserving efficiency and equity. </a:t>
            </a:r>
            <a:endParaRPr lang="en-KR" sz="1600" dirty="0">
              <a:effectLst/>
              <a:latin typeface="Cambria" panose="02040503050406030204" pitchFamily="18" charset="0"/>
              <a:ea typeface="MS Mincho" panose="02020609040205080304" pitchFamily="49" charset="-128"/>
              <a:cs typeface="Times New Roman" panose="02020603050405020304" pitchFamily="18" charset="0"/>
            </a:endParaRPr>
          </a:p>
          <a:p>
            <a:pPr algn="just" latinLnBrk="1">
              <a:lnSpc>
                <a:spcPct val="160000"/>
              </a:lnSpc>
            </a:pPr>
            <a:r>
              <a:rPr lang="en-US" sz="1600" b="1" kern="100" dirty="0">
                <a:solidFill>
                  <a:srgbClr val="000000"/>
                </a:solidFill>
                <a:effectLst/>
                <a:latin typeface="Gulim" panose="020B0600000101010101" pitchFamily="34" charset="-127"/>
                <a:cs typeface="Times New Roman" panose="02020603050405020304" pitchFamily="18" charset="0"/>
              </a:rPr>
              <a:t> </a:t>
            </a:r>
            <a:endParaRPr lang="en-KR" sz="16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4DDF5E5A-C59F-6205-2EBC-5DFD90091531}"/>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29-13</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301265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904EB-3122-6201-9436-F97F0DB775FE}"/>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12E1355E-6857-13D4-F867-4DD733AD7464}"/>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BBAA018E-0B20-1B47-714E-5FAC2FB8223F}"/>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4A525FFA-0BD3-26B1-FB95-D0200B6A3A46}"/>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FA7A75B9-44E1-5D65-14D0-D561F81A6AB9}"/>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E601E28E-B680-325E-1DD8-ED5C3DC50004}"/>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8E71F82E-17A6-B344-A69D-4AF79FDAAF6E}"/>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1409ED5F-91E7-3113-AF03-683B8B0A09E1}"/>
              </a:ext>
            </a:extLst>
          </p:cNvPr>
          <p:cNvSpPr txBox="1"/>
          <p:nvPr/>
        </p:nvSpPr>
        <p:spPr>
          <a:xfrm>
            <a:off x="713236" y="2160198"/>
            <a:ext cx="8297414" cy="11632001"/>
          </a:xfrm>
          <a:prstGeom prst="rect">
            <a:avLst/>
          </a:prstGeom>
        </p:spPr>
        <p:txBody>
          <a:bodyPr rtlCol="0" anchor="t"/>
          <a:lstStyle/>
          <a:p>
            <a:pPr algn="ctr">
              <a:spcBef>
                <a:spcPts val="600"/>
              </a:spcBef>
              <a:spcAft>
                <a:spcPts val="1200"/>
              </a:spcAft>
              <a:buNone/>
            </a:pPr>
            <a:r>
              <a:rPr lang="en-US" sz="1800" b="1" dirty="0">
                <a:effectLst/>
                <a:latin typeface="Pravda Fixed Pitch"/>
                <a:ea typeface="MS Mincho" panose="02020609040205080304" pitchFamily="49" charset="-128"/>
                <a:cs typeface="Times New Roman" panose="02020603050405020304" pitchFamily="18" charset="0"/>
              </a:rPr>
              <a:t>A comparative analysis of competition and governance between G. cooperatives and G. insurers.</a:t>
            </a:r>
            <a:endParaRPr lang="en-KR" sz="1800" b="1" dirty="0">
              <a:effectLst/>
              <a:latin typeface="Pravda Fixed Pitch"/>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Gulim" panose="020B0600000101010101" pitchFamily="34" charset="-127"/>
                <a:cs typeface="Gulim" panose="020B0600000101010101" pitchFamily="34" charset="-127"/>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r" fontAlgn="base" latinLnBrk="1">
              <a:lnSpc>
                <a:spcPct val="160000"/>
              </a:lnSpc>
              <a:spcAft>
                <a:spcPts val="1000"/>
              </a:spcAft>
              <a:buNone/>
            </a:pPr>
            <a:r>
              <a:rPr lang="en-US" sz="1800" dirty="0" err="1">
                <a:solidFill>
                  <a:srgbClr val="000000"/>
                </a:solidFill>
                <a:effectLst/>
                <a:latin typeface="함초롬바탕"/>
                <a:ea typeface="Gulim" panose="020B0600000101010101" pitchFamily="34" charset="-127"/>
                <a:cs typeface="Gulim" panose="020B0600000101010101" pitchFamily="34" charset="-127"/>
              </a:rPr>
              <a:t>KabJin</a:t>
            </a:r>
            <a:r>
              <a:rPr lang="en-US" sz="1800" dirty="0">
                <a:solidFill>
                  <a:srgbClr val="000000"/>
                </a:solidFill>
                <a:effectLst/>
                <a:latin typeface="함초롬바탕"/>
                <a:ea typeface="Gulim" panose="020B0600000101010101" pitchFamily="34" charset="-127"/>
                <a:cs typeface="Gulim" panose="020B0600000101010101" pitchFamily="34" charset="-127"/>
              </a:rPr>
              <a:t> KIM (</a:t>
            </a:r>
            <a:r>
              <a:rPr lang="en-US" sz="1800" dirty="0" err="1">
                <a:solidFill>
                  <a:srgbClr val="000000"/>
                </a:solidFill>
                <a:effectLst/>
                <a:latin typeface="함초롬바탕"/>
                <a:ea typeface="Gulim" panose="020B0600000101010101" pitchFamily="34" charset="-127"/>
                <a:cs typeface="Gulim" panose="020B0600000101010101" pitchFamily="34" charset="-127"/>
              </a:rPr>
              <a:t>kabdol@hanmail.net</a:t>
            </a:r>
            <a:r>
              <a:rPr lang="en-US" sz="1800" dirty="0">
                <a:solidFill>
                  <a:srgbClr val="000000"/>
                </a:solidFill>
                <a:effectLst/>
                <a:latin typeface="함초롬바탕"/>
                <a:ea typeface="Gulim" panose="020B0600000101010101" pitchFamily="34" charset="-127"/>
                <a:cs typeface="Gulim" panose="020B0600000101010101" pitchFamily="34" charset="-127"/>
              </a:rPr>
              <a:t>)</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15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Guarantees are the most widely utilized financial tools as a practical means of Mutual Aid Cooperatives. Mutual Aid Cooperatives typically raise funds from members who are exposed to similar risks and guarantees are used to extend credit based on those funds. This paper examines the significance of guarantees as a means of mutual aid and compares them with its alternative, Guarantee Insurance, to confirm their essential significance.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15000"/>
              </a:lnSpc>
              <a:spcAft>
                <a:spcPts val="1000"/>
              </a:spcAft>
              <a:buNone/>
            </a:pPr>
            <a:r>
              <a:rPr lang="en-US" sz="1800" dirty="0">
                <a:solidFill>
                  <a:srgbClr val="000000"/>
                </a:solidFill>
                <a:effectLst/>
                <a:latin typeface="함초롬바탕"/>
                <a:ea typeface="Gulim" panose="020B0600000101010101" pitchFamily="34" charset="-127"/>
                <a:cs typeface="Gulim" panose="020B0600000101010101" pitchFamily="34" charset="-127"/>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15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After examining the competitive landscape of the domestic guarantee market, we compare the governance structure inherent in conflicts of interest, one of the limitations of Mutual Aid Cooperatives to derive implications for enhancing the function of mutual aid.</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Gulim" panose="020B0600000101010101" pitchFamily="34" charset="-127"/>
                <a:cs typeface="Gulim" panose="020B0600000101010101" pitchFamily="34" charset="-127"/>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contents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1.The essence of Guarantee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2.The </a:t>
            </a:r>
            <a:r>
              <a:rPr lang="en-US" sz="1800" dirty="0" err="1">
                <a:solidFill>
                  <a:srgbClr val="000000"/>
                </a:solidFill>
                <a:effectLst/>
                <a:latin typeface="함초롬바탕"/>
                <a:ea typeface="MS Mincho" panose="02020609040205080304" pitchFamily="49" charset="-128"/>
                <a:cs typeface="Gulim" panose="020B0600000101010101" pitchFamily="34" charset="-127"/>
              </a:rPr>
              <a:t>comparision</a:t>
            </a:r>
            <a:r>
              <a:rPr lang="en-US" sz="1800" dirty="0">
                <a:solidFill>
                  <a:srgbClr val="000000"/>
                </a:solidFill>
                <a:effectLst/>
                <a:latin typeface="함초롬바탕"/>
                <a:ea typeface="MS Mincho" panose="02020609040205080304" pitchFamily="49" charset="-128"/>
                <a:cs typeface="Gulim" panose="020B0600000101010101" pitchFamily="34" charset="-127"/>
              </a:rPr>
              <a:t> between </a:t>
            </a:r>
            <a:r>
              <a:rPr lang="en-US" sz="1800" dirty="0" err="1">
                <a:solidFill>
                  <a:srgbClr val="000000"/>
                </a:solidFill>
                <a:effectLst/>
                <a:latin typeface="함초롬바탕"/>
                <a:ea typeface="MS Mincho" panose="02020609040205080304" pitchFamily="49" charset="-128"/>
                <a:cs typeface="Gulim" panose="020B0600000101010101" pitchFamily="34" charset="-127"/>
              </a:rPr>
              <a:t>Guarnantee</a:t>
            </a:r>
            <a:r>
              <a:rPr lang="en-US" sz="1800" dirty="0">
                <a:solidFill>
                  <a:srgbClr val="000000"/>
                </a:solidFill>
                <a:effectLst/>
                <a:latin typeface="함초롬바탕"/>
                <a:ea typeface="MS Mincho" panose="02020609040205080304" pitchFamily="49" charset="-128"/>
                <a:cs typeface="Gulim" panose="020B0600000101010101" pitchFamily="34" charset="-127"/>
              </a:rPr>
              <a:t> and Guarantee Insurance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3.The competition landscape of </a:t>
            </a:r>
            <a:r>
              <a:rPr lang="en-US" sz="1800" dirty="0" err="1">
                <a:solidFill>
                  <a:srgbClr val="000000"/>
                </a:solidFill>
                <a:effectLst/>
                <a:latin typeface="함초롬바탕"/>
                <a:ea typeface="MS Mincho" panose="02020609040205080304" pitchFamily="49" charset="-128"/>
                <a:cs typeface="Gulim" panose="020B0600000101010101" pitchFamily="34" charset="-127"/>
              </a:rPr>
              <a:t>korean</a:t>
            </a:r>
            <a:r>
              <a:rPr lang="en-US" sz="1800" dirty="0">
                <a:solidFill>
                  <a:srgbClr val="000000"/>
                </a:solidFill>
                <a:effectLst/>
                <a:latin typeface="함초롬바탕"/>
                <a:ea typeface="MS Mincho" panose="02020609040205080304" pitchFamily="49" charset="-128"/>
                <a:cs typeface="Gulim" panose="020B0600000101010101" pitchFamily="34" charset="-127"/>
              </a:rPr>
              <a:t> Guarantee market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pPr>
            <a:r>
              <a:rPr lang="en-US" sz="1800" dirty="0">
                <a:solidFill>
                  <a:srgbClr val="000000"/>
                </a:solidFill>
                <a:effectLst/>
                <a:latin typeface="함초롬바탕"/>
                <a:ea typeface="MS Mincho" panose="02020609040205080304" pitchFamily="49" charset="-128"/>
                <a:cs typeface="Gulim" panose="020B0600000101010101" pitchFamily="34" charset="-127"/>
              </a:rPr>
              <a:t>4.The implications for governance structure of </a:t>
            </a:r>
            <a:r>
              <a:rPr lang="en-US" sz="1800" dirty="0" err="1">
                <a:solidFill>
                  <a:srgbClr val="000000"/>
                </a:solidFill>
                <a:effectLst/>
                <a:latin typeface="함초롬바탕"/>
                <a:ea typeface="MS Mincho" panose="02020609040205080304" pitchFamily="49" charset="-128"/>
                <a:cs typeface="Gulim" panose="020B0600000101010101" pitchFamily="34" charset="-127"/>
              </a:rPr>
              <a:t>G.cooperative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80D965C7-F19C-6CDC-8961-B2F228BA7CB6}"/>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29-1</a:t>
            </a: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4</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82419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B385D-018A-2F3C-E84F-61BC57CCDD17}"/>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4385626B-F38E-9A87-FAE2-0E0A9FBF018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1029F734-27E1-0951-4FE7-E2240214C55F}"/>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FD4BA5FE-D288-598F-F888-842B3DCB8545}"/>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661CF40D-FADE-EFC5-9552-42D823D71F52}"/>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F13B5073-B6C0-4782-0775-9D281A5603C2}"/>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FE661169-A7FF-1794-58A0-8DD83BC56245}"/>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F4B1C72A-1495-ACD3-0D52-3F72E55B1F38}"/>
              </a:ext>
            </a:extLst>
          </p:cNvPr>
          <p:cNvSpPr txBox="1"/>
          <p:nvPr/>
        </p:nvSpPr>
        <p:spPr>
          <a:xfrm>
            <a:off x="713236" y="2160198"/>
            <a:ext cx="8297414" cy="11632001"/>
          </a:xfrm>
          <a:prstGeom prst="rect">
            <a:avLst/>
          </a:prstGeom>
        </p:spPr>
        <p:txBody>
          <a:bodyPr rtlCol="0" anchor="t"/>
          <a:lstStyle/>
          <a:p>
            <a:pPr lvl="0" algn="l">
              <a:lnSpc>
                <a:spcPct val="116199"/>
              </a:lnSpc>
            </a:pPr>
            <a:endParaRPr lang="en" sz="1866" b="0" i="0" u="none" strike="noStrike" dirty="0">
              <a:solidFill>
                <a:srgbClr val="000000"/>
              </a:solidFill>
              <a:latin typeface="+mj-lt"/>
            </a:endParaRPr>
          </a:p>
        </p:txBody>
      </p:sp>
      <p:sp>
        <p:nvSpPr>
          <p:cNvPr id="33" name="TextBox 23">
            <a:extLst>
              <a:ext uri="{FF2B5EF4-FFF2-40B4-BE49-F238E27FC236}">
                <a16:creationId xmlns:a16="http://schemas.microsoft.com/office/drawing/2014/main" id="{0B9D8642-BA8B-C991-CC37-8F07B4DA0858}"/>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30</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-1</a:t>
            </a:r>
            <a:endParaRPr lang="en" sz="1600" b="0" i="0" u="none" strike="noStrike" dirty="0">
              <a:solidFill>
                <a:srgbClr val="000000"/>
              </a:solidFill>
              <a:latin typeface="Roboto Light"/>
            </a:endParaRPr>
          </a:p>
        </p:txBody>
      </p:sp>
      <p:graphicFrame>
        <p:nvGraphicFramePr>
          <p:cNvPr id="8" name="Table 7">
            <a:extLst>
              <a:ext uri="{FF2B5EF4-FFF2-40B4-BE49-F238E27FC236}">
                <a16:creationId xmlns:a16="http://schemas.microsoft.com/office/drawing/2014/main" id="{E462C449-FFDA-D101-9811-827E07541363}"/>
              </a:ext>
            </a:extLst>
          </p:cNvPr>
          <p:cNvGraphicFramePr>
            <a:graphicFrameLocks noGrp="1"/>
          </p:cNvGraphicFramePr>
          <p:nvPr>
            <p:extLst>
              <p:ext uri="{D42A27DB-BD31-4B8C-83A1-F6EECF244321}">
                <p14:modId xmlns:p14="http://schemas.microsoft.com/office/powerpoint/2010/main" val="1730642435"/>
              </p:ext>
            </p:extLst>
          </p:nvPr>
        </p:nvGraphicFramePr>
        <p:xfrm>
          <a:off x="1009650" y="1775904"/>
          <a:ext cx="9709150" cy="11243043"/>
        </p:xfrm>
        <a:graphic>
          <a:graphicData uri="http://schemas.openxmlformats.org/drawingml/2006/table">
            <a:tbl>
              <a:tblPr firstRow="1" firstCol="1" bandRow="1">
                <a:tableStyleId>{5C22544A-7EE6-4342-B048-85BDC9FD1C3A}</a:tableStyleId>
              </a:tblPr>
              <a:tblGrid>
                <a:gridCol w="9709150">
                  <a:extLst>
                    <a:ext uri="{9D8B030D-6E8A-4147-A177-3AD203B41FA5}">
                      <a16:colId xmlns:a16="http://schemas.microsoft.com/office/drawing/2014/main" val="3077696760"/>
                    </a:ext>
                  </a:extLst>
                </a:gridCol>
              </a:tblGrid>
              <a:tr h="2191499">
                <a:tc>
                  <a:txBody>
                    <a:bodyPr/>
                    <a:lstStyle/>
                    <a:p>
                      <a:pPr>
                        <a:lnSpc>
                          <a:spcPct val="115000"/>
                        </a:lnSpc>
                        <a:spcBef>
                          <a:spcPts val="600"/>
                        </a:spcBef>
                        <a:spcAft>
                          <a:spcPts val="2400"/>
                        </a:spcAft>
                        <a:buNone/>
                      </a:pPr>
                      <a:r>
                        <a:rPr lang="en-US" sz="2400" dirty="0">
                          <a:solidFill>
                            <a:schemeClr val="tx1"/>
                          </a:solidFill>
                          <a:effectLst/>
                        </a:rPr>
                        <a:t>An Empirical Study on the Determinants of Insurance Literacy among Korean College Students</a:t>
                      </a:r>
                      <a:endParaRPr lang="en-KR" sz="2400" dirty="0">
                        <a:solidFill>
                          <a:schemeClr val="tx1"/>
                        </a:solidFill>
                        <a:effectLst/>
                      </a:endParaRPr>
                    </a:p>
                    <a:p>
                      <a:pPr>
                        <a:lnSpc>
                          <a:spcPct val="115000"/>
                        </a:lnSpc>
                        <a:spcAft>
                          <a:spcPts val="1200"/>
                        </a:spcAft>
                        <a:buNone/>
                      </a:pPr>
                      <a:r>
                        <a:rPr lang="en-US" sz="2400" spc="25" dirty="0">
                          <a:solidFill>
                            <a:schemeClr val="tx1"/>
                          </a:solidFill>
                          <a:effectLst/>
                        </a:rPr>
                        <a:t>Minyoung Cho, </a:t>
                      </a:r>
                      <a:r>
                        <a:rPr lang="en-US" sz="2400" spc="25" dirty="0" err="1">
                          <a:solidFill>
                            <a:schemeClr val="tx1"/>
                          </a:solidFill>
                          <a:effectLst/>
                        </a:rPr>
                        <a:t>Hongjoo</a:t>
                      </a:r>
                      <a:r>
                        <a:rPr lang="en-US" sz="2400" spc="25" dirty="0">
                          <a:solidFill>
                            <a:schemeClr val="tx1"/>
                          </a:solidFill>
                          <a:effectLst/>
                        </a:rPr>
                        <a:t> Jung</a:t>
                      </a:r>
                      <a:endParaRPr lang="en-KR" sz="2400" i="1" spc="75"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3759023699"/>
                  </a:ext>
                </a:extLst>
              </a:tr>
              <a:tr h="6836963">
                <a:tc>
                  <a:txBody>
                    <a:bodyPr/>
                    <a:lstStyle/>
                    <a:p>
                      <a:pPr algn="just">
                        <a:lnSpc>
                          <a:spcPct val="115000"/>
                        </a:lnSpc>
                        <a:spcBef>
                          <a:spcPts val="1200"/>
                        </a:spcBef>
                        <a:spcAft>
                          <a:spcPts val="1000"/>
                        </a:spcAft>
                        <a:buNone/>
                      </a:pPr>
                      <a:r>
                        <a:rPr lang="en-US" sz="2400" dirty="0">
                          <a:solidFill>
                            <a:schemeClr val="tx1"/>
                          </a:solidFill>
                          <a:effectLst/>
                        </a:rPr>
                        <a:t>A B S T R A C T</a:t>
                      </a:r>
                      <a:endParaRPr lang="en-KR" sz="2400" dirty="0">
                        <a:solidFill>
                          <a:schemeClr val="tx1"/>
                        </a:solidFill>
                        <a:effectLst/>
                      </a:endParaRPr>
                    </a:p>
                    <a:p>
                      <a:pPr marL="429895" algn="just">
                        <a:spcBef>
                          <a:spcPts val="1200"/>
                        </a:spcBef>
                        <a:spcAft>
                          <a:spcPts val="1200"/>
                        </a:spcAft>
                        <a:buNone/>
                      </a:pPr>
                      <a:r>
                        <a:rPr lang="en-US" sz="2400" dirty="0">
                          <a:solidFill>
                            <a:schemeClr val="tx1"/>
                          </a:solidFill>
                          <a:effectLst/>
                        </a:rPr>
                        <a:t>As consumers increasingly assume greater responsibility and risk in choosing diverse and complex insurance products, the importance of insurance literacy is growing. While existing research has focused on the relationship between financial competency and financial knowledge, attitudes, behavior, and financial consumer protection, research on the impact and structure of financial education precursors to financial literacy is scarce, particularly in the area of insurance. This study developed and analyzed a survey of approximately 900 undergraduate students majoring in insurance studies at universities in Korea to examine the factors that determine the relative effectiveness of risk management and insurance education. The study examined relationships between faculty and students, and between the environment and faculty, and analyzed the influence of teaching behaviors on subcategories of educational effectiveness including students’ attitude, knowledge, and behavior. Results confirmed that student characteristics, faculty characteristics, and characteristics of the educational environment impact the effectiveness of risk management and insurance education. Specific findings demonstrate the importance of teaching behaviors and educational environments that promote students' efficacy and motivation as key factors in enhancing educational effectiveness in risk management and insurance.</a:t>
                      </a:r>
                      <a:endParaRPr lang="en-KR" sz="2400" dirty="0">
                        <a:solidFill>
                          <a:schemeClr val="tx1"/>
                        </a:solidFill>
                        <a:effectLst/>
                      </a:endParaRPr>
                    </a:p>
                    <a:p>
                      <a:pPr marL="429895">
                        <a:spcBef>
                          <a:spcPts val="1200"/>
                        </a:spcBef>
                        <a:spcAft>
                          <a:spcPts val="1200"/>
                        </a:spcAft>
                        <a:buNone/>
                      </a:pPr>
                      <a:r>
                        <a:rPr lang="en-US" sz="2400" dirty="0">
                          <a:solidFill>
                            <a:schemeClr val="tx1"/>
                          </a:solidFill>
                          <a:effectLst/>
                        </a:rPr>
                        <a:t> </a:t>
                      </a:r>
                      <a:endParaRPr lang="en-KR" sz="2400" dirty="0">
                        <a:solidFill>
                          <a:schemeClr val="tx1"/>
                        </a:solidFill>
                        <a:effectLst/>
                        <a:latin typeface="Times New Roman" panose="02020603050405020304" pitchFamily="18" charset="0"/>
                        <a:ea typeface="MS Mincho" panose="02020609040205080304" pitchFamily="49" charset="-128"/>
                      </a:endParaRPr>
                    </a:p>
                  </a:txBody>
                  <a:tcPr marL="68580" marR="68580" marT="0" marB="0">
                    <a:noFill/>
                  </a:tcPr>
                </a:tc>
                <a:extLst>
                  <a:ext uri="{0D108BD9-81ED-4DB2-BD59-A6C34878D82A}">
                    <a16:rowId xmlns:a16="http://schemas.microsoft.com/office/drawing/2014/main" val="4258009647"/>
                  </a:ext>
                </a:extLst>
              </a:tr>
            </a:tbl>
          </a:graphicData>
        </a:graphic>
      </p:graphicFrame>
      <p:sp>
        <p:nvSpPr>
          <p:cNvPr id="9" name="Rectangle 4">
            <a:extLst>
              <a:ext uri="{FF2B5EF4-FFF2-40B4-BE49-F238E27FC236}">
                <a16:creationId xmlns:a16="http://schemas.microsoft.com/office/drawing/2014/main" id="{0585542E-492A-965C-122D-5321E47F5F40}"/>
              </a:ext>
            </a:extLst>
          </p:cNvPr>
          <p:cNvSpPr>
            <a:spLocks noChangeArrowheads="1"/>
          </p:cNvSpPr>
          <p:nvPr/>
        </p:nvSpPr>
        <p:spPr bwMode="auto">
          <a:xfrm>
            <a:off x="1711324" y="1415781"/>
            <a:ext cx="175875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KR" altLang="en-KR" sz="1800" b="0" i="0" u="none" strike="noStrike" cap="none" normalizeH="0" baseline="0">
                <a:ln>
                  <a:noFill/>
                </a:ln>
                <a:solidFill>
                  <a:schemeClr val="tx1"/>
                </a:solidFill>
                <a:effectLst/>
                <a:latin typeface="Arial" panose="020B0604020202020204" pitchFamily="34" charset="0"/>
              </a:rPr>
            </a:br>
            <a:endParaRPr kumimoji="0" lang="en-KR" altLang="en-KR"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8BEE5032-7D4E-2752-F1CE-F2DFD0F8AF69}"/>
              </a:ext>
            </a:extLst>
          </p:cNvPr>
          <p:cNvSpPr>
            <a:spLocks noChangeArrowheads="1"/>
          </p:cNvSpPr>
          <p:nvPr/>
        </p:nvSpPr>
        <p:spPr bwMode="auto">
          <a:xfrm>
            <a:off x="1711325" y="1716088"/>
            <a:ext cx="5803304" cy="45719"/>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KR"/>
          </a:p>
        </p:txBody>
      </p:sp>
      <p:sp>
        <p:nvSpPr>
          <p:cNvPr id="11" name="Rectangle 6">
            <a:extLst>
              <a:ext uri="{FF2B5EF4-FFF2-40B4-BE49-F238E27FC236}">
                <a16:creationId xmlns:a16="http://schemas.microsoft.com/office/drawing/2014/main" id="{86F4515C-835E-E92A-81DF-FA1DE4A981E5}"/>
              </a:ext>
            </a:extLst>
          </p:cNvPr>
          <p:cNvSpPr>
            <a:spLocks noChangeArrowheads="1"/>
          </p:cNvSpPr>
          <p:nvPr/>
        </p:nvSpPr>
        <p:spPr bwMode="auto">
          <a:xfrm>
            <a:off x="1711324" y="2025180"/>
            <a:ext cx="175875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KR" sz="1100" b="0" i="0" u="none" strike="noStrike" cap="none" normalizeH="0" baseline="3000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hlinkClick r:id="rId3"/>
              </a:rPr>
              <a:t>[1]</a:t>
            </a:r>
            <a:r>
              <a:rPr kumimoji="0" lang="en-AU" altLang="en-KR" sz="8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Ph.D. in Business Administration, Manager of AXA Korea</a:t>
            </a:r>
            <a:endParaRPr kumimoji="0" lang="en-AU" altLang="en-KR"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KR" sz="1100" b="0" i="0" u="none" strike="noStrike" cap="none" normalizeH="0" baseline="3000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hlinkClick r:id="rId4"/>
              </a:rPr>
              <a:t>[2]</a:t>
            </a:r>
            <a:r>
              <a:rPr kumimoji="0" lang="en-AU" altLang="en-KR" sz="8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Corresponding author, Professor, College of Business Administration, Sungkyunkwan University</a:t>
            </a:r>
            <a:endParaRPr kumimoji="0" lang="en-AU" altLang="en-K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9149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88987-82FE-6FA5-1CA6-8F8BEF0006CD}"/>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7CD4F09A-161D-E029-C0E1-DFC57DD12BD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B30852E4-FBEC-D03A-7112-95B5157044CE}"/>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EB3CEDDF-48B7-5FC0-317E-F80EE7DE994A}"/>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5976865B-2D57-BE61-97F0-1535D2127D78}"/>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A4159154-A4EA-F6A1-7A7E-27EB0A0840D8}"/>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E27E5194-416D-8CD6-BE7D-4F1357733F7A}"/>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997DD4B0-F10B-D0A8-5F8B-C8E7F4EB7596}"/>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15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ko-KR" sz="1800" b="1" kern="100" dirty="0">
                <a:solidFill>
                  <a:srgbClr val="0000FF"/>
                </a:solidFill>
                <a:effectLst/>
                <a:latin typeface="Dotum" panose="020B0600000101010101" pitchFamily="34" charset="-127"/>
                <a:cs typeface="Times New Roman" panose="02020603050405020304" pitchFamily="18" charset="0"/>
              </a:rPr>
              <a:t>박태영</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a:t>
            </a:r>
            <a:r>
              <a:rPr lang="en-US" sz="1800" b="1" kern="100" dirty="0" err="1">
                <a:solidFill>
                  <a:srgbClr val="0000FF"/>
                </a:solidFill>
                <a:effectLst/>
                <a:latin typeface="Dotum" panose="020B0600000101010101" pitchFamily="34" charset="-127"/>
                <a:ea typeface="함초롬바탕"/>
                <a:cs typeface="Times New Roman" panose="02020603050405020304" pitchFamily="18" charset="0"/>
              </a:rPr>
              <a:t>typak@skku.edu</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ko-KR" sz="1800" b="1" kern="100" dirty="0">
                <a:solidFill>
                  <a:srgbClr val="0000FF"/>
                </a:solidFill>
                <a:effectLst/>
                <a:latin typeface="Dotum" panose="020B0600000101010101" pitchFamily="34" charset="-127"/>
                <a:cs typeface="Times New Roman" panose="02020603050405020304" pitchFamily="18" charset="0"/>
              </a:rPr>
              <a:t>발표자</a:t>
            </a:r>
            <a:endParaRPr lang="en-KR" sz="1800" kern="100" dirty="0">
              <a:solidFill>
                <a:srgbClr val="000000"/>
              </a:solidFill>
              <a:effectLst/>
              <a:latin typeface="함초롬바탕"/>
              <a:cs typeface="Times New Roman" panose="02020603050405020304" pitchFamily="18" charset="0"/>
            </a:endParaRPr>
          </a:p>
          <a:p>
            <a:pPr algn="just" latinLnBrk="1">
              <a:lnSpc>
                <a:spcPct val="115000"/>
              </a:lnSpc>
              <a:spcAft>
                <a:spcPts val="1200"/>
              </a:spcAft>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ko-KR" sz="1800" b="1" kern="100" dirty="0" err="1">
                <a:solidFill>
                  <a:srgbClr val="0000FF"/>
                </a:solidFill>
                <a:effectLst/>
                <a:latin typeface="Dotum" panose="020B0600000101010101" pitchFamily="34" charset="-127"/>
                <a:cs typeface="Times New Roman" panose="02020603050405020304" pitchFamily="18" charset="0"/>
              </a:rPr>
              <a:t>고형진</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a:t>
            </a:r>
            <a:r>
              <a:rPr lang="en-US" sz="1800" b="1" kern="100" dirty="0" err="1">
                <a:solidFill>
                  <a:srgbClr val="0000FF"/>
                </a:solidFill>
                <a:effectLst/>
                <a:latin typeface="Dotum" panose="020B0600000101010101" pitchFamily="34" charset="-127"/>
                <a:ea typeface="함초롬바탕"/>
                <a:cs typeface="Times New Roman" panose="02020603050405020304" pitchFamily="18" charset="0"/>
              </a:rPr>
              <a:t>hyungjinko@skku.edu</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ko-KR" sz="1800" b="1" kern="100" dirty="0">
                <a:solidFill>
                  <a:srgbClr val="0000FF"/>
                </a:solidFill>
                <a:effectLst/>
                <a:latin typeface="Dotum" panose="020B0600000101010101" pitchFamily="34" charset="-127"/>
                <a:cs typeface="Times New Roman" panose="02020603050405020304" pitchFamily="18" charset="0"/>
              </a:rPr>
              <a:t>공동저자</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gn="just" latinLnBrk="1">
              <a:lnSpc>
                <a:spcPct val="115000"/>
              </a:lnSpc>
              <a:spcAft>
                <a:spcPts val="1200"/>
              </a:spcAft>
              <a:buNone/>
            </a:pPr>
            <a:r>
              <a:rPr lang="en-US" sz="1800" b="1" kern="100" dirty="0">
                <a:solidFill>
                  <a:srgbClr val="000000"/>
                </a:solidFill>
                <a:effectLst/>
                <a:latin typeface="Dotum" panose="020B0600000101010101" pitchFamily="34" charset="-127"/>
                <a:ea typeface="함초롬바탕"/>
                <a:cs typeface="Times New Roman" panose="02020603050405020304" pitchFamily="18" charset="0"/>
              </a:rPr>
              <a:t>   : Human vs. ChatGPT: Does a Large Language Model Outperform Humans in Investment Portfolios?</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nSpc>
                <a:spcPct val="115000"/>
              </a:lnSpc>
              <a:spcAft>
                <a:spcPts val="1000"/>
              </a:spcAft>
            </a:pP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 </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This study provides experimental evidence comparing stock portfolios constructed by individual investors with portfolios generated by a large language model (LLM), ChatGPT 4.5. A total of 1280 Korean investors aged 30–59 created hypothetical ₩20 million portfolios composed of KOSPI-listed stocks, and ChatGPT also generated a large number of portfolios using standardized prompts. Portfolio performance for the two groups has been tracked from March to November 2025. The results show that human-generated portfolios achieved slightly higher average annualized returns but exhibited substantially greater volatility and wide dispersion across individuals. In contrast, ChatGPT-generated portfolios showed markedly lower volatility and smoother return paths, resulting in significantly higher Sharpe ratios and certainty-equivalent returns. Statistical tests confirm that ChatGPT’s portfolios achieved more favorable risk-adjusted results than those of human investors as well as traditional benchmarks such as the KOSPI 200 and S&amp;P 500. These findings suggest that LLMs can produce more stable and risk-efficient portfolio allocations and potentially contribute to retail investing and AI-assisted portfolio management.</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E1724F74-D1FD-0A58-6855-A7A6430BFFE5}"/>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30-2</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88911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B0D7D2-F0E7-4871-8F6A-3AAB6C7FC000}"/>
              </a:ext>
            </a:extLst>
          </p:cNvPr>
          <p:cNvSpPr txBox="1"/>
          <p:nvPr/>
        </p:nvSpPr>
        <p:spPr>
          <a:xfrm>
            <a:off x="762000" y="1143000"/>
            <a:ext cx="9791700" cy="13696057"/>
          </a:xfrm>
          <a:prstGeom prst="rect">
            <a:avLst/>
          </a:prstGeom>
          <a:noFill/>
        </p:spPr>
        <p:txBody>
          <a:bodyPr wrap="square">
            <a:spAutoFit/>
          </a:bodyPr>
          <a:lstStyle/>
          <a:p>
            <a:r>
              <a:rPr lang="en-US" altLang="ko-KR" sz="2800" b="1" dirty="0">
                <a:effectLst/>
                <a:latin typeface="굴림" panose="020B0600000101010101" pitchFamily="50" charset="-127"/>
                <a:ea typeface="굴림" panose="020B0600000101010101" pitchFamily="50" charset="-127"/>
                <a:cs typeface="굴림" panose="020B0600000101010101" pitchFamily="50" charset="-127"/>
              </a:rPr>
              <a:t>Greeting </a:t>
            </a:r>
          </a:p>
          <a:p>
            <a:endParaRPr lang="ko-KR" altLang="ko-KR" sz="2800" dirty="0">
              <a:effectLst/>
              <a:latin typeface="굴림" panose="020B0600000101010101" pitchFamily="50" charset="-127"/>
              <a:ea typeface="굴림" panose="020B0600000101010101" pitchFamily="50" charset="-127"/>
              <a:cs typeface="굴림" panose="020B0600000101010101" pitchFamily="50" charset="-127"/>
            </a:endParaRPr>
          </a:p>
          <a:p>
            <a:r>
              <a:rPr lang="en-US" altLang="ko-KR" sz="2400" dirty="0">
                <a:effectLst/>
                <a:latin typeface="굴림" panose="020B0600000101010101" pitchFamily="50" charset="-127"/>
                <a:ea typeface="굴림" panose="020B0600000101010101" pitchFamily="50" charset="-127"/>
                <a:cs typeface="굴림" panose="020B0600000101010101" pitchFamily="50" charset="-127"/>
              </a:rPr>
              <a:t>Distinguished guests, respected scholars, and colleagues,</a:t>
            </a:r>
            <a:endParaRPr lang="ko-KR" altLang="ko-KR" sz="2400" dirty="0">
              <a:effectLst/>
              <a:latin typeface="굴림" panose="020B0600000101010101" pitchFamily="50" charset="-127"/>
              <a:ea typeface="굴림" panose="020B0600000101010101" pitchFamily="50" charset="-127"/>
              <a:cs typeface="굴림" panose="020B0600000101010101" pitchFamily="50" charset="-127"/>
            </a:endParaRPr>
          </a:p>
          <a:p>
            <a:r>
              <a:rPr lang="en-US" altLang="ko-KR" sz="2400" dirty="0">
                <a:effectLst/>
                <a:latin typeface="굴림" panose="020B0600000101010101" pitchFamily="50" charset="-127"/>
                <a:ea typeface="굴림" panose="020B0600000101010101" pitchFamily="50" charset="-127"/>
                <a:cs typeface="굴림" panose="020B0600000101010101" pitchFamily="50" charset="-127"/>
              </a:rPr>
              <a:t>It is a great pleasure to welcome you to this three-day KARMI (Korea Asia Risk Management and Innovation) event, held from December 29 to December 31 at SKKU, Korea. As we gather at the close of the year, this occasion is particularly meaningful, as it also marks the completion of the first quarter of the 21st century.</a:t>
            </a:r>
            <a:endParaRPr lang="ko-KR" altLang="ko-KR" sz="2400" dirty="0">
              <a:effectLst/>
              <a:latin typeface="굴림" panose="020B0600000101010101" pitchFamily="50" charset="-127"/>
              <a:ea typeface="굴림" panose="020B0600000101010101" pitchFamily="50" charset="-127"/>
              <a:cs typeface="굴림" panose="020B0600000101010101" pitchFamily="50" charset="-127"/>
            </a:endParaRPr>
          </a:p>
          <a:p>
            <a:r>
              <a:rPr lang="en-US" altLang="ko-KR" sz="2400" dirty="0">
                <a:effectLst/>
                <a:latin typeface="굴림" panose="020B0600000101010101" pitchFamily="50" charset="-127"/>
                <a:ea typeface="굴림" panose="020B0600000101010101" pitchFamily="50" charset="-127"/>
                <a:cs typeface="굴림" panose="020B0600000101010101" pitchFamily="50" charset="-127"/>
              </a:rPr>
              <a:t>Over the past twenty-five years, globalization and digitalization have progressed simultaneously, profoundly transforming our economies and societies. Among these forces, digitalization has taken a leading role, and more recently, the rapid expansion of artificial intelligence has emerged as a defining feature of our time. These developments invite careful academic reflection and forward-looking discussion.</a:t>
            </a:r>
            <a:endParaRPr lang="ko-KR" altLang="ko-KR" sz="2400" dirty="0">
              <a:effectLst/>
              <a:latin typeface="굴림" panose="020B0600000101010101" pitchFamily="50" charset="-127"/>
              <a:ea typeface="굴림" panose="020B0600000101010101" pitchFamily="50" charset="-127"/>
              <a:cs typeface="굴림" panose="020B0600000101010101" pitchFamily="50" charset="-127"/>
            </a:endParaRPr>
          </a:p>
          <a:p>
            <a:r>
              <a:rPr lang="en-US" altLang="ko-KR" sz="2400" dirty="0">
                <a:effectLst/>
                <a:latin typeface="굴림" panose="020B0600000101010101" pitchFamily="50" charset="-127"/>
                <a:ea typeface="굴림" panose="020B0600000101010101" pitchFamily="50" charset="-127"/>
                <a:cs typeface="굴림" panose="020B0600000101010101" pitchFamily="50" charset="-127"/>
              </a:rPr>
              <a:t>At the same time, cooperation among Asian countries has become increasingly important amid deepening interdependence and shared challenges. In this context, Korea has developed distinctive academic institutions and research traditions in international trade studies, cooperative insurance scholarship, and international financial consumer protection studies. These fields represent a unique convergence of economic analysis, financial systems, and social responsibility.</a:t>
            </a:r>
            <a:endParaRPr lang="ko-KR" altLang="ko-KR" sz="2400" dirty="0">
              <a:effectLst/>
              <a:latin typeface="굴림" panose="020B0600000101010101" pitchFamily="50" charset="-127"/>
              <a:ea typeface="굴림" panose="020B0600000101010101" pitchFamily="50" charset="-127"/>
              <a:cs typeface="굴림" panose="020B0600000101010101" pitchFamily="50" charset="-127"/>
            </a:endParaRPr>
          </a:p>
          <a:p>
            <a:r>
              <a:rPr lang="en-US" altLang="ko-KR" sz="2400" dirty="0">
                <a:effectLst/>
                <a:latin typeface="굴림" panose="020B0600000101010101" pitchFamily="50" charset="-127"/>
                <a:ea typeface="굴림" panose="020B0600000101010101" pitchFamily="50" charset="-127"/>
                <a:cs typeface="굴림" panose="020B0600000101010101" pitchFamily="50" charset="-127"/>
              </a:rPr>
              <a:t>This event is organized around that convergence. Over the next three days, we hope to share insights, strengthen scholarly cooperation, and explore future directions in an era shaped by digital transformation and AI.</a:t>
            </a:r>
            <a:endParaRPr lang="ko-KR" altLang="ko-KR" sz="2400" dirty="0">
              <a:effectLst/>
              <a:latin typeface="굴림" panose="020B0600000101010101" pitchFamily="50" charset="-127"/>
              <a:ea typeface="굴림" panose="020B0600000101010101" pitchFamily="50" charset="-127"/>
              <a:cs typeface="굴림" panose="020B0600000101010101" pitchFamily="50" charset="-127"/>
            </a:endParaRPr>
          </a:p>
          <a:p>
            <a:r>
              <a:rPr lang="en-US" altLang="ko-KR" sz="2400" dirty="0">
                <a:effectLst/>
                <a:latin typeface="굴림" panose="020B0600000101010101" pitchFamily="50" charset="-127"/>
                <a:ea typeface="굴림" panose="020B0600000101010101" pitchFamily="50" charset="-127"/>
                <a:cs typeface="굴림" panose="020B0600000101010101" pitchFamily="50" charset="-127"/>
              </a:rPr>
              <a:t>I wish all of you a productive, meaningful, and inspiring event.</a:t>
            </a:r>
          </a:p>
          <a:p>
            <a:endParaRPr lang="en-US" altLang="ko-KR" sz="2400" dirty="0">
              <a:latin typeface="굴림" panose="020B0600000101010101" pitchFamily="50" charset="-127"/>
              <a:ea typeface="굴림" panose="020B0600000101010101" pitchFamily="50" charset="-127"/>
              <a:cs typeface="굴림" panose="020B0600000101010101" pitchFamily="50" charset="-127"/>
            </a:endParaRPr>
          </a:p>
          <a:p>
            <a:r>
              <a:rPr lang="en-US" altLang="ko-KR" sz="2400" dirty="0">
                <a:effectLst/>
                <a:latin typeface="굴림" panose="020B0600000101010101" pitchFamily="50" charset="-127"/>
                <a:ea typeface="굴림" panose="020B0600000101010101" pitchFamily="50" charset="-127"/>
                <a:cs typeface="굴림" panose="020B0600000101010101" pitchFamily="50" charset="-127"/>
              </a:rPr>
              <a:t>                  December 29, 2025 </a:t>
            </a:r>
          </a:p>
          <a:p>
            <a:r>
              <a:rPr lang="en-US" altLang="ko-KR" sz="2400" dirty="0">
                <a:latin typeface="굴림" panose="020B0600000101010101" pitchFamily="50" charset="-127"/>
                <a:ea typeface="굴림" panose="020B0600000101010101" pitchFamily="50" charset="-127"/>
                <a:cs typeface="굴림" panose="020B0600000101010101" pitchFamily="50" charset="-127"/>
              </a:rPr>
              <a:t>                 </a:t>
            </a:r>
          </a:p>
          <a:p>
            <a:r>
              <a:rPr lang="en-US" altLang="ko-KR" sz="2400" dirty="0">
                <a:effectLst/>
                <a:latin typeface="굴림" panose="020B0600000101010101" pitchFamily="50" charset="-127"/>
                <a:ea typeface="굴림" panose="020B0600000101010101" pitchFamily="50" charset="-127"/>
                <a:cs typeface="굴림" panose="020B0600000101010101" pitchFamily="50" charset="-127"/>
              </a:rPr>
              <a:t>                      </a:t>
            </a:r>
            <a:r>
              <a:rPr lang="en-US" altLang="ko-KR" sz="2400" dirty="0" err="1">
                <a:effectLst/>
                <a:latin typeface="굴림" panose="020B0600000101010101" pitchFamily="50" charset="-127"/>
                <a:ea typeface="굴림" panose="020B0600000101010101" pitchFamily="50" charset="-127"/>
                <a:cs typeface="굴림" panose="020B0600000101010101" pitchFamily="50" charset="-127"/>
              </a:rPr>
              <a:t>Hongjoo</a:t>
            </a:r>
            <a:r>
              <a:rPr lang="en-US" altLang="ko-KR" sz="2400" dirty="0">
                <a:effectLst/>
                <a:latin typeface="굴림" panose="020B0600000101010101" pitchFamily="50" charset="-127"/>
                <a:ea typeface="굴림" panose="020B0600000101010101" pitchFamily="50" charset="-127"/>
                <a:cs typeface="굴림" panose="020B0600000101010101" pitchFamily="50" charset="-127"/>
              </a:rPr>
              <a:t> Jung (Host of 2025 KARMI)</a:t>
            </a:r>
          </a:p>
          <a:p>
            <a:endParaRPr lang="en-US" altLang="ko-KR" sz="2400" dirty="0">
              <a:effectLst/>
              <a:latin typeface="굴림" panose="020B0600000101010101" pitchFamily="50" charset="-127"/>
              <a:ea typeface="굴림" panose="020B0600000101010101" pitchFamily="50" charset="-127"/>
              <a:cs typeface="굴림" panose="020B0600000101010101" pitchFamily="50" charset="-127"/>
            </a:endParaRPr>
          </a:p>
          <a:p>
            <a:endParaRPr lang="en-US" altLang="ko-KR" sz="2400" dirty="0">
              <a:effectLst/>
              <a:latin typeface="굴림" panose="020B0600000101010101" pitchFamily="50" charset="-127"/>
              <a:ea typeface="굴림" panose="020B0600000101010101" pitchFamily="50" charset="-127"/>
              <a:cs typeface="굴림" panose="020B0600000101010101" pitchFamily="50" charset="-127"/>
            </a:endParaRPr>
          </a:p>
          <a:p>
            <a:r>
              <a:rPr lang="en-US" altLang="ko-KR" sz="2000" dirty="0">
                <a:latin typeface="굴림" panose="020B0600000101010101" pitchFamily="50" charset="-127"/>
                <a:ea typeface="굴림" panose="020B0600000101010101" pitchFamily="50" charset="-127"/>
                <a:cs typeface="굴림" panose="020B0600000101010101" pitchFamily="50" charset="-127"/>
              </a:rPr>
              <a:t>                        Department Chair (</a:t>
            </a:r>
            <a:r>
              <a:rPr lang="en-US" altLang="ko-KR" sz="2000" dirty="0" err="1">
                <a:latin typeface="굴림" panose="020B0600000101010101" pitchFamily="50" charset="-127"/>
                <a:ea typeface="굴림" panose="020B0600000101010101" pitchFamily="50" charset="-127"/>
                <a:cs typeface="굴림" panose="020B0600000101010101" pitchFamily="50" charset="-127"/>
              </a:rPr>
              <a:t>Dep’t</a:t>
            </a:r>
            <a:r>
              <a:rPr lang="en-US" altLang="ko-KR" sz="2000" dirty="0">
                <a:latin typeface="굴림" panose="020B0600000101010101" pitchFamily="50" charset="-127"/>
                <a:ea typeface="굴림" panose="020B0600000101010101" pitchFamily="50" charset="-127"/>
                <a:cs typeface="굴림" panose="020B0600000101010101" pitchFamily="50" charset="-127"/>
              </a:rPr>
              <a:t> of Foreign Trade)</a:t>
            </a:r>
          </a:p>
          <a:p>
            <a:r>
              <a:rPr lang="en-US" altLang="ko-KR" sz="2000" dirty="0">
                <a:latin typeface="굴림" panose="020B0600000101010101" pitchFamily="50" charset="-127"/>
                <a:ea typeface="굴림" panose="020B0600000101010101" pitchFamily="50" charset="-127"/>
                <a:cs typeface="굴림" panose="020B0600000101010101" pitchFamily="50" charset="-127"/>
              </a:rPr>
              <a:t>               Chairperson, Korea Academy  of Cooperative Insurance  </a:t>
            </a:r>
          </a:p>
          <a:p>
            <a:r>
              <a:rPr lang="en-US" altLang="ko-KR" sz="2000" dirty="0">
                <a:latin typeface="굴림" panose="020B0600000101010101" pitchFamily="50" charset="-127"/>
                <a:ea typeface="굴림" panose="020B0600000101010101" pitchFamily="50" charset="-127"/>
                <a:cs typeface="굴림" panose="020B0600000101010101" pitchFamily="50" charset="-127"/>
              </a:rPr>
              <a:t>           Elected Chair, International Academy of Financial Consumers</a:t>
            </a:r>
          </a:p>
        </p:txBody>
      </p:sp>
      <p:pic>
        <p:nvPicPr>
          <p:cNvPr id="5" name="그림 4">
            <a:extLst>
              <a:ext uri="{FF2B5EF4-FFF2-40B4-BE49-F238E27FC236}">
                <a16:creationId xmlns:a16="http://schemas.microsoft.com/office/drawing/2014/main" id="{FB588D46-B615-4A71-B6B4-C06187294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7593" y="11963400"/>
            <a:ext cx="1702019" cy="2209800"/>
          </a:xfrm>
          <a:prstGeom prst="rect">
            <a:avLst/>
          </a:prstGeom>
        </p:spPr>
      </p:pic>
    </p:spTree>
    <p:extLst>
      <p:ext uri="{BB962C8B-B14F-4D97-AF65-F5344CB8AC3E}">
        <p14:creationId xmlns:p14="http://schemas.microsoft.com/office/powerpoint/2010/main" val="1811407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F4C1-B8B5-2E6A-D3BA-25C561CDAEF2}"/>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15D1155F-0F01-84DD-31D8-BCB7838D2A56}"/>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154E19F9-B48C-67F6-8466-CD1FC300C7FB}"/>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7D325B89-4CEA-9E58-5EA4-07DC4C26E332}"/>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63C46827-AE5D-597C-5FAB-E1877A83952F}"/>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69BDEA44-CAB8-7FA1-6256-3E945186D0BD}"/>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381808EB-D87A-DFB0-C334-170F979B2FE5}"/>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D0B759AE-4849-F8DD-5FF5-133931F52164}"/>
              </a:ext>
            </a:extLst>
          </p:cNvPr>
          <p:cNvSpPr txBox="1"/>
          <p:nvPr/>
        </p:nvSpPr>
        <p:spPr>
          <a:xfrm>
            <a:off x="713236" y="2160198"/>
            <a:ext cx="8297414" cy="11632001"/>
          </a:xfrm>
          <a:prstGeom prst="rect">
            <a:avLst/>
          </a:prstGeom>
        </p:spPr>
        <p:txBody>
          <a:bodyPr rtlCol="0" anchor="t"/>
          <a:lstStyle/>
          <a:p>
            <a:pPr algn="ctr">
              <a:lnSpc>
                <a:spcPct val="115000"/>
              </a:lnSpc>
              <a:spcAft>
                <a:spcPts val="1000"/>
              </a:spcAft>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Pension Insurance Concessions and Their Effects on Herders’ Livelihoods in Mongolia</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1000"/>
              </a:spcAft>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Ganchimeg Gombodorj</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1000"/>
              </a:spcAft>
              <a:buNone/>
            </a:pPr>
            <a:r>
              <a:rPr lang="en-US" sz="1800" b="1" dirty="0" err="1">
                <a:effectLst/>
                <a:latin typeface="Cambria" panose="02040503050406030204" pitchFamily="18" charset="0"/>
                <a:ea typeface="MS Mincho" panose="02020609040205080304" pitchFamily="49" charset="-128"/>
                <a:cs typeface="Times New Roman" panose="02020603050405020304" pitchFamily="18" charset="0"/>
              </a:rPr>
              <a:t>Ganchimeg.g@muls.edu.mn</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Bef>
                <a:spcPts val="2400"/>
              </a:spcBef>
              <a:buNone/>
            </a:pPr>
            <a:r>
              <a:rPr lang="en-US"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Abstract</a:t>
            </a:r>
            <a:endParaRPr lang="en-KR"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Old-age pensions are essential for ensuring income security in later life. In Mongolia, however, herders’ participation in social insurance has long remained limited, primarily due to irregular income patterns and constrained ability to make regular contributions. This study analyzes the determinants of herders’ enrollment in social insurance and evaluates the impact of the Government of Mongolia’s 2023 policy to subsidize 50% of herders’ contribution requirements. Using regression analysis based on primary survey data from 350 herder households, complemented by administrative records from the State Social Insurance General Office, the results show that higher educational attainment, older age, and prior contribution history significantly increase the likelihood of enrollment, whereas outstanding loans reduce it. The subsidy effectively reversed the previous 15–20% annual decline in enrollment, contributing to a year-on-year increase of 12,216 insured herders in 2023, bringing the total to 50,172. These findings underscore the effectiveness of targeted policy interventions in expanding social insurance coverage among Mongolia’s 308.7 thousand herders.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Key word: Financial literacy, pension insurance concessions, Mongolian herders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latinLnBrk="1">
              <a:lnSpc>
                <a:spcPct val="160000"/>
              </a:lnSpc>
            </a:pPr>
            <a:r>
              <a:rPr lang="en-US" sz="1800" b="1" kern="100" dirty="0">
                <a:solidFill>
                  <a:srgbClr val="000000"/>
                </a:solidFill>
                <a:effectLst/>
                <a:latin typeface="Gulim" panose="020B0600000101010101" pitchFamily="34" charset="-127"/>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F9C8CB4B-B80A-D2AD-B0D5-B35F9610FE33}"/>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30</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-3</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2668767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2E194-3CAA-12C3-FC97-2C3D939E2D38}"/>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420D0E7B-F5A1-BC72-F727-0D9855868F5A}"/>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BBBF2E22-3CC6-C4B2-A6A7-37AE7408A96A}"/>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265740AB-62E6-ABAA-0F62-6B440486D9AE}"/>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6BE9E040-BA42-3EBD-C169-9E684C0FDDC3}"/>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BB46ED67-17BD-3F96-8081-A48D98BE3526}"/>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6D6C5138-5C04-1044-233A-D106F48D24DB}"/>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B03BEAD7-9A6D-D396-4522-D8A273DD2E40}"/>
              </a:ext>
            </a:extLst>
          </p:cNvPr>
          <p:cNvSpPr txBox="1"/>
          <p:nvPr/>
        </p:nvSpPr>
        <p:spPr>
          <a:xfrm>
            <a:off x="713236" y="2160198"/>
            <a:ext cx="9669014" cy="11632001"/>
          </a:xfrm>
          <a:prstGeom prst="rect">
            <a:avLst/>
          </a:prstGeom>
        </p:spPr>
        <p:txBody>
          <a:bodyPr rtlCol="0" anchor="t"/>
          <a:lstStyle/>
          <a:p>
            <a:pPr algn="ctr">
              <a:lnSpc>
                <a:spcPct val="115000"/>
              </a:lnSpc>
              <a:spcAft>
                <a:spcPts val="6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An Event Study </a:t>
            </a:r>
            <a:r>
              <a:rPr lang="en-US" sz="1800" b="1" dirty="0">
                <a:effectLst/>
                <a:latin typeface="Times New Roman" panose="02020603050405020304" pitchFamily="18" charset="0"/>
                <a:ea typeface="Malgun Gothic" panose="020B0503020000020004" pitchFamily="34" charset="-127"/>
                <a:cs typeface="Times New Roman" panose="02020603050405020304" pitchFamily="18" charset="0"/>
              </a:rPr>
              <a:t>on Stock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Market Reactions to Media Disclosures of FinTech Investments </a:t>
            </a:r>
            <a:r>
              <a:rPr lang="en-US" sz="1800" b="1" dirty="0">
                <a:effectLst/>
                <a:latin typeface="Times New Roman" panose="02020603050405020304" pitchFamily="18" charset="0"/>
                <a:ea typeface="Malgun Gothic" panose="020B0503020000020004" pitchFamily="34" charset="-127"/>
                <a:cs typeface="Times New Roman" panose="02020603050405020304" pitchFamily="18" charset="0"/>
              </a:rPr>
              <a:t>: Case of</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Korea</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600"/>
              </a:spcAft>
              <a:buNone/>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1800" dirty="0" err="1">
                <a:effectLst/>
                <a:latin typeface="Times New Roman" panose="02020603050405020304" pitchFamily="18" charset="0"/>
                <a:ea typeface="Malgun Gothic" panose="020B0503020000020004" pitchFamily="34" charset="-127"/>
                <a:cs typeface="Times New Roman" panose="02020603050405020304" pitchFamily="18" charset="0"/>
              </a:rPr>
              <a:t>o</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umi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Lee*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Hongjoo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a:t>
            </a: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ng**</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6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First Author   ** Corresponding Author</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Bef>
                <a:spcPts val="1200"/>
              </a:spcBef>
              <a:spcAft>
                <a:spcPts val="600"/>
              </a:spcAft>
              <a:buNone/>
            </a:pPr>
            <a:r>
              <a:rPr lang="en-US" sz="1800" b="1" dirty="0">
                <a:effectLst/>
                <a:latin typeface="Cambria" panose="02040503050406030204" pitchFamily="18" charset="0"/>
                <a:ea typeface="Malgun Gothic" panose="020B0503020000020004" pitchFamily="34" charset="-127"/>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Bef>
                <a:spcPts val="1200"/>
              </a:spcBef>
              <a:spcAft>
                <a:spcPts val="600"/>
              </a:spcAft>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Abstract</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600"/>
              </a:spcAft>
              <a:buNone/>
            </a:pP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As FinTech adoption accelerates across global financial institutions, the capital-market effects of these technological investments remain incompletely understood. While prior studies typically examine FinTech as a single homogeneous category, technological heterogeneity—across artificial intelligence (AI), blockchain (BC), big data (BD), and the Internet of Things (IoT)—and industry-specific contexts may produce differentiated stock-price reactions. Addressing this gap, this study investigates whether media disclosures of FinTech investment by Korean financial institutions generate statistically significant abnormal returns (AR) and cumulative abnormal returns (CAR), and whether these reactions differ systematically by </a:t>
            </a:r>
            <a:r>
              <a:rPr lang="en-US" sz="1800" i="1" dirty="0">
                <a:effectLst/>
                <a:latin typeface="Times New Roman" panose="02020603050405020304" pitchFamily="18" charset="0"/>
                <a:ea typeface="Malgun Gothic" panose="020B0503020000020004" pitchFamily="34" charset="-127"/>
                <a:cs typeface="Times New Roman" panose="02020603050405020304" pitchFamily="18" charset="0"/>
              </a:rPr>
              <a:t>industry</a:t>
            </a: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 (insurance, securities, banking) and </a:t>
            </a:r>
            <a:r>
              <a:rPr lang="en-US" sz="1800" i="1" dirty="0">
                <a:effectLst/>
                <a:latin typeface="Times New Roman" panose="02020603050405020304" pitchFamily="18" charset="0"/>
                <a:ea typeface="Malgun Gothic" panose="020B0503020000020004" pitchFamily="34" charset="-127"/>
                <a:cs typeface="Times New Roman" panose="02020603050405020304" pitchFamily="18" charset="0"/>
              </a:rPr>
              <a:t>technology type</a:t>
            </a: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600"/>
              </a:spcAft>
              <a:buNone/>
            </a:pP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Using 451 FinTech-related disclosure events from 2016–2020, we apply on simple market-model event-study procedures together with two-way ANOVA and two-way MANOVA. The results show that FinTech investment disclosures produce heterogeneous signaling effects across industries and technologies. AI elicits consistently positive announcement reactions, while BD and BC show nonlinear or mean-reverting patterns, and IoT generates muted or negative responses. Importantly, MANOVA results confirm significant industry × technology interaction effects, indicating that each technology’s value and risk are interpreted differently across industry contexts.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600"/>
              </a:spcAft>
              <a:buNone/>
            </a:pP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A notable methodological contribution is the explicit treatment of </a:t>
            </a:r>
            <a:r>
              <a:rPr lang="en-US" sz="1800" b="1" dirty="0">
                <a:effectLst/>
                <a:latin typeface="Times New Roman" panose="02020603050405020304" pitchFamily="18" charset="0"/>
                <a:ea typeface="Malgun Gothic" panose="020B0503020000020004" pitchFamily="34" charset="-127"/>
                <a:cs typeface="Times New Roman" panose="02020603050405020304" pitchFamily="18" charset="0"/>
              </a:rPr>
              <a:t>imbalanced event counts</a:t>
            </a: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 (AI=265 vs. BC=46, IoT=46), which affects statistical power in certain subsamples. Robustness diagnostics confirm that the heterogeneity patterns are not statistical artifacts but reflect technology-specific and industry-specific valuation dynamics. Collectively, this study provides new empirical evidence on how modern financial markets interpret FinTech innovation, offering insights for investors, regulators, and financial institutions navigating digital transformation.</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600"/>
              </a:spcAft>
              <a:buNone/>
            </a:pP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Bef>
                <a:spcPts val="600"/>
              </a:spcBef>
              <a:spcAft>
                <a:spcPts val="600"/>
              </a:spcAft>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Keywords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FinTech; event study; signaling; abnormal return (AR); cumulative abnormal return (CAR); AI; blockchain; big data; IoT; Korea</a:t>
            </a: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 financial industry; digital transformation</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C602C455-9238-5449-73BA-D696D610B217}"/>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30</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-4</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400984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84356-DAF3-1314-8561-8B6D2202FBAF}"/>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DA5E778E-583D-4BBD-497B-881162C85396}"/>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46EDCE43-BF0F-147F-65E2-47770044D858}"/>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1A80632A-803B-2AFB-C9A9-B023A73E66C3}"/>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31F58AB9-D7CA-F071-2601-96D51446B2E6}"/>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316B5CB8-648D-4261-D3DE-9AFEE113CF61}"/>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80DD5FE0-8A9C-C740-B31F-48C1F9E38CE7}"/>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4247DCAC-C977-10BA-A744-45E5A2FF058C}"/>
              </a:ext>
            </a:extLst>
          </p:cNvPr>
          <p:cNvSpPr txBox="1"/>
          <p:nvPr/>
        </p:nvSpPr>
        <p:spPr>
          <a:xfrm>
            <a:off x="713236" y="2160198"/>
            <a:ext cx="9440414" cy="11632001"/>
          </a:xfrm>
          <a:prstGeom prst="rect">
            <a:avLst/>
          </a:prstGeom>
        </p:spPr>
        <p:txBody>
          <a:bodyPr rtlCol="0" anchor="t"/>
          <a:lstStyle/>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Fairness, Value Alignment, and Governance in LLMs: The Case of Insurance Pricing </a:t>
            </a:r>
          </a:p>
          <a:p>
            <a:pPr algn="just" latinLnBrk="1">
              <a:lnSpc>
                <a:spcPct val="160000"/>
              </a:lnSpc>
              <a:buNone/>
            </a:pPr>
            <a:r>
              <a:rPr lang="en-US" sz="1800" b="1" kern="100" dirty="0" err="1">
                <a:solidFill>
                  <a:srgbClr val="000000"/>
                </a:solidFill>
                <a:effectLst/>
                <a:latin typeface="Gulim" panose="020B0600000101010101" pitchFamily="34" charset="-127"/>
                <a:cs typeface="Times New Roman" panose="02020603050405020304" pitchFamily="18" charset="0"/>
              </a:rPr>
              <a:t>Chensong</a:t>
            </a:r>
            <a:r>
              <a:rPr lang="en-US" sz="1800" b="1" kern="100" dirty="0">
                <a:solidFill>
                  <a:srgbClr val="000000"/>
                </a:solidFill>
                <a:effectLst/>
                <a:latin typeface="Gulim" panose="020B0600000101010101" pitchFamily="34" charset="-127"/>
                <a:cs typeface="Times New Roman" panose="02020603050405020304" pitchFamily="18" charset="0"/>
              </a:rPr>
              <a:t> Huang</a:t>
            </a:r>
            <a:r>
              <a:rPr lang="en-US" sz="1800" b="1" kern="100" dirty="0">
                <a:solidFill>
                  <a:srgbClr val="000000"/>
                </a:solidFill>
                <a:effectLst/>
                <a:latin typeface="Cambria" panose="02040503050406030204" pitchFamily="18" charset="0"/>
                <a:ea typeface="Gulim" panose="020B0600000101010101" pitchFamily="34" charset="-127"/>
                <a:cs typeface="Times New Roman" panose="02020603050405020304" pitchFamily="18" charset="0"/>
              </a:rPr>
              <a:t>∗</a:t>
            </a:r>
            <a:r>
              <a:rPr lang="en-US" sz="1800" b="1" kern="100" dirty="0">
                <a:solidFill>
                  <a:srgbClr val="000000"/>
                </a:solidFill>
                <a:effectLst/>
                <a:latin typeface="Gulim" panose="020B0600000101010101" pitchFamily="34" charset="-127"/>
                <a:cs typeface="Times New Roman" panose="02020603050405020304" pitchFamily="18" charset="0"/>
              </a:rPr>
              <a:t>1, </a:t>
            </a:r>
            <a:r>
              <a:rPr lang="en-US" sz="2000" b="1" kern="100" dirty="0" err="1">
                <a:solidFill>
                  <a:srgbClr val="000000"/>
                </a:solidFill>
                <a:effectLst/>
                <a:latin typeface="Gulim" panose="020B0600000101010101" pitchFamily="34" charset="-127"/>
                <a:cs typeface="Times New Roman" panose="02020603050405020304" pitchFamily="18" charset="0"/>
              </a:rPr>
              <a:t>Chenwei</a:t>
            </a:r>
            <a:r>
              <a:rPr lang="en-US" sz="2000" b="1" kern="100" dirty="0">
                <a:solidFill>
                  <a:srgbClr val="000000"/>
                </a:solidFill>
                <a:effectLst/>
                <a:latin typeface="Gulim" panose="020B0600000101010101" pitchFamily="34" charset="-127"/>
                <a:cs typeface="Times New Roman" panose="02020603050405020304" pitchFamily="18" charset="0"/>
              </a:rPr>
              <a:t> Lin</a:t>
            </a:r>
            <a:r>
              <a:rPr lang="en-US" sz="2000" b="1" kern="100" dirty="0">
                <a:solidFill>
                  <a:srgbClr val="000000"/>
                </a:solidFill>
                <a:effectLst/>
                <a:latin typeface="Cambria" panose="02040503050406030204" pitchFamily="18" charset="0"/>
                <a:ea typeface="Gulim" panose="020B0600000101010101" pitchFamily="34" charset="-127"/>
                <a:cs typeface="Times New Roman" panose="02020603050405020304" pitchFamily="18" charset="0"/>
              </a:rPr>
              <a:t>†</a:t>
            </a:r>
            <a:r>
              <a:rPr lang="en-US" sz="1800" b="1" kern="100" dirty="0">
                <a:solidFill>
                  <a:srgbClr val="000000"/>
                </a:solidFill>
                <a:effectLst/>
                <a:latin typeface="Gulim" panose="020B0600000101010101" pitchFamily="34" charset="-127"/>
                <a:cs typeface="Times New Roman" panose="02020603050405020304" pitchFamily="18" charset="0"/>
              </a:rPr>
              <a:t>2, and Xian Xu</a:t>
            </a:r>
            <a:r>
              <a:rPr lang="en-US" sz="1800" b="1" kern="100" dirty="0">
                <a:solidFill>
                  <a:srgbClr val="000000"/>
                </a:solidFill>
                <a:effectLst/>
                <a:latin typeface="Cambria" panose="02040503050406030204" pitchFamily="18" charset="0"/>
                <a:ea typeface="Gulim" panose="020B0600000101010101" pitchFamily="34" charset="-127"/>
                <a:cs typeface="Times New Roman" panose="02020603050405020304" pitchFamily="18" charset="0"/>
              </a:rPr>
              <a:t>‡</a:t>
            </a:r>
            <a:r>
              <a:rPr lang="en-US" sz="1800" b="1" kern="100" dirty="0">
                <a:solidFill>
                  <a:srgbClr val="000000"/>
                </a:solidFill>
                <a:effectLst/>
                <a:latin typeface="Gulim" panose="020B0600000101010101" pitchFamily="34" charset="-127"/>
                <a:cs typeface="Times New Roman" panose="02020603050405020304" pitchFamily="18" charset="0"/>
              </a:rPr>
              <a:t>1</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Abstract</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The widespread application of Large Language Models (LLMs) in high-stakes decision-making introduces unprecedented fairness challenges: their discriminatory tendencies are deeply embedded, implicit, and far more resistant to detection and mitigation than conventional models. Insurance pricing</a:t>
            </a:r>
            <a:r>
              <a:rPr lang="en-US" sz="1800" b="1" kern="100" dirty="0">
                <a:solidFill>
                  <a:srgbClr val="000000"/>
                </a:solidFill>
                <a:effectLst/>
                <a:latin typeface="Cambria" panose="02040503050406030204" pitchFamily="18" charset="0"/>
                <a:ea typeface="Gulim" panose="020B0600000101010101" pitchFamily="34" charset="-127"/>
                <a:cs typeface="Times New Roman" panose="02020603050405020304" pitchFamily="18" charset="0"/>
              </a:rPr>
              <a:t>—</a:t>
            </a:r>
            <a:r>
              <a:rPr lang="en-US" sz="1800" b="1" kern="100" dirty="0">
                <a:solidFill>
                  <a:srgbClr val="000000"/>
                </a:solidFill>
                <a:effectLst/>
                <a:latin typeface="Gulim" panose="020B0600000101010101" pitchFamily="34" charset="-127"/>
                <a:cs typeface="Times New Roman" panose="02020603050405020304" pitchFamily="18" charset="0"/>
              </a:rPr>
              <a:t>where actuarial fairness and group fairness inherently conflict</a:t>
            </a:r>
            <a:r>
              <a:rPr lang="en-US" sz="1800" b="1" kern="100" dirty="0">
                <a:solidFill>
                  <a:srgbClr val="000000"/>
                </a:solidFill>
                <a:effectLst/>
                <a:latin typeface="Cambria" panose="02040503050406030204" pitchFamily="18" charset="0"/>
                <a:ea typeface="Gulim" panose="020B0600000101010101" pitchFamily="34" charset="-127"/>
                <a:cs typeface="Times New Roman" panose="02020603050405020304" pitchFamily="18" charset="0"/>
              </a:rPr>
              <a:t>—</a:t>
            </a:r>
            <a:r>
              <a:rPr lang="en-US" sz="1800" b="1" kern="100" dirty="0">
                <a:solidFill>
                  <a:srgbClr val="000000"/>
                </a:solidFill>
                <a:effectLst/>
                <a:latin typeface="Gulim" panose="020B0600000101010101" pitchFamily="34" charset="-127"/>
                <a:cs typeface="Times New Roman" panose="02020603050405020304" pitchFamily="18" charset="0"/>
              </a:rPr>
              <a:t>offers a distinctive setting to expose and test these ethical dynamics. Using</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pg15training dataset and a controlled multi-factor experimental design, we find that: (1) LLMs exhibit distinct, heterogeneous fairness orientations even within provider families; (2) fairness-accuracy trade-offs are not inevitable</a:t>
            </a:r>
            <a:r>
              <a:rPr lang="en-US" sz="1800" b="1" kern="100" dirty="0">
                <a:solidFill>
                  <a:srgbClr val="000000"/>
                </a:solidFill>
                <a:effectLst/>
                <a:latin typeface="Cambria" panose="02040503050406030204" pitchFamily="18" charset="0"/>
                <a:ea typeface="Gulim" panose="020B0600000101010101" pitchFamily="34" charset="-127"/>
                <a:cs typeface="Times New Roman" panose="02020603050405020304" pitchFamily="18" charset="0"/>
              </a:rPr>
              <a:t>—</a:t>
            </a:r>
            <a:r>
              <a:rPr lang="en-US" sz="1800" b="1" kern="100" dirty="0">
                <a:solidFill>
                  <a:srgbClr val="000000"/>
                </a:solidFill>
                <a:effectLst/>
                <a:latin typeface="Gulim" panose="020B0600000101010101" pitchFamily="34" charset="-127"/>
                <a:cs typeface="Times New Roman" panose="02020603050405020304" pitchFamily="18" charset="0"/>
              </a:rPr>
              <a:t>strategic interventions enable co-optimization; (3) prompt design, data organization, and contextual framing serve as effective governance tools. This study offers both a generalizable framework for responsible AI deployment and practical guidance for algorithmic fairness, bridging AI fairness research with empirical governance in socially sensitive financial applications.</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Keywords: Large Language Models, Algorithmic fairness, AI governance, Value alignment, Insurance pricing, Ethical AI</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800" b="1" kern="100" dirty="0">
                <a:solidFill>
                  <a:srgbClr val="000000"/>
                </a:solidFill>
                <a:effectLst/>
                <a:latin typeface="Gulim" panose="020B0600000101010101" pitchFamily="34" charset="-127"/>
                <a:cs typeface="Times New Roman" panose="02020603050405020304" pitchFamily="18" charset="0"/>
              </a:rPr>
              <a:t>JEL: D63, G22, C63</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364CEB53-999C-5984-D2EA-B3A25B86619C}"/>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30-5</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342158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D964-3DED-BF2D-52C3-937F70D0CBBB}"/>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0BDCBFA7-D177-60C5-90CD-77C0AB6F2177}"/>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2DE3DDD3-6F01-C93B-783B-D46907955FFE}"/>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E7417577-A1F9-FA06-3F5D-A4C34C2C6FB8}"/>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ADDA5101-85BA-6DA3-D13E-1DA75DCFAC0E}"/>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16D36EAB-B4CD-13CF-F8D5-1670CAAAA827}"/>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9EED17C6-D6BF-371F-8696-5D7DDBFD464A}"/>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34F10438-51FD-F690-AAA9-AC20C923AEFD}"/>
              </a:ext>
            </a:extLst>
          </p:cNvPr>
          <p:cNvSpPr txBox="1"/>
          <p:nvPr/>
        </p:nvSpPr>
        <p:spPr>
          <a:xfrm>
            <a:off x="713236" y="2160198"/>
            <a:ext cx="93642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PARK, Ki Tae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en-US" sz="1800" b="1" kern="100" dirty="0" err="1">
                <a:solidFill>
                  <a:srgbClr val="0000FF"/>
                </a:solidFill>
                <a:effectLst/>
                <a:latin typeface="Dotum" panose="020B0600000101010101" pitchFamily="34" charset="-127"/>
                <a:ea typeface="함초롬바탕"/>
                <a:cs typeface="Times New Roman" panose="02020603050405020304" pitchFamily="18" charset="0"/>
              </a:rPr>
              <a:t>pktcool@naver.com</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An Empirical Analysis of the Impact of Aid for Trade           on Recipient Country Exports</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 This study assesses the export effects of Aid for Trade (</a:t>
            </a:r>
            <a:r>
              <a:rPr lang="en-US" sz="1800" b="1" kern="100" dirty="0" err="1">
                <a:solidFill>
                  <a:srgbClr val="000000"/>
                </a:solidFill>
                <a:effectLst/>
                <a:latin typeface="Gulim" panose="020B0600000101010101" pitchFamily="34" charset="-127"/>
                <a:ea typeface="함초롬바탕"/>
                <a:cs typeface="Times New Roman" panose="02020603050405020304" pitchFamily="18" charset="0"/>
              </a:rPr>
              <a:t>AfT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channeled through Official Development Assistance (ODA) and Other Official Flows (OOF), to address the ODA centric bias in prior work. Using panel data for 85 recipients over 2002</a:t>
            </a:r>
            <a:r>
              <a:rPr lang="en-US" sz="1800" b="1" kern="100" dirty="0">
                <a:solidFill>
                  <a:srgbClr val="000000"/>
                </a:solidFill>
                <a:effectLst/>
                <a:latin typeface="Cambria" panose="02040503050406030204" pitchFamily="18" charset="0"/>
                <a:cs typeface="Times New Roman" panose="020206030504050203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2019 (pre COVID) and tracing outcomes up to two years after disbursement (two lags), we estimate dynamic panel models (System GMM) for two samples: all recipients and countries receiving Korean aid. </a:t>
            </a:r>
            <a:r>
              <a:rPr lang="en-US" sz="1800" b="1" kern="100" dirty="0" err="1">
                <a:solidFill>
                  <a:srgbClr val="000000"/>
                </a:solidFill>
                <a:effectLst/>
                <a:latin typeface="Gulim" panose="020B0600000101010101" pitchFamily="34" charset="-127"/>
                <a:ea typeface="함초롬바탕"/>
                <a:cs typeface="Times New Roman" panose="02020603050405020304" pitchFamily="18" charset="0"/>
              </a:rPr>
              <a:t>AfT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is disaggregated into Economic infrastructure, Building Productive capacity and Trade policy and regulations and by income groups. For the full sample, OOF for Productive capacity raises exports at t</a:t>
            </a:r>
            <a:r>
              <a:rPr lang="en-US" sz="1800" b="1" kern="100" dirty="0">
                <a:solidFill>
                  <a:srgbClr val="000000"/>
                </a:solidFill>
                <a:effectLst/>
                <a:latin typeface="Cambria Math" panose="02040503050406030204" pitchFamily="18" charset="0"/>
                <a:cs typeface="Cambria Math" panose="020405030504060302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1 and t</a:t>
            </a:r>
            <a:r>
              <a:rPr lang="en-US" sz="1800" b="1" kern="100" dirty="0">
                <a:solidFill>
                  <a:srgbClr val="000000"/>
                </a:solidFill>
                <a:effectLst/>
                <a:latin typeface="Cambria Math" panose="02040503050406030204" pitchFamily="18" charset="0"/>
                <a:cs typeface="Cambria Math" panose="020405030504060302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2, whereas OOF for Infrastructure reduces exports at t</a:t>
            </a:r>
            <a:r>
              <a:rPr lang="en-US" sz="1800" b="1" kern="100" dirty="0">
                <a:solidFill>
                  <a:srgbClr val="000000"/>
                </a:solidFill>
                <a:effectLst/>
                <a:latin typeface="Cambria Math" panose="02040503050406030204" pitchFamily="18" charset="0"/>
                <a:cs typeface="Cambria Math" panose="020405030504060302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2. For the Korea sample, ODA for infrastructure (t</a:t>
            </a:r>
            <a:r>
              <a:rPr lang="en-US" sz="1800" b="1" kern="100" dirty="0">
                <a:solidFill>
                  <a:srgbClr val="000000"/>
                </a:solidFill>
                <a:effectLst/>
                <a:latin typeface="Cambria Math" panose="02040503050406030204" pitchFamily="18" charset="0"/>
                <a:cs typeface="Cambria Math" panose="020405030504060302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2) and Productive capacity (t</a:t>
            </a:r>
            <a:r>
              <a:rPr lang="en-US" sz="1800" b="1" kern="100" dirty="0">
                <a:solidFill>
                  <a:srgbClr val="000000"/>
                </a:solidFill>
                <a:effectLst/>
                <a:latin typeface="Cambria Math" panose="02040503050406030204" pitchFamily="18" charset="0"/>
                <a:cs typeface="Cambria Math" panose="020405030504060302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2), and OOF for Productive capacity (t</a:t>
            </a:r>
            <a:r>
              <a:rPr lang="en-US" sz="1800" b="1" kern="100" dirty="0">
                <a:solidFill>
                  <a:srgbClr val="000000"/>
                </a:solidFill>
                <a:effectLst/>
                <a:latin typeface="Cambria Math" panose="02040503050406030204" pitchFamily="18" charset="0"/>
                <a:cs typeface="Cambria Math" panose="020405030504060302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1, t</a:t>
            </a:r>
            <a:r>
              <a:rPr lang="en-US" sz="1800" b="1" kern="100" dirty="0">
                <a:solidFill>
                  <a:srgbClr val="000000"/>
                </a:solidFill>
                <a:effectLst/>
                <a:latin typeface="Cambria Math" panose="02040503050406030204" pitchFamily="18" charset="0"/>
                <a:cs typeface="Cambria Math" panose="020405030504060302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2) are positive, Trade policy is negative at both lags. Given OOF</a:t>
            </a:r>
            <a:r>
              <a:rPr lang="en-US" sz="1800" b="1" kern="100" dirty="0">
                <a:solidFill>
                  <a:srgbClr val="000000"/>
                </a:solidFill>
                <a:effectLst/>
                <a:latin typeface="Cambria" panose="02040503050406030204" pitchFamily="18" charset="0"/>
                <a:cs typeface="Times New Roman" panose="020206030504050203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s effectiveness, the findings suggest the need to expand Blended Finance with ODA and Private Flows to boost recipient countries</a:t>
            </a:r>
            <a:r>
              <a:rPr lang="en-US" sz="1800" b="1" kern="100" dirty="0">
                <a:solidFill>
                  <a:srgbClr val="000000"/>
                </a:solidFill>
                <a:effectLst/>
                <a:latin typeface="Cambria" panose="02040503050406030204" pitchFamily="18" charset="0"/>
                <a:cs typeface="Times New Roman" panose="020206030504050203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exports.</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27488790-F1D5-BCC2-465D-25E248FDD2C9}"/>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30-6</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69054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5A2A1-236E-D593-61D6-A2E02BC3FDED}"/>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1AF55BA1-8B53-10BB-033E-6645F29BCB6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5469AEA7-CE9F-E249-FAAA-7FF1520F0694}"/>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20F51C86-8268-9D59-6D5D-2CC89B9CCE51}"/>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4547AB93-A0FB-A525-FFB3-CA2EBEEF3435}"/>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5B1127D2-B191-77FE-5575-69817D41DCEF}"/>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5245DC8F-50C8-8502-37C2-C54F2566D2E6}"/>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5B063BFA-1FF7-1FC1-F392-81CE9E867FB9}"/>
              </a:ext>
            </a:extLst>
          </p:cNvPr>
          <p:cNvSpPr txBox="1"/>
          <p:nvPr/>
        </p:nvSpPr>
        <p:spPr>
          <a:xfrm>
            <a:off x="713236" y="2160198"/>
            <a:ext cx="9516614" cy="11632001"/>
          </a:xfrm>
          <a:prstGeom prst="rect">
            <a:avLst/>
          </a:prstGeom>
        </p:spPr>
        <p:txBody>
          <a:bodyPr rtlCol="0" anchor="t"/>
          <a:lstStyle/>
          <a:p>
            <a:pPr algn="just" latinLnBrk="1">
              <a:lnSpc>
                <a:spcPct val="160000"/>
              </a:lnSpc>
              <a:buNone/>
            </a:pPr>
            <a:r>
              <a:rPr lang="ko-KR" sz="1400" b="1" kern="100" dirty="0">
                <a:solidFill>
                  <a:srgbClr val="000000"/>
                </a:solidFill>
                <a:effectLst/>
                <a:latin typeface="함초롬바탕"/>
                <a:ea typeface="Gulim" panose="020B0600000101010101" pitchFamily="34" charset="-127"/>
                <a:cs typeface="Times New Roman" panose="02020603050405020304" pitchFamily="18" charset="0"/>
              </a:rPr>
              <a:t>발표자 성명</a:t>
            </a:r>
            <a:r>
              <a:rPr lang="en-US" sz="1400" b="1" kern="100" dirty="0">
                <a:solidFill>
                  <a:srgbClr val="000000"/>
                </a:solidFill>
                <a:effectLst/>
                <a:latin typeface="Gulim" panose="020B0600000101010101" pitchFamily="34" charset="-127"/>
                <a:cs typeface="Times New Roman" panose="02020603050405020304" pitchFamily="18" charset="0"/>
              </a:rPr>
              <a:t> (</a:t>
            </a:r>
            <a:r>
              <a:rPr lang="en-US" sz="1400" b="1" kern="100" dirty="0" err="1">
                <a:solidFill>
                  <a:srgbClr val="000000"/>
                </a:solidFill>
                <a:effectLst/>
                <a:latin typeface="Gulim" panose="020B0600000101010101" pitchFamily="34" charset="-127"/>
                <a:cs typeface="Times New Roman" panose="02020603050405020304" pitchFamily="18" charset="0"/>
              </a:rPr>
              <a:t>Presenter;s</a:t>
            </a:r>
            <a:r>
              <a:rPr lang="en-US" sz="1400" b="1" kern="100" dirty="0">
                <a:solidFill>
                  <a:srgbClr val="000000"/>
                </a:solidFill>
                <a:effectLst/>
                <a:latin typeface="Gulim" panose="020B0600000101010101" pitchFamily="34" charset="-127"/>
                <a:cs typeface="Times New Roman" panose="02020603050405020304" pitchFamily="18" charset="0"/>
              </a:rPr>
              <a:t> name)</a:t>
            </a:r>
            <a:r>
              <a:rPr lang="ko-KR" sz="1400" b="1" kern="100" dirty="0">
                <a:solidFill>
                  <a:srgbClr val="000000"/>
                </a:solidFill>
                <a:effectLst/>
                <a:latin typeface="함초롬바탕"/>
                <a:ea typeface="Gulim" panose="020B0600000101010101" pitchFamily="34" charset="-127"/>
                <a:cs typeface="Times New Roman" panose="02020603050405020304" pitchFamily="18" charset="0"/>
              </a:rPr>
              <a:t>과 이메일 주소</a:t>
            </a:r>
            <a:r>
              <a:rPr lang="en-US" sz="1400" b="1" kern="100" dirty="0">
                <a:solidFill>
                  <a:srgbClr val="000000"/>
                </a:solidFill>
                <a:effectLst/>
                <a:latin typeface="Gulim" panose="020B0600000101010101" pitchFamily="34" charset="-127"/>
                <a:cs typeface="Times New Roman" panose="02020603050405020304" pitchFamily="18" charset="0"/>
              </a:rPr>
              <a:t> (email address)</a:t>
            </a:r>
            <a:endParaRPr lang="en-KR" sz="14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400" b="1" kern="100" dirty="0">
                <a:solidFill>
                  <a:srgbClr val="0000FF"/>
                </a:solidFill>
                <a:effectLst/>
                <a:latin typeface="Dotum" panose="020B0600000101010101" pitchFamily="34" charset="-127"/>
                <a:ea typeface="함초롬바탕"/>
                <a:cs typeface="Times New Roman" panose="02020603050405020304" pitchFamily="18" charset="0"/>
              </a:rPr>
              <a:t>   : </a:t>
            </a:r>
            <a:r>
              <a:rPr lang="en-US" sz="1400" b="1" kern="100" dirty="0">
                <a:effectLst/>
                <a:latin typeface="Dotum" panose="020B0600000101010101" pitchFamily="34" charset="-127"/>
                <a:ea typeface="함초롬바탕"/>
                <a:cs typeface="Times New Roman" panose="02020603050405020304" pitchFamily="18" charset="0"/>
              </a:rPr>
              <a:t>Si-</a:t>
            </a:r>
            <a:r>
              <a:rPr lang="en-US" sz="1400" b="1" kern="100" dirty="0" err="1">
                <a:effectLst/>
                <a:latin typeface="Dotum" panose="020B0600000101010101" pitchFamily="34" charset="-127"/>
                <a:ea typeface="함초롬바탕"/>
                <a:cs typeface="Times New Roman" panose="02020603050405020304" pitchFamily="18" charset="0"/>
              </a:rPr>
              <a:t>hyoung</a:t>
            </a:r>
            <a:r>
              <a:rPr lang="en-US" sz="1400" b="1" kern="100" dirty="0">
                <a:effectLst/>
                <a:latin typeface="Dotum" panose="020B0600000101010101" pitchFamily="34" charset="-127"/>
                <a:ea typeface="함초롬바탕"/>
                <a:cs typeface="Times New Roman" panose="02020603050405020304" pitchFamily="18" charset="0"/>
              </a:rPr>
              <a:t> Jang : alice81@skku.edu</a:t>
            </a:r>
            <a:endParaRPr lang="en-KR" sz="1400" kern="100" dirty="0">
              <a:effectLst/>
              <a:latin typeface="함초롬바탕"/>
              <a:cs typeface="Times New Roman" panose="02020603050405020304" pitchFamily="18" charset="0"/>
            </a:endParaRPr>
          </a:p>
          <a:p>
            <a:pPr algn="just" latinLnBrk="1">
              <a:lnSpc>
                <a:spcPct val="160000"/>
              </a:lnSpc>
              <a:buNone/>
            </a:pPr>
            <a:r>
              <a:rPr lang="en-US" sz="1400" b="1" kern="100" dirty="0">
                <a:effectLst/>
                <a:latin typeface="Dotum" panose="020B0600000101010101" pitchFamily="34" charset="-127"/>
                <a:cs typeface="Times New Roman" panose="02020603050405020304" pitchFamily="18" charset="0"/>
              </a:rPr>
              <a:t>2. </a:t>
            </a:r>
            <a:r>
              <a:rPr lang="ko-KR" sz="1400" b="1" kern="100" dirty="0">
                <a:effectLst/>
                <a:latin typeface="함초롬바탕"/>
                <a:ea typeface="Dotum" panose="020B0600000101010101" pitchFamily="34" charset="-127"/>
                <a:cs typeface="Times New Roman" panose="02020603050405020304" pitchFamily="18" charset="0"/>
              </a:rPr>
              <a:t>발표 논제</a:t>
            </a:r>
            <a:r>
              <a:rPr lang="en-US" sz="1400" b="1" kern="100" dirty="0">
                <a:effectLst/>
                <a:latin typeface="Dotum" panose="020B0600000101010101" pitchFamily="34" charset="-127"/>
                <a:cs typeface="Times New Roman" panose="02020603050405020304" pitchFamily="18" charset="0"/>
              </a:rPr>
              <a:t> (Presentation Title)</a:t>
            </a:r>
            <a:endParaRPr lang="en-KR" sz="1400" kern="100" dirty="0">
              <a:effectLst/>
              <a:latin typeface="함초롬바탕"/>
              <a:cs typeface="Times New Roman" panose="02020603050405020304" pitchFamily="18" charset="0"/>
            </a:endParaRPr>
          </a:p>
          <a:p>
            <a:pPr algn="just" latinLnBrk="1">
              <a:lnSpc>
                <a:spcPct val="160000"/>
              </a:lnSpc>
              <a:buNone/>
            </a:pPr>
            <a:r>
              <a:rPr lang="en-US" sz="1400" b="1" kern="100" dirty="0">
                <a:effectLst/>
                <a:latin typeface="Dotum" panose="020B0600000101010101" pitchFamily="34" charset="-127"/>
                <a:ea typeface="함초롬바탕"/>
                <a:cs typeface="Times New Roman" panose="02020603050405020304" pitchFamily="18" charset="0"/>
              </a:rPr>
              <a:t>   : Text mining analysis of ESG strategies of trading companies in Korea and Japan</a:t>
            </a:r>
            <a:endParaRPr lang="en-KR" sz="1400" kern="100" dirty="0">
              <a:effectLst/>
              <a:latin typeface="함초롬바탕"/>
              <a:cs typeface="Times New Roman" panose="02020603050405020304" pitchFamily="18" charset="0"/>
            </a:endParaRPr>
          </a:p>
          <a:p>
            <a:pPr algn="just" latinLnBrk="1">
              <a:lnSpc>
                <a:spcPct val="160000"/>
              </a:lnSpc>
              <a:buNone/>
            </a:pPr>
            <a:r>
              <a:rPr lang="en-US" sz="1400" b="1" kern="100" dirty="0">
                <a:effectLst/>
                <a:latin typeface="Dotum" panose="020B0600000101010101" pitchFamily="34" charset="-127"/>
                <a:cs typeface="Times New Roman" panose="02020603050405020304" pitchFamily="18" charset="0"/>
              </a:rPr>
              <a:t>3. </a:t>
            </a:r>
            <a:r>
              <a:rPr lang="ko-KR" sz="1400" b="1" kern="100" dirty="0">
                <a:effectLst/>
                <a:latin typeface="함초롬바탕"/>
                <a:ea typeface="Dotum" panose="020B0600000101010101" pitchFamily="34" charset="-127"/>
                <a:cs typeface="Times New Roman" panose="02020603050405020304" pitchFamily="18" charset="0"/>
              </a:rPr>
              <a:t>초록</a:t>
            </a:r>
            <a:r>
              <a:rPr lang="en-US" sz="1400" b="1" kern="100" dirty="0">
                <a:effectLst/>
                <a:latin typeface="Dotum" panose="020B0600000101010101" pitchFamily="34" charset="-127"/>
                <a:cs typeface="Times New Roman" panose="02020603050405020304" pitchFamily="18" charset="0"/>
              </a:rPr>
              <a:t> (Abstract, 150 words or more)</a:t>
            </a:r>
            <a:endParaRPr lang="en-KR" sz="1400" kern="100" dirty="0">
              <a:effectLst/>
              <a:latin typeface="함초롬바탕"/>
              <a:cs typeface="Times New Roman" panose="02020603050405020304" pitchFamily="18" charset="0"/>
            </a:endParaRPr>
          </a:p>
          <a:p>
            <a:pPr algn="just" latinLnBrk="1">
              <a:lnSpc>
                <a:spcPct val="160000"/>
              </a:lnSpc>
              <a:buNone/>
            </a:pPr>
            <a:r>
              <a:rPr lang="en-US" sz="1400" b="1" kern="100" dirty="0">
                <a:solidFill>
                  <a:srgbClr val="000000"/>
                </a:solidFill>
                <a:effectLst/>
                <a:latin typeface="Gulim" panose="020B0600000101010101" pitchFamily="34" charset="-127"/>
                <a:ea typeface="함초롬바탕"/>
                <a:cs typeface="Times New Roman" panose="02020603050405020304" pitchFamily="18" charset="0"/>
              </a:rPr>
              <a:t>    : This study compares how large trading companies in Korea and Japan describe environmental, social, and governance strategies in sustainability disclosure and examines how closely the disclosures align with the Global Reporting Initiative framework. The sample covers twelve firms and uses English-language sustainability reports published during 2024 and 2025. The analysis combines text-mining methods. TF-IDF is used to identify issues that each country group emphasizes. LDA topic modeling is used to extract recurring themes. The extracted themes are then mapped to GRI topics to compare balance and concentration across environmental, social, and governance areas. The assessment also goes beyond simple keyword presence by checking whether disclosures are supported by targets, metrics, assigned responsibilities, and evidence of actions or outcomes. Results are normalized to reduce bias caused by differences in report length and writing style.</a:t>
            </a:r>
            <a:endParaRPr lang="en-KR" sz="14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400" b="1" kern="100" dirty="0">
                <a:solidFill>
                  <a:srgbClr val="000000"/>
                </a:solidFill>
                <a:effectLst/>
                <a:latin typeface="Gulim" panose="020B0600000101010101" pitchFamily="34" charset="-127"/>
                <a:ea typeface="함초롬바탕"/>
                <a:cs typeface="Times New Roman" panose="02020603050405020304" pitchFamily="18" charset="0"/>
              </a:rPr>
              <a:t>The findings show two distinct disclosure logics. Korean reports tend to emphasize implementation and operational integration. Climate and energy topics are frequently connected with workplace safety and health, human rights, capability development, and community engagement through program-based narratives and continuous improvement language. Governance topics such as risk oversight, ethics, compliance, and information protection are visible, but they primarily function as a supporting structure for integrating environmental and social initiatives. Japanese reports more often present ESG through a governance-anchored architecture. Board oversight, internal controls, policy deployment, and assurance-related descriptions frame how environmental and resource stewardship commitments are articulated, with comparatively clear delineation of responsibilities and monitoring routines. Social issues are addressed as well, but they are often narrated through procedures and accountability structures.</a:t>
            </a:r>
            <a:endParaRPr lang="en-KR" sz="14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400" b="1" kern="100" dirty="0">
                <a:solidFill>
                  <a:srgbClr val="000000"/>
                </a:solidFill>
                <a:effectLst/>
                <a:latin typeface="Gulim" panose="020B0600000101010101" pitchFamily="34" charset="-127"/>
                <a:ea typeface="함초롬바탕"/>
                <a:cs typeface="Times New Roman" panose="02020603050405020304" pitchFamily="18" charset="0"/>
              </a:rPr>
              <a:t>These differences should be interpreted as trade-offs rather than a ranking of performance. The Korean pattern may support rapid diffusion of practices, but it can face uneven formalization if governance mechanisms do not keep pace. The Japanese pattern may strengthen consistency and auditability, but it can appear procedural unless links to frontline change are made explicit. By applying a single GRI-based lens, this study clarifies how institutional context and roles in global value chains shape ESG disclosure strategy and it offers a replicable template that combines transparent text-mining, topic modeling, and standards-based mapping for comparative ESG research.</a:t>
            </a:r>
            <a:endParaRPr lang="en-KR" sz="14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C06EF204-10E7-7AC4-0342-B4740EBA7A84}"/>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30-7</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783909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CC1A7-1144-125F-387E-6ACE9E734E9F}"/>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EE9CD13C-06B9-0892-778F-C22024A29642}"/>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02B0E4B2-2DCF-3E94-83B1-C23C7058750C}"/>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E75F34D4-76DF-0B95-C58E-7BC6AB16A4CA}"/>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E30721E4-5081-DFE8-0C4A-94E359E6F558}"/>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09E06C56-CF58-9589-46B8-A9250D0B77CE}"/>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7491A159-80A9-43E3-9870-78B4C74062F4}"/>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0E7796C0-240F-F206-4F5F-7E6ED9DB917E}"/>
              </a:ext>
            </a:extLst>
          </p:cNvPr>
          <p:cNvSpPr txBox="1"/>
          <p:nvPr/>
        </p:nvSpPr>
        <p:spPr>
          <a:xfrm>
            <a:off x="713236" y="2160198"/>
            <a:ext cx="9288014" cy="11632001"/>
          </a:xfrm>
          <a:prstGeom prst="rect">
            <a:avLst/>
          </a:prstGeom>
        </p:spPr>
        <p:txBody>
          <a:bodyPr rtlCol="0" anchor="t"/>
          <a:lstStyle/>
          <a:p>
            <a:pPr algn="just" latinLnBrk="1">
              <a:lnSpc>
                <a:spcPct val="160000"/>
              </a:lnSpc>
              <a:buNone/>
            </a:pPr>
            <a:r>
              <a:rPr lang="en-US" sz="1800" b="1" kern="100" dirty="0">
                <a:effectLst/>
                <a:latin typeface="Gulim" panose="020B0600000101010101" pitchFamily="34" charset="-127"/>
                <a:cs typeface="Times New Roman" panose="02020603050405020304" pitchFamily="18" charset="0"/>
              </a:rPr>
              <a:t>Authors:</a:t>
            </a:r>
            <a:endParaRPr lang="en-KR" sz="1800" kern="100" dirty="0">
              <a:effectLst/>
              <a:latin typeface="함초롬바탕"/>
              <a:cs typeface="Times New Roman" panose="02020603050405020304" pitchFamily="18" charset="0"/>
            </a:endParaRPr>
          </a:p>
          <a:p>
            <a:pPr algn="just" latinLnBrk="1">
              <a:lnSpc>
                <a:spcPct val="160000"/>
              </a:lnSpc>
              <a:buNone/>
            </a:pPr>
            <a:r>
              <a:rPr lang="en-US" sz="1800" kern="100" dirty="0" err="1">
                <a:effectLst/>
                <a:latin typeface="Gulim" panose="020B0600000101010101" pitchFamily="34" charset="-127"/>
                <a:cs typeface="Times New Roman" panose="02020603050405020304" pitchFamily="18" charset="0"/>
              </a:rPr>
              <a:t>Kamisjka</a:t>
            </a:r>
            <a:r>
              <a:rPr lang="en-US" sz="1800" kern="100" dirty="0">
                <a:effectLst/>
                <a:latin typeface="Gulim" panose="020B0600000101010101" pitchFamily="34" charset="-127"/>
                <a:cs typeface="Times New Roman" panose="02020603050405020304" pitchFamily="18" charset="0"/>
              </a:rPr>
              <a:t> </a:t>
            </a:r>
            <a:r>
              <a:rPr lang="en-US" sz="1800" kern="100" dirty="0" err="1">
                <a:effectLst/>
                <a:latin typeface="Gulim" panose="020B0600000101010101" pitchFamily="34" charset="-127"/>
                <a:cs typeface="Times New Roman" panose="02020603050405020304" pitchFamily="18" charset="0"/>
              </a:rPr>
              <a:t>Ghifara</a:t>
            </a:r>
            <a:r>
              <a:rPr lang="en-US" sz="1800" kern="100" dirty="0">
                <a:effectLst/>
                <a:latin typeface="Gulim" panose="020B0600000101010101" pitchFamily="34" charset="-127"/>
                <a:cs typeface="Times New Roman" panose="02020603050405020304" pitchFamily="18" charset="0"/>
              </a:rPr>
              <a:t>, Nur Dhani </a:t>
            </a:r>
            <a:r>
              <a:rPr lang="en-US" sz="1800" kern="100" dirty="0" err="1">
                <a:effectLst/>
                <a:latin typeface="Gulim" panose="020B0600000101010101" pitchFamily="34" charset="-127"/>
                <a:cs typeface="Times New Roman" panose="02020603050405020304" pitchFamily="18" charset="0"/>
              </a:rPr>
              <a:t>Hendranastiti</a:t>
            </a:r>
            <a:r>
              <a:rPr lang="en-US" sz="1800" kern="100" dirty="0">
                <a:effectLst/>
                <a:latin typeface="Gulim" panose="020B0600000101010101" pitchFamily="34" charset="-127"/>
                <a:cs typeface="Times New Roman" panose="02020603050405020304" pitchFamily="18" charset="0"/>
              </a:rPr>
              <a:t> (</a:t>
            </a:r>
            <a:r>
              <a:rPr lang="en-US" sz="1800" kern="100" dirty="0" err="1">
                <a:effectLst/>
                <a:latin typeface="Gulim" panose="020B0600000101010101" pitchFamily="34" charset="-127"/>
                <a:cs typeface="Times New Roman" panose="02020603050405020304" pitchFamily="18" charset="0"/>
              </a:rPr>
              <a:t>nurdhani@ui.ac.id</a:t>
            </a:r>
            <a:r>
              <a:rPr lang="en-US" sz="1800" kern="100" dirty="0">
                <a:effectLst/>
                <a:latin typeface="Gulim" panose="020B0600000101010101" pitchFamily="34" charset="-127"/>
                <a:cs typeface="Times New Roman" panose="02020603050405020304" pitchFamily="18" charset="0"/>
              </a:rPr>
              <a:t>)</a:t>
            </a:r>
            <a:endParaRPr lang="en-KR" sz="1800" kern="100" dirty="0">
              <a:effectLst/>
              <a:latin typeface="함초롬바탕"/>
              <a:cs typeface="Times New Roman" panose="02020603050405020304" pitchFamily="18" charset="0"/>
            </a:endParaRPr>
          </a:p>
          <a:p>
            <a:pPr algn="just" latinLnBrk="1">
              <a:lnSpc>
                <a:spcPct val="160000"/>
              </a:lnSpc>
              <a:buNone/>
            </a:pPr>
            <a:r>
              <a:rPr lang="en-US" sz="1800" b="1" kern="100" dirty="0">
                <a:effectLst/>
                <a:latin typeface="Gulim" panose="020B0600000101010101" pitchFamily="34" charset="-127"/>
                <a:cs typeface="Times New Roman" panose="02020603050405020304" pitchFamily="18" charset="0"/>
              </a:rPr>
              <a:t>Presentation Title:</a:t>
            </a:r>
            <a:endParaRPr lang="en-KR" sz="1800" kern="100" dirty="0">
              <a:effectLst/>
              <a:latin typeface="함초롬바탕"/>
              <a:cs typeface="Times New Roman" panose="02020603050405020304" pitchFamily="18" charset="0"/>
            </a:endParaRPr>
          </a:p>
          <a:p>
            <a:pPr algn="just" latinLnBrk="1">
              <a:lnSpc>
                <a:spcPct val="160000"/>
              </a:lnSpc>
              <a:buNone/>
            </a:pPr>
            <a:r>
              <a:rPr lang="en-US" sz="1800" kern="100" dirty="0">
                <a:effectLst/>
                <a:latin typeface="Gulim" panose="020B0600000101010101" pitchFamily="34" charset="-127"/>
                <a:cs typeface="Times New Roman" panose="02020603050405020304" pitchFamily="18" charset="0"/>
              </a:rPr>
              <a:t>Analyzing the Impact of Climate Change Risks on the Systemic Risk of Global Islamic Banks: A Case Study of the 2011-2022 Period</a:t>
            </a:r>
            <a:endParaRPr lang="en-KR" sz="1800" kern="100" dirty="0">
              <a:effectLst/>
              <a:latin typeface="함초롬바탕"/>
              <a:cs typeface="Times New Roman" panose="02020603050405020304" pitchFamily="18" charset="0"/>
            </a:endParaRPr>
          </a:p>
          <a:p>
            <a:pPr algn="just" latinLnBrk="1">
              <a:lnSpc>
                <a:spcPct val="160000"/>
              </a:lnSpc>
              <a:buNone/>
            </a:pPr>
            <a:r>
              <a:rPr lang="en-US" sz="1800" b="1" kern="100" dirty="0">
                <a:effectLst/>
                <a:latin typeface="Gulim" panose="020B0600000101010101" pitchFamily="34" charset="-127"/>
                <a:cs typeface="Times New Roman" panose="02020603050405020304" pitchFamily="18" charset="0"/>
              </a:rPr>
              <a:t>Abstract:</a:t>
            </a:r>
            <a:endParaRPr lang="en-KR" sz="1800" kern="100" dirty="0">
              <a:effectLst/>
              <a:latin typeface="함초롬바탕"/>
              <a:cs typeface="Times New Roman" panose="02020603050405020304" pitchFamily="18" charset="0"/>
            </a:endParaRPr>
          </a:p>
          <a:p>
            <a:pPr algn="just" latinLnBrk="1">
              <a:lnSpc>
                <a:spcPct val="160000"/>
              </a:lnSpc>
              <a:buNone/>
            </a:pPr>
            <a:r>
              <a:rPr lang="en-US" sz="1800" kern="100" dirty="0">
                <a:effectLst/>
                <a:latin typeface="Gulim" panose="020B0600000101010101" pitchFamily="34" charset="-127"/>
                <a:cs typeface="Times New Roman" panose="02020603050405020304" pitchFamily="18" charset="0"/>
              </a:rPr>
              <a:t>This study aims to analyze the impact of climate risk on systemic risk in global Islamic banks during the period 2011</a:t>
            </a:r>
            <a:r>
              <a:rPr lang="en-US" sz="1800" kern="100" dirty="0">
                <a:effectLst/>
                <a:latin typeface="Cambria" panose="02040503050406030204" pitchFamily="18" charset="0"/>
                <a:ea typeface="Gulim" panose="020B0600000101010101" pitchFamily="34" charset="-127"/>
                <a:cs typeface="Times New Roman" panose="02020603050405020304" pitchFamily="18" charset="0"/>
              </a:rPr>
              <a:t>–</a:t>
            </a:r>
            <a:r>
              <a:rPr lang="en-US" sz="1800" kern="100" dirty="0">
                <a:effectLst/>
                <a:latin typeface="Gulim" panose="020B0600000101010101" pitchFamily="34" charset="-127"/>
                <a:cs typeface="Times New Roman" panose="02020603050405020304" pitchFamily="18" charset="0"/>
              </a:rPr>
              <a:t>2022, with a focus on the roles of credit risk and market risk as transmission channels and the bank</a:t>
            </a:r>
            <a:r>
              <a:rPr lang="en-US" sz="1800" kern="100" dirty="0">
                <a:effectLst/>
                <a:latin typeface="Cambria" panose="02040503050406030204" pitchFamily="18" charset="0"/>
                <a:ea typeface="Gulim" panose="020B0600000101010101" pitchFamily="34" charset="-127"/>
                <a:cs typeface="Times New Roman" panose="02020603050405020304" pitchFamily="18" charset="0"/>
              </a:rPr>
              <a:t>’</a:t>
            </a:r>
            <a:r>
              <a:rPr lang="en-US" sz="1800" kern="100" dirty="0">
                <a:effectLst/>
                <a:latin typeface="Gulim" panose="020B0600000101010101" pitchFamily="34" charset="-127"/>
                <a:cs typeface="Times New Roman" panose="02020603050405020304" pitchFamily="18" charset="0"/>
              </a:rPr>
              <a:t>s operational performance as a moderating factor. Using panel data from 46 Islamic banks across 15 countries and employing panel regression with a Fixed Effect model alongside mediation and moderation analyses, this study reveals that an increase in climate risk significantly elevates systemic risk in Islamic banking. Credit risk, particularly measured through the ratio of non-performing financing to equity (Texas Ratio) and loan loss reserves to assets (Reserve to Assets), acts as the primary mediator in this relationship. Additionally, gross financing also serves as a partial mediator. In contrast, market risk, measured by trading income, does not exhibit a significant mediating role. Furthermore, the bank</a:t>
            </a:r>
            <a:r>
              <a:rPr lang="en-US" sz="1800" kern="100" dirty="0">
                <a:effectLst/>
                <a:latin typeface="Cambria" panose="02040503050406030204" pitchFamily="18" charset="0"/>
                <a:ea typeface="Gulim" panose="020B0600000101010101" pitchFamily="34" charset="-127"/>
                <a:cs typeface="Times New Roman" panose="02020603050405020304" pitchFamily="18" charset="0"/>
              </a:rPr>
              <a:t>’</a:t>
            </a:r>
            <a:r>
              <a:rPr lang="en-US" sz="1800" kern="100" dirty="0">
                <a:effectLst/>
                <a:latin typeface="Gulim" panose="020B0600000101010101" pitchFamily="34" charset="-127"/>
                <a:cs typeface="Times New Roman" panose="02020603050405020304" pitchFamily="18" charset="0"/>
              </a:rPr>
              <a:t>s operational performance, measured by Return on Assets (ROA), effectively moderates the impact of climate risk, thereby strengthening banks</a:t>
            </a:r>
            <a:r>
              <a:rPr lang="en-US" sz="1800" kern="100" dirty="0">
                <a:effectLst/>
                <a:latin typeface="Cambria" panose="02040503050406030204" pitchFamily="18" charset="0"/>
                <a:ea typeface="Gulim" panose="020B0600000101010101" pitchFamily="34" charset="-127"/>
                <a:cs typeface="Times New Roman" panose="02020603050405020304" pitchFamily="18" charset="0"/>
              </a:rPr>
              <a:t>’</a:t>
            </a:r>
            <a:r>
              <a:rPr lang="en-US" sz="1800" kern="100" dirty="0">
                <a:effectLst/>
                <a:latin typeface="Gulim" panose="020B0600000101010101" pitchFamily="34" charset="-127"/>
                <a:cs typeface="Times New Roman" panose="02020603050405020304" pitchFamily="18" charset="0"/>
              </a:rPr>
              <a:t> resilience against systemic risk. These findings provide important implications for academics, Islamic banking practitioners, and policymakers in developing effective climate risk management strategies to maintain sustainable financial stability.</a:t>
            </a:r>
            <a:endParaRPr lang="en-KR" sz="1800" kern="100" dirty="0">
              <a:effectLst/>
              <a:latin typeface="함초롬바탕"/>
              <a:cs typeface="Times New Roman" panose="02020603050405020304" pitchFamily="18" charset="0"/>
            </a:endParaRPr>
          </a:p>
          <a:p>
            <a:pPr algn="just">
              <a:lnSpc>
                <a:spcPct val="115000"/>
              </a:lnSpc>
              <a:spcAft>
                <a:spcPts val="1000"/>
              </a:spcAft>
            </a:pP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19A9E966-995F-7056-BE1C-4BDBDBD69362}"/>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30</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-8</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424621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D1B67-94DE-E498-EE00-5EBF127DB8BC}"/>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52324817-B632-9673-9411-C0FB548E0E8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974CB8EF-C383-738F-1AB2-ADE7E1EC5E09}"/>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5F8111AD-35A8-B661-8E86-2CFEB05226C8}"/>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689EFE23-8694-5014-6375-E6881AC82AFE}"/>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E895D09B-182D-897F-77C4-01ECE7558DC7}"/>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B9B9E426-AC2F-4EEF-4474-6A7D6C855D08}"/>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FDF37294-89A3-838A-AD41-8067E7754336}"/>
              </a:ext>
            </a:extLst>
          </p:cNvPr>
          <p:cNvSpPr txBox="1"/>
          <p:nvPr/>
        </p:nvSpPr>
        <p:spPr>
          <a:xfrm>
            <a:off x="713236" y="2160198"/>
            <a:ext cx="95166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en-US" sz="1800" b="1" kern="100" dirty="0">
                <a:solidFill>
                  <a:srgbClr val="000000"/>
                </a:solidFill>
                <a:effectLst/>
                <a:latin typeface="Dotum" panose="020B0600000101010101" pitchFamily="34" charset="-127"/>
                <a:ea typeface="함초롬바탕"/>
                <a:cs typeface="Times New Roman" panose="02020603050405020304" pitchFamily="18" charset="0"/>
              </a:rPr>
              <a:t> : </a:t>
            </a:r>
            <a:r>
              <a:rPr lang="ko-KR" sz="1800" b="1" kern="100" dirty="0" err="1">
                <a:solidFill>
                  <a:srgbClr val="000000"/>
                </a:solidFill>
                <a:effectLst/>
                <a:latin typeface="Dotum" panose="020B0600000101010101" pitchFamily="34" charset="-127"/>
                <a:cs typeface="Times New Roman" panose="02020603050405020304" pitchFamily="18" charset="0"/>
              </a:rPr>
              <a:t>권종원</a:t>
            </a:r>
            <a:r>
              <a:rPr lang="en-US" sz="1800" b="1" kern="100" dirty="0">
                <a:solidFill>
                  <a:srgbClr val="000000"/>
                </a:solidFill>
                <a:effectLst/>
                <a:latin typeface="Dotum" panose="020B0600000101010101" pitchFamily="34" charset="-127"/>
                <a:ea typeface="함초롬바탕"/>
                <a:cs typeface="Times New Roman" panose="02020603050405020304" pitchFamily="18" charset="0"/>
              </a:rPr>
              <a:t>   : </a:t>
            </a:r>
            <a:r>
              <a:rPr lang="en-US" sz="1800" b="1" kern="100" dirty="0" err="1">
                <a:solidFill>
                  <a:srgbClr val="000000"/>
                </a:solidFill>
                <a:effectLst/>
                <a:latin typeface="Dotum" panose="020B0600000101010101" pitchFamily="34" charset="-127"/>
                <a:ea typeface="함초롬바탕"/>
                <a:cs typeface="Times New Roman" panose="02020603050405020304" pitchFamily="18" charset="0"/>
              </a:rPr>
              <a:t>niceandbrave@naver.com</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en-US" sz="1800" b="1" kern="100" dirty="0">
                <a:solidFill>
                  <a:srgbClr val="000000"/>
                </a:solidFill>
                <a:effectLst/>
                <a:latin typeface="Dotum" panose="020B0600000101010101" pitchFamily="34" charset="-127"/>
                <a:ea typeface="함초롬바탕"/>
                <a:cs typeface="Times New Roman" panose="02020603050405020304" pitchFamily="18" charset="0"/>
              </a:rPr>
              <a:t>AI and International Trade - Trade Literacy, Data Analytics, and Risk Management</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indent="129540"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The rapid advancement of artificial intelligence (AI) and the emergence of data as a tradable asset are fundamentally transforming the structure and operations of international trade. AI has evolved beyond simple automation, acting as a key driver reshaping trade frameworks, operational workflows, and global commercial norms. This presentation focuses on three interconnected dimensions of AI-driven trade transformation: trade literacy, data analytics, and risk management.</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indent="129540"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In trade literacy, AI supports contract standardization and tailored communication, automating routine documentation and allowing professionals to concentrate on strategic tasks such as monitoring currency fluctuations, regulatory changes, and market-specific conditions. In data analytics, AI leverages standardized, high-quality datasets with machine learning and deep learning algorithms to forecast trade flows, buyer demand patterns, market adoption of new products, and detect anomalies, contributing to better understanding of trade uncertainties and market trends. In risk management, AI enables integrated monitoring of logistics, supply chains, foreign exchange, and credit risks, helping to identify potential issues early and support informed responses.</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indent="129540" algn="just" latinLnBrk="1">
              <a:lnSpc>
                <a:spcPct val="160000"/>
              </a:lnSpc>
            </a:pPr>
            <a:r>
              <a:rPr lang="en-US" sz="1800" b="1" kern="100" dirty="0">
                <a:solidFill>
                  <a:srgbClr val="000000"/>
                </a:solidFill>
                <a:effectLst/>
                <a:latin typeface="Gulim" panose="020B0600000101010101" pitchFamily="34" charset="-127"/>
                <a:cs typeface="Times New Roman" panose="02020603050405020304" pitchFamily="18" charset="0"/>
              </a:rPr>
              <a:t>Accordingly, this presentation seeks to systematically examine AI and international trade and to suggest directions for future research and academic discussion.</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D7B13271-9BEF-18B8-CED5-1C6C13D668B8}"/>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30-9</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32178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63DD4-09E0-0A79-AD58-D9898B6BFA92}"/>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E0407FEE-C999-D58C-A48C-D208F3B58887}"/>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28A5AF1D-1345-97C8-1032-F5A6D8BF5319}"/>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B6A29562-DEE0-E817-1466-CF629A0F823E}"/>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1236E4E4-D6EF-15A8-3CE1-80831FCBE9E5}"/>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C9DF504E-D00D-04A9-068A-BB42F422BC08}"/>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E2D1AE73-5528-1CED-47EE-195133D62EDB}"/>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2031B14F-851F-F16B-8035-797CA6AC71CF}"/>
              </a:ext>
            </a:extLst>
          </p:cNvPr>
          <p:cNvSpPr txBox="1"/>
          <p:nvPr/>
        </p:nvSpPr>
        <p:spPr>
          <a:xfrm>
            <a:off x="713236" y="2160198"/>
            <a:ext cx="10005564" cy="11632001"/>
          </a:xfrm>
          <a:prstGeom prst="rect">
            <a:avLst/>
          </a:prstGeom>
        </p:spPr>
        <p:txBody>
          <a:bodyPr rtlCol="0" anchor="t"/>
          <a:lstStyle/>
          <a:p>
            <a:pPr>
              <a:lnSpc>
                <a:spcPct val="115000"/>
              </a:lnSpc>
              <a:spcAft>
                <a:spcPts val="1000"/>
              </a:spcAft>
              <a:buNone/>
            </a:pPr>
            <a:r>
              <a:rPr lang="en-US" sz="1800" b="1" kern="1200" dirty="0">
                <a:solidFill>
                  <a:srgbClr val="4F81BD"/>
                </a:solidFill>
                <a:effectLst/>
                <a:latin typeface="Crimson Pro Bold"/>
                <a:ea typeface="Crimson Pro Bold"/>
                <a:cs typeface="Crimson Pro Bold"/>
              </a:rPr>
              <a:t>Separation of Insurance Law from the Commercial Act</a:t>
            </a:r>
            <a:r>
              <a:rPr lang="en-US" sz="1800" b="1" kern="1200" dirty="0">
                <a:solidFill>
                  <a:srgbClr val="4F81BD"/>
                </a:solidFill>
                <a:effectLst/>
                <a:latin typeface="Crimson Pro Bold"/>
                <a:ea typeface="Malgun Gothic" panose="020B0503020000020004" pitchFamily="34" charset="-127"/>
                <a:cs typeface="Crimson Pro Bold"/>
              </a:rPr>
              <a:t> </a:t>
            </a:r>
            <a:r>
              <a:rPr lang="en-US" sz="1800" b="1" kern="1200" dirty="0">
                <a:solidFill>
                  <a:srgbClr val="4F81BD"/>
                </a:solidFill>
                <a:effectLst/>
                <a:latin typeface="Crimson Pro Bold"/>
                <a:ea typeface="Crimson Pro Bold"/>
                <a:cs typeface="Crimson Pro Bold"/>
              </a:rPr>
              <a:t>: Balancing Consumer Protection and Industry Development- </a:t>
            </a:r>
            <a:r>
              <a:rPr lang="en-US" sz="1800" b="1" kern="1200" dirty="0">
                <a:solidFill>
                  <a:srgbClr val="443728"/>
                </a:solidFill>
                <a:effectLst/>
                <a:latin typeface="Crimson Pro Bold"/>
                <a:ea typeface="Crimson Pro Bold"/>
                <a:cs typeface="Crimson Pro Bold"/>
              </a:rPr>
              <a:t>Focusing on Japanese Experience and its Implication for Korea –</a:t>
            </a:r>
          </a:p>
          <a:p>
            <a:pPr>
              <a:lnSpc>
                <a:spcPct val="115000"/>
              </a:lnSpc>
              <a:spcAft>
                <a:spcPts val="1000"/>
              </a:spcAft>
              <a:buNone/>
            </a:pPr>
            <a:endParaRPr lang="en-US" b="1" dirty="0">
              <a:solidFill>
                <a:srgbClr val="443728"/>
              </a:solidFill>
              <a:latin typeface="Crimson Pro Bold"/>
              <a:ea typeface="MS Mincho" panose="02020609040205080304" pitchFamily="49" charset="-128"/>
              <a:cs typeface="Times New Roman" panose="02020603050405020304" pitchFamily="18" charset="0"/>
            </a:endParaRPr>
          </a:p>
          <a:p>
            <a:pPr>
              <a:buNone/>
            </a:pPr>
            <a:r>
              <a:rPr lang="en-US" altLang="ko-KR" sz="2000" dirty="0"/>
              <a:t>This study examines the ethical and institutional issues surrounding the separation of insurance contract law from the Commercial Act, drawing implications for South Korea based on Japan’s experience with independent insurance legislation. In Korea, insurance contract law remains embedded within the Commercial Code, resulting in delayed revisions and limited responsiveness to socioeconomic changes and digital transformation. By contrast, Japan enacted an independent Insurance Contract Act in 2010 after decades of academic, legislative, and social deliberation.</a:t>
            </a:r>
          </a:p>
          <a:p>
            <a:pPr>
              <a:buNone/>
            </a:pPr>
            <a:r>
              <a:rPr lang="en-US" altLang="ko-KR" sz="2000" dirty="0"/>
              <a:t>The study reviews existing legal and economic theories concerning legal clarity, legal stability, timely legal revisions, and the balance between stability and change, as well as theories of risk and liability allocation. It then analyzes the major features of Japan’s insurance law reform and evaluates the ethical behavior of key stakeholders, including the Ministry of Justice, the insurance industry, and academia. The analysis reveals that while Japan’s reform aimed to strengthen consumer protection, significant compromises were made in response to industry resistance.</a:t>
            </a:r>
          </a:p>
          <a:p>
            <a:pPr>
              <a:buNone/>
            </a:pPr>
            <a:r>
              <a:rPr lang="en-US" altLang="ko-KR" sz="2000" dirty="0"/>
              <a:t>Based on these findings, the study argues that the successful separation of insurance contract law in Korea requires enhanced legal clarity, systematic reflection of social and technological changes, and rational allocation of risks and responsibilities among stakeholders. Furthermore, it emphasizes the importance of an independent and public-interest-oriented Ministry of Justice, greater transparency and social responsibility within the insurance industry, and a more active role for academia in shaping policy outcomes. The study contributes to the ongoing debate on insurance law reform by integrating ethical analysis with comparative legal and economic perspectives.</a:t>
            </a:r>
          </a:p>
          <a:p>
            <a:pPr>
              <a:lnSpc>
                <a:spcPct val="115000"/>
              </a:lnSpc>
              <a:spcAft>
                <a:spcPts val="1000"/>
              </a:spcAft>
              <a:buNone/>
            </a:pP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ko-KR" altLang="en-US" sz="2000" dirty="0"/>
              <a:t>본 연구는 보험계약법을 상법으로부터 분리</a:t>
            </a:r>
            <a:r>
              <a:rPr lang="en-US" altLang="ko-KR" sz="2000" dirty="0"/>
              <a:t>·</a:t>
            </a:r>
            <a:r>
              <a:rPr lang="ko-KR" altLang="en-US" sz="2000" dirty="0"/>
              <a:t>독립시키는 과정에서 발생하는 윤리적</a:t>
            </a:r>
            <a:r>
              <a:rPr lang="en-US" altLang="ko-KR" sz="2000" dirty="0"/>
              <a:t>·</a:t>
            </a:r>
            <a:r>
              <a:rPr lang="ko-KR" altLang="en-US" sz="2000" dirty="0"/>
              <a:t>제도적 쟁점을 분석하고</a:t>
            </a:r>
            <a:r>
              <a:rPr lang="en-US" altLang="ko-KR" sz="2000" dirty="0"/>
              <a:t>, </a:t>
            </a:r>
            <a:r>
              <a:rPr lang="ko-KR" altLang="en-US" sz="2000" dirty="0"/>
              <a:t>일본의 보험계약법 독립 입법 경험을 통해 한국에 대한 시사점을 도출하는 것을 목적으로 한다</a:t>
            </a:r>
            <a:r>
              <a:rPr lang="en-US" altLang="ko-KR" sz="2000" dirty="0"/>
              <a:t>. </a:t>
            </a:r>
            <a:r>
              <a:rPr lang="ko-KR" altLang="en-US" sz="2000" dirty="0"/>
              <a:t>한국의 보험계약법은 상법에 종속되어 있어 사회</a:t>
            </a:r>
            <a:r>
              <a:rPr lang="en-US" altLang="ko-KR" sz="2000" dirty="0"/>
              <a:t>·</a:t>
            </a:r>
            <a:r>
              <a:rPr lang="ko-KR" altLang="en-US" sz="2000" dirty="0"/>
              <a:t>경제 환경 및 디지털 기술 변화에 신속히 대응하지 못하고 있으며</a:t>
            </a:r>
            <a:r>
              <a:rPr lang="en-US" altLang="ko-KR" sz="2000" dirty="0"/>
              <a:t>, </a:t>
            </a:r>
            <a:r>
              <a:rPr lang="ko-KR" altLang="en-US" sz="2000" dirty="0"/>
              <a:t>이에 따라 법 개정의 필요성이 지속적으로 제기되어 왔다</a:t>
            </a:r>
            <a:r>
              <a:rPr lang="en-US" altLang="ko-KR" sz="2000" dirty="0"/>
              <a:t>. </a:t>
            </a:r>
            <a:r>
              <a:rPr lang="ko-KR" altLang="en-US" sz="2000" dirty="0"/>
              <a:t>반면 일본은 약 </a:t>
            </a:r>
            <a:r>
              <a:rPr lang="en-US" altLang="ko-KR" sz="2000" dirty="0"/>
              <a:t>60</a:t>
            </a:r>
            <a:r>
              <a:rPr lang="ko-KR" altLang="en-US" sz="2000" dirty="0"/>
              <a:t>년에 걸친 논의 끝에 </a:t>
            </a:r>
            <a:r>
              <a:rPr lang="en-US" altLang="ko-KR" sz="2000" dirty="0"/>
              <a:t>2010</a:t>
            </a:r>
            <a:r>
              <a:rPr lang="ko-KR" altLang="en-US" sz="2000" dirty="0"/>
              <a:t>년 독립된 보험계약법을 제정하였다</a:t>
            </a:r>
            <a:r>
              <a:rPr lang="en-US" altLang="ko-KR" sz="2000" dirty="0"/>
              <a:t>.</a:t>
            </a:r>
          </a:p>
          <a:p>
            <a:pPr>
              <a:buNone/>
            </a:pPr>
            <a:r>
              <a:rPr lang="ko-KR" altLang="en-US" sz="2000" dirty="0"/>
              <a:t>본 연구는 법적 명확성</a:t>
            </a:r>
            <a:r>
              <a:rPr lang="en-US" altLang="ko-KR" sz="2000" dirty="0"/>
              <a:t>, </a:t>
            </a:r>
            <a:r>
              <a:rPr lang="ko-KR" altLang="en-US" sz="2000" dirty="0"/>
              <a:t>법적 안정성</a:t>
            </a:r>
            <a:r>
              <a:rPr lang="en-US" altLang="ko-KR" sz="2000" dirty="0"/>
              <a:t>, </a:t>
            </a:r>
            <a:r>
              <a:rPr lang="ko-KR" altLang="en-US" sz="2000" dirty="0" err="1"/>
              <a:t>적시적</a:t>
            </a:r>
            <a:r>
              <a:rPr lang="ko-KR" altLang="en-US" sz="2000" dirty="0"/>
              <a:t> 법 개정의 필요성 및 이들 간의 균형에 관한 기존 법</a:t>
            </a:r>
            <a:r>
              <a:rPr lang="en-US" altLang="ko-KR" sz="2000" dirty="0"/>
              <a:t>·</a:t>
            </a:r>
            <a:r>
              <a:rPr lang="ko-KR" altLang="en-US" sz="2000" dirty="0"/>
              <a:t>경제학 이론과 위험 및 책임 배분 이론을 검토한 후</a:t>
            </a:r>
            <a:r>
              <a:rPr lang="en-US" altLang="ko-KR" sz="2000" dirty="0"/>
              <a:t>, </a:t>
            </a:r>
            <a:r>
              <a:rPr lang="ko-KR" altLang="en-US" sz="2000" dirty="0"/>
              <a:t>일본 보험계약법 개정의 주요 내용과 이해관계자의 행태를 윤리적 관점에서 분석한다</a:t>
            </a:r>
            <a:r>
              <a:rPr lang="en-US" altLang="ko-KR" sz="2000" dirty="0"/>
              <a:t>. </a:t>
            </a:r>
            <a:r>
              <a:rPr lang="ko-KR" altLang="en-US" sz="2000" dirty="0"/>
              <a:t>이를 통해 일본의 개정은 소비자 보호 강화를 지향하였으나</a:t>
            </a:r>
            <a:r>
              <a:rPr lang="en-US" altLang="ko-KR" sz="2000" dirty="0"/>
              <a:t>, </a:t>
            </a:r>
            <a:r>
              <a:rPr lang="ko-KR" altLang="en-US" sz="2000" dirty="0"/>
              <a:t>일부 영역에서는 보험업계의 이해가 상당 부분 반영되었음을 확인한다</a:t>
            </a:r>
            <a:r>
              <a:rPr lang="en-US" altLang="ko-KR" sz="2000" dirty="0"/>
              <a:t>.</a:t>
            </a:r>
          </a:p>
          <a:p>
            <a:pPr>
              <a:buNone/>
            </a:pPr>
            <a:r>
              <a:rPr lang="ko-KR" altLang="en-US" sz="2000" dirty="0"/>
              <a:t>연구 결과를 바탕으로 한국의 보험계약법 독립 입법을 위해서는 법적 명확성의 강화</a:t>
            </a:r>
            <a:r>
              <a:rPr lang="en-US" altLang="ko-KR" sz="2000" dirty="0"/>
              <a:t>, </a:t>
            </a:r>
            <a:r>
              <a:rPr lang="ko-KR" altLang="en-US" sz="2000" dirty="0"/>
              <a:t>사회</a:t>
            </a:r>
            <a:r>
              <a:rPr lang="en-US" altLang="ko-KR" sz="2000" dirty="0"/>
              <a:t>·</a:t>
            </a:r>
            <a:r>
              <a:rPr lang="ko-KR" altLang="en-US" sz="2000" dirty="0"/>
              <a:t>기술 변화에 대한 체계적 반영</a:t>
            </a:r>
            <a:r>
              <a:rPr lang="en-US" altLang="ko-KR" sz="2000" dirty="0"/>
              <a:t>, </a:t>
            </a:r>
            <a:r>
              <a:rPr lang="ko-KR" altLang="en-US" sz="2000" dirty="0"/>
              <a:t>그리고 이해관계자 간 위험과 책임의 합리적 배분이 핵심 과제임을 제시한다</a:t>
            </a:r>
            <a:r>
              <a:rPr lang="en-US" altLang="ko-KR" sz="2000" dirty="0"/>
              <a:t>. </a:t>
            </a:r>
            <a:r>
              <a:rPr lang="ko-KR" altLang="en-US" sz="2000" dirty="0"/>
              <a:t>또한 법무부의 공익 조정 역할</a:t>
            </a:r>
            <a:r>
              <a:rPr lang="en-US" altLang="ko-KR" sz="2000" dirty="0"/>
              <a:t>, </a:t>
            </a:r>
            <a:r>
              <a:rPr lang="ko-KR" altLang="en-US" sz="2000" dirty="0"/>
              <a:t>보험업계의 투명성과 사회적 책임 강화</a:t>
            </a:r>
            <a:r>
              <a:rPr lang="en-US" altLang="ko-KR" sz="2000" dirty="0"/>
              <a:t>, </a:t>
            </a:r>
            <a:r>
              <a:rPr lang="ko-KR" altLang="en-US" sz="2000" dirty="0"/>
              <a:t>학계의 정책적 영향력 확대가 향후 제도 개편의 성공을 좌우할 중요한 조건임을 강조한다</a:t>
            </a:r>
            <a:r>
              <a:rPr lang="en-US" altLang="ko-KR" sz="2000" dirty="0"/>
              <a:t>.</a:t>
            </a:r>
          </a:p>
          <a:p>
            <a:pPr>
              <a:lnSpc>
                <a:spcPct val="115000"/>
              </a:lnSpc>
              <a:spcAft>
                <a:spcPts val="1000"/>
              </a:spcAft>
              <a:buNone/>
            </a:pP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algun Gothic" panose="020B0503020000020004" pitchFamily="34" charset="-127"/>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AF5C84A0-D86E-04EF-84ED-05A07CD93B6C}"/>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30</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-10</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4154670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B08D-5DFF-6271-441C-1F37CF73E9E2}"/>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795F89DA-835E-1900-A462-6ACFD897C990}"/>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93F2FDAB-A33C-546D-110D-1327FEAD3E33}"/>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B23875AC-5CAC-26E5-549D-81127F8B1EC4}"/>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FA3F4A4E-7417-2FE3-66D2-32F74AA9EBF2}"/>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787B0BD7-716E-73E7-FA48-59FA4884B83B}"/>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28409EFB-8FFF-37C4-B745-D2AD274CC885}"/>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71515B58-6B09-9F47-8357-5B317D54AD02}"/>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4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4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4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4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4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4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4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400" b="1" kern="100" dirty="0">
                <a:solidFill>
                  <a:srgbClr val="0000FF"/>
                </a:solidFill>
                <a:effectLst/>
                <a:latin typeface="Dotum" panose="020B0600000101010101" pitchFamily="34" charset="-127"/>
                <a:ea typeface="함초롬바탕"/>
                <a:cs typeface="Times New Roman" panose="02020603050405020304" pitchFamily="18" charset="0"/>
              </a:rPr>
              <a:t>   : Si-</a:t>
            </a:r>
            <a:r>
              <a:rPr lang="en-US" sz="1400" b="1" kern="100" dirty="0" err="1">
                <a:solidFill>
                  <a:srgbClr val="0000FF"/>
                </a:solidFill>
                <a:effectLst/>
                <a:latin typeface="Dotum" panose="020B0600000101010101" pitchFamily="34" charset="-127"/>
                <a:ea typeface="함초롬바탕"/>
                <a:cs typeface="Times New Roman" panose="02020603050405020304" pitchFamily="18" charset="0"/>
              </a:rPr>
              <a:t>hyoung</a:t>
            </a:r>
            <a:r>
              <a:rPr lang="en-US" sz="1400" b="1" kern="100" dirty="0">
                <a:solidFill>
                  <a:srgbClr val="0000FF"/>
                </a:solidFill>
                <a:effectLst/>
                <a:latin typeface="Dotum" panose="020B0600000101010101" pitchFamily="34" charset="-127"/>
                <a:ea typeface="함초롬바탕"/>
                <a:cs typeface="Times New Roman" panose="02020603050405020304" pitchFamily="18" charset="0"/>
              </a:rPr>
              <a:t> Jang   : alice81@skku.edu</a:t>
            </a:r>
            <a:endParaRPr lang="en-KR" sz="14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400" b="1" kern="100" dirty="0">
                <a:solidFill>
                  <a:srgbClr val="0000FF"/>
                </a:solidFill>
                <a:effectLst/>
                <a:latin typeface="Dotum" panose="020B0600000101010101" pitchFamily="34" charset="-127"/>
                <a:cs typeface="Times New Roman" panose="02020603050405020304" pitchFamily="18" charset="0"/>
              </a:rPr>
              <a:t>2. </a:t>
            </a:r>
            <a:r>
              <a:rPr lang="ko-KR" sz="14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4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4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400" b="1" kern="100" dirty="0">
                <a:solidFill>
                  <a:srgbClr val="0000FF"/>
                </a:solidFill>
                <a:effectLst/>
                <a:latin typeface="Dotum" panose="020B0600000101010101" pitchFamily="34" charset="-127"/>
                <a:ea typeface="함초롬바탕"/>
                <a:cs typeface="Times New Roman" panose="02020603050405020304" pitchFamily="18" charset="0"/>
              </a:rPr>
              <a:t>   : Separating Korea</a:t>
            </a:r>
            <a:r>
              <a:rPr lang="en-US" sz="1400" b="1" kern="100" dirty="0">
                <a:solidFill>
                  <a:srgbClr val="0000FF"/>
                </a:solidFill>
                <a:effectLst/>
                <a:latin typeface="Cambria" panose="02040503050406030204" pitchFamily="18" charset="0"/>
                <a:cs typeface="Times New Roman" panose="02020603050405020304" pitchFamily="18" charset="0"/>
              </a:rPr>
              <a:t>’</a:t>
            </a:r>
            <a:r>
              <a:rPr lang="en-US" sz="1400" b="1" kern="100" dirty="0">
                <a:solidFill>
                  <a:srgbClr val="0000FF"/>
                </a:solidFill>
                <a:effectLst/>
                <a:latin typeface="Dotum" panose="020B0600000101010101" pitchFamily="34" charset="-127"/>
                <a:ea typeface="함초롬바탕"/>
                <a:cs typeface="Times New Roman" panose="02020603050405020304" pitchFamily="18" charset="0"/>
              </a:rPr>
              <a:t>s Insurance Contract Law from the Commercial Act: Comparative Insights from Japan and Germany with Text-Mining Evidence</a:t>
            </a:r>
            <a:endParaRPr lang="en-KR" sz="14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400" kern="100" dirty="0">
                <a:solidFill>
                  <a:srgbClr val="000000"/>
                </a:solidFill>
                <a:effectLst/>
                <a:latin typeface="함초롬바탕"/>
                <a:cs typeface="Times New Roman" panose="02020603050405020304" pitchFamily="18" charset="0"/>
              </a:rPr>
              <a:t> </a:t>
            </a:r>
            <a:endParaRPr lang="en-KR" sz="14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400" b="1" kern="100" dirty="0">
                <a:solidFill>
                  <a:srgbClr val="0000FF"/>
                </a:solidFill>
                <a:effectLst/>
                <a:latin typeface="Dotum" panose="020B0600000101010101" pitchFamily="34" charset="-127"/>
                <a:cs typeface="Times New Roman" panose="02020603050405020304" pitchFamily="18" charset="0"/>
              </a:rPr>
              <a:t>3. </a:t>
            </a:r>
            <a:r>
              <a:rPr lang="ko-KR" sz="14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4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4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400" b="1" kern="100" dirty="0">
                <a:solidFill>
                  <a:srgbClr val="000000"/>
                </a:solidFill>
                <a:effectLst/>
                <a:latin typeface="Gulim" panose="020B0600000101010101" pitchFamily="34" charset="-127"/>
                <a:ea typeface="함초롬바탕"/>
                <a:cs typeface="Times New Roman" panose="02020603050405020304" pitchFamily="18" charset="0"/>
              </a:rPr>
              <a:t>    This study examines the case for separating Korea</a:t>
            </a:r>
            <a:r>
              <a:rPr lang="en-US" sz="1400" b="1" kern="100" dirty="0">
                <a:solidFill>
                  <a:srgbClr val="000000"/>
                </a:solidFill>
                <a:effectLst/>
                <a:latin typeface="Cambria" panose="02040503050406030204" pitchFamily="18" charset="0"/>
                <a:cs typeface="Times New Roman" panose="02020603050405020304" pitchFamily="18" charset="0"/>
              </a:rPr>
              <a:t>’</a:t>
            </a:r>
            <a:r>
              <a:rPr lang="en-US" sz="1400" b="1" kern="100" dirty="0">
                <a:solidFill>
                  <a:srgbClr val="000000"/>
                </a:solidFill>
                <a:effectLst/>
                <a:latin typeface="Gulim" panose="020B0600000101010101" pitchFamily="34" charset="-127"/>
                <a:ea typeface="함초롬바탕"/>
                <a:cs typeface="Times New Roman" panose="02020603050405020304" pitchFamily="18" charset="0"/>
              </a:rPr>
              <a:t>s insurance contract law from the Commercial Act and proposes a reform agenda that should accompany such separation. Korea</a:t>
            </a:r>
            <a:r>
              <a:rPr lang="en-US" sz="1400" b="1" kern="100" dirty="0">
                <a:solidFill>
                  <a:srgbClr val="000000"/>
                </a:solidFill>
                <a:effectLst/>
                <a:latin typeface="Cambria" panose="02040503050406030204" pitchFamily="18" charset="0"/>
                <a:cs typeface="Times New Roman" panose="02020603050405020304" pitchFamily="18" charset="0"/>
              </a:rPr>
              <a:t>’</a:t>
            </a:r>
            <a:r>
              <a:rPr lang="en-US" sz="1400" b="1" kern="100" dirty="0">
                <a:solidFill>
                  <a:srgbClr val="000000"/>
                </a:solidFill>
                <a:effectLst/>
                <a:latin typeface="Gulim" panose="020B0600000101010101" pitchFamily="34" charset="-127"/>
                <a:ea typeface="함초롬바탕"/>
                <a:cs typeface="Times New Roman" panose="02020603050405020304" pitchFamily="18" charset="0"/>
              </a:rPr>
              <a:t>s insurance contract provisions remain embedded in the insurance part of the Commercial Act, and limited opportunities for systematic revision have contributed to interpretive ambiguity and regulatory gaps that may amplify consumer complaints and disputes in practice. Drawing on Japan</a:t>
            </a:r>
            <a:r>
              <a:rPr lang="en-US" sz="1400" b="1" kern="100" dirty="0">
                <a:solidFill>
                  <a:srgbClr val="000000"/>
                </a:solidFill>
                <a:effectLst/>
                <a:latin typeface="Cambria" panose="02040503050406030204" pitchFamily="18" charset="0"/>
                <a:cs typeface="Times New Roman" panose="02020603050405020304" pitchFamily="18" charset="0"/>
              </a:rPr>
              <a:t>’</a:t>
            </a:r>
            <a:r>
              <a:rPr lang="en-US" sz="1400" b="1" kern="100" dirty="0">
                <a:solidFill>
                  <a:srgbClr val="000000"/>
                </a:solidFill>
                <a:effectLst/>
                <a:latin typeface="Gulim" panose="020B0600000101010101" pitchFamily="34" charset="-127"/>
                <a:ea typeface="함초롬바탕"/>
                <a:cs typeface="Times New Roman" panose="02020603050405020304" pitchFamily="18" charset="0"/>
              </a:rPr>
              <a:t>s enactment of an independent Insurance Act in 2008 and Germany</a:t>
            </a:r>
            <a:r>
              <a:rPr lang="en-US" sz="1400" b="1" kern="100" dirty="0">
                <a:solidFill>
                  <a:srgbClr val="000000"/>
                </a:solidFill>
                <a:effectLst/>
                <a:latin typeface="Cambria" panose="02040503050406030204" pitchFamily="18" charset="0"/>
                <a:cs typeface="Times New Roman" panose="02020603050405020304" pitchFamily="18" charset="0"/>
              </a:rPr>
              <a:t>’</a:t>
            </a:r>
            <a:r>
              <a:rPr lang="en-US" sz="1400" b="1" kern="100" dirty="0">
                <a:solidFill>
                  <a:srgbClr val="000000"/>
                </a:solidFill>
                <a:effectLst/>
                <a:latin typeface="Gulim" panose="020B0600000101010101" pitchFamily="34" charset="-127"/>
                <a:ea typeface="함초롬바탕"/>
                <a:cs typeface="Times New Roman" panose="02020603050405020304" pitchFamily="18" charset="0"/>
              </a:rPr>
              <a:t>s long-standing operation of a separate Insurance Contract Act, this study identifies Korea-specific legislative priorities that enhance policyholder protection and contractual clarity.</a:t>
            </a:r>
            <a:endParaRPr lang="en-KR" sz="14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400" b="1" kern="100" dirty="0">
                <a:solidFill>
                  <a:srgbClr val="000000"/>
                </a:solidFill>
                <a:effectLst/>
                <a:latin typeface="Gulim" panose="020B0600000101010101" pitchFamily="34" charset="-127"/>
                <a:ea typeface="함초롬바탕"/>
                <a:cs typeface="Times New Roman" panose="02020603050405020304" pitchFamily="18" charset="0"/>
              </a:rPr>
              <a:t>The research analyzes statutory texts from Korea, Japan, and Germany through a combined approach of comparative legal analysis and text-mining. It conducts frequency and co-occurrence analyses, applies TF-IDF weighting and topic modeling, and uses network-based mapping to detect cross-country similarities and differences in regulatory emphasis. Quantitative patterns are then interpreted through comparative law to derive article-level reform priorities and to develop an outline for an independent Korean insurance contract statute.</a:t>
            </a:r>
            <a:endParaRPr lang="en-KR" sz="14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400" b="1" kern="100" dirty="0">
                <a:solidFill>
                  <a:srgbClr val="000000"/>
                </a:solidFill>
                <a:effectLst/>
                <a:latin typeface="Gulim" panose="020B0600000101010101" pitchFamily="34" charset="-127"/>
                <a:ea typeface="함초롬바탕"/>
                <a:cs typeface="Times New Roman" panose="02020603050405020304" pitchFamily="18" charset="0"/>
              </a:rPr>
              <a:t>Indicative findings from the TF-IDF results reported in the proposal suggest that the three jurisdictions share core contractual concepts such as insurer, policyholder, insured event or risk, benefit or payment, and contract. At the same time, the results imply systematic differences in emphasis. German statutory language highlights a rights-and-duties logic and detailed rules on performance and termination. Japanese statutory language emphasizes procedural safeguards, mandatory rules, and notice-related obligations that address information asymmetry. In contrast, Korean high-weight terms appear more concentrated on basic contractual actors and events, with comparatively weaker textual signals of detailed benefit obligations, termination procedures, information provision or notice duties, and explicit legal effects or sanctions for violations. These patterns motivate reform priorities that strengthen procedural rationality, consumer-oriented safeguards, and the precision of rights-and-obligations provisions alongside institutional separation.</a:t>
            </a:r>
            <a:endParaRPr lang="en-KR" sz="14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5CA1080A-A9FB-967C-259C-BE14C065653A}"/>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30</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-11</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68321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2690D-2A44-0E78-C8E5-B62CAFE7D3A1}"/>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0475BDC7-25A8-3F3F-5D3F-BE4201EBFB6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A29D156B-72DA-E5A3-9545-4AC2824612EF}"/>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F844FFE7-2238-ED36-4CCD-B6021EBD36FD}"/>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4DCABD4F-1302-F42E-0F5F-128199C5BA0D}"/>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CEBF2250-F3CE-F6DB-6314-341D59453956}"/>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E831C801-E40C-4499-8CE5-E7B34B80C227}"/>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1849FFC7-1655-4023-4023-9117F83A5DF0}"/>
              </a:ext>
            </a:extLst>
          </p:cNvPr>
          <p:cNvSpPr txBox="1"/>
          <p:nvPr/>
        </p:nvSpPr>
        <p:spPr>
          <a:xfrm>
            <a:off x="713236" y="2160198"/>
            <a:ext cx="8297414" cy="11632001"/>
          </a:xfrm>
          <a:prstGeom prst="rect">
            <a:avLst/>
          </a:prstGeom>
        </p:spPr>
        <p:txBody>
          <a:bodyPr rtlCol="0" anchor="t"/>
          <a:lstStyle/>
          <a:p>
            <a:pPr>
              <a:lnSpc>
                <a:spcPct val="115000"/>
              </a:lnSpc>
              <a:spcAft>
                <a:spcPts val="1000"/>
              </a:spcAft>
              <a:buNone/>
            </a:pPr>
            <a:r>
              <a:rPr lang="en-US" sz="1800" dirty="0">
                <a:effectLst/>
                <a:latin typeface="Cambria" panose="02040503050406030204" pitchFamily="18" charset="0"/>
                <a:ea typeface="Malgun Gothic" panose="020B0503020000020004" pitchFamily="34" charset="-127"/>
                <a:cs typeface="Times New Roman" panose="02020603050405020304" pitchFamily="18" charset="0"/>
              </a:rPr>
              <a:t>Nakamura Nobuo,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algun Gothic" panose="020B0503020000020004" pitchFamily="34" charset="-127"/>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90000"/>
              </a:lnSpc>
              <a:spcBef>
                <a:spcPts val="1000"/>
              </a:spcBef>
              <a:buNone/>
            </a:pPr>
            <a:r>
              <a:rPr lang="en-US" sz="1800" kern="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Experience in enacting Japan</a:t>
            </a:r>
            <a:r>
              <a:rPr lang="en-US"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800" kern="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 independent insurance contract law.</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115000"/>
              </a:lnSpc>
              <a:spcAft>
                <a:spcPts val="1000"/>
              </a:spcAft>
              <a:buNone/>
            </a:pPr>
            <a:r>
              <a:rPr lang="en-US" sz="1800" dirty="0">
                <a:effectLst/>
                <a:latin typeface="Cambria" panose="02040503050406030204" pitchFamily="18" charset="0"/>
                <a:ea typeface="Malgun Gothic" panose="020B0503020000020004" pitchFamily="34" charset="-127"/>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1  Enactment of Insurance Act 2008 in Japan.</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ko-KR"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a:t>
            </a:r>
            <a:r>
              <a:rPr lang="en-US"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Enactment of the Insurance Act on 30th May 2008. Promulgation on 6th June 2008.</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   </a:t>
            </a:r>
            <a:r>
              <a:rPr lang="en-US" sz="1800" kern="1200" dirty="0">
                <a:solidFill>
                  <a:srgbClr val="000000"/>
                </a:solidFill>
                <a:effectLst/>
                <a:latin typeface="Calibri" panose="020F0502020204030204" pitchFamily="34" charset="0"/>
                <a:ea typeface="Yu Gothic UI" panose="020B0500000000000000" pitchFamily="34" charset="-128"/>
                <a:cs typeface="Gulim" panose="020B0600000101010101" pitchFamily="34" charset="-127"/>
              </a:rPr>
              <a:t>→</a:t>
            </a:r>
            <a:r>
              <a:rPr lang="en-US"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It came into force on 1st April 2010.</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ko-KR"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a:t>
            </a:r>
            <a:r>
              <a:rPr lang="en-US" sz="1800" i="1"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Significant transformation in Japanese Insurance Contract Law system</a:t>
            </a:r>
            <a:r>
              <a:rPr lang="en-US"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 shifting from </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   a legislative principle that the insurance contracts should be regulated as one of the </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   "commercial acts" under the Commercial Code to a legislative principle they should </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   be governed by an independent and comprehensive legislation.</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ko-KR"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a:t>
            </a:r>
            <a:r>
              <a:rPr lang="en-US"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The framework of the Insurance Contract of 2008.</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Calibri" panose="020F0502020204030204" pitchFamily="34" charset="0"/>
              </a:rPr>
              <a:t>  </a:t>
            </a:r>
            <a:r>
              <a:rPr lang="ko-KR" sz="1800" kern="1200" dirty="0">
                <a:solidFill>
                  <a:srgbClr val="000000"/>
                </a:solidFill>
                <a:effectLst/>
                <a:latin typeface="Cambria" panose="02040503050406030204" pitchFamily="18" charset="0"/>
                <a:ea typeface="Yu Gothic UI" panose="020B0500000000000000" pitchFamily="34" charset="-128"/>
                <a:cs typeface="Arial" panose="020B0604020202020204" pitchFamily="34" charset="0"/>
              </a:rPr>
              <a:t>◊</a:t>
            </a:r>
            <a:r>
              <a:rPr lang="en-US" sz="1800" kern="1200" dirty="0">
                <a:solidFill>
                  <a:srgbClr val="000000"/>
                </a:solidFill>
                <a:effectLst/>
                <a:latin typeface="Cambria" panose="02040503050406030204" pitchFamily="18" charset="0"/>
                <a:ea typeface="Yu Gothic UI" panose="020B0500000000000000" pitchFamily="34" charset="-128"/>
                <a:cs typeface="Arial" panose="020B0604020202020204" pitchFamily="34" charset="0"/>
              </a:rPr>
              <a:t>To stipulate basic matters of rights and obligations, etc. between the policyholders, </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Arial" panose="020B0604020202020204" pitchFamily="34" charset="0"/>
              </a:rPr>
              <a:t>    insured and beneficiary and the insurer regarding insurance contracts.</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Arial" panose="020B0604020202020204" pitchFamily="34" charset="0"/>
              </a:rPr>
              <a:t>  </a:t>
            </a:r>
            <a:r>
              <a:rPr lang="en-US" sz="1800" kern="1200" dirty="0">
                <a:solidFill>
                  <a:srgbClr val="000000"/>
                </a:solidFill>
                <a:effectLst/>
                <a:latin typeface="Calibri" panose="020F0502020204030204" pitchFamily="34" charset="0"/>
                <a:ea typeface="Yu Gothic UI" panose="020B0500000000000000" pitchFamily="34" charset="-128"/>
                <a:cs typeface="Arial" panose="020B0604020202020204" pitchFamily="34" charset="0"/>
              </a:rPr>
              <a:t>◊</a:t>
            </a:r>
            <a:r>
              <a:rPr lang="en-US" sz="1800" kern="1200" dirty="0">
                <a:solidFill>
                  <a:srgbClr val="000000"/>
                </a:solidFill>
                <a:effectLst/>
                <a:latin typeface="Cambria" panose="02040503050406030204" pitchFamily="18" charset="0"/>
                <a:ea typeface="Yu Gothic UI" panose="020B0500000000000000" pitchFamily="34" charset="-128"/>
                <a:cs typeface="Arial" panose="020B0604020202020204" pitchFamily="34" charset="0"/>
              </a:rPr>
              <a:t>To classify the insurance contracts into general insurance including accident and </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Arial" panose="020B0604020202020204" pitchFamily="34" charset="0"/>
              </a:rPr>
              <a:t>    sickness general insurance, life insurance, and accident and sickness fixed-amount</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Arial" panose="020B0604020202020204" pitchFamily="34" charset="0"/>
              </a:rPr>
              <a:t>    insurance.</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buNone/>
            </a:pPr>
            <a:r>
              <a:rPr lang="en-US" sz="1800" kern="1200" dirty="0">
                <a:solidFill>
                  <a:srgbClr val="000000"/>
                </a:solidFill>
                <a:effectLst/>
                <a:latin typeface="Cambria" panose="02040503050406030204" pitchFamily="18" charset="0"/>
                <a:ea typeface="Yu Gothic UI" panose="020B0500000000000000" pitchFamily="34" charset="-128"/>
                <a:cs typeface="Arial" panose="020B0604020202020204" pitchFamily="34" charset="0"/>
              </a:rPr>
              <a:t>  </a:t>
            </a:r>
            <a:r>
              <a:rPr lang="en-US" sz="1800" kern="1200" dirty="0">
                <a:solidFill>
                  <a:srgbClr val="000000"/>
                </a:solidFill>
                <a:effectLst/>
                <a:latin typeface="Calibri" panose="020F0502020204030204" pitchFamily="34" charset="0"/>
                <a:ea typeface="Yu Gothic UI" panose="020B0500000000000000" pitchFamily="34" charset="-128"/>
                <a:cs typeface="Arial" panose="020B0604020202020204" pitchFamily="34" charset="0"/>
              </a:rPr>
              <a:t>◊</a:t>
            </a:r>
            <a:r>
              <a:rPr lang="en-US" sz="1800" kern="1200" dirty="0">
                <a:solidFill>
                  <a:srgbClr val="000000"/>
                </a:solidFill>
                <a:effectLst/>
                <a:latin typeface="Cambria" panose="02040503050406030204" pitchFamily="18" charset="0"/>
                <a:ea typeface="Yu Gothic UI" panose="020B0500000000000000" pitchFamily="34" charset="-128"/>
                <a:cs typeface="Arial" panose="020B0604020202020204" pitchFamily="34" charset="0"/>
              </a:rPr>
              <a:t>To set statutory rules regarding the formation and effect of insurance contract, the</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a:p>
            <a:pPr>
              <a:lnSpc>
                <a:spcPct val="90000"/>
              </a:lnSpc>
              <a:spcBef>
                <a:spcPts val="1000"/>
              </a:spcBef>
            </a:pPr>
            <a:r>
              <a:rPr lang="en-US" sz="1800" kern="1200" dirty="0">
                <a:solidFill>
                  <a:srgbClr val="000000"/>
                </a:solidFill>
                <a:effectLst/>
                <a:latin typeface="Cambria" panose="02040503050406030204" pitchFamily="18" charset="0"/>
                <a:ea typeface="Yu Gothic UI" panose="020B0500000000000000" pitchFamily="34" charset="-128"/>
                <a:cs typeface="Arial" panose="020B0604020202020204" pitchFamily="34" charset="0"/>
              </a:rPr>
              <a:t>    insurance claim payments, the termination of insurance contract, etc.</a:t>
            </a:r>
            <a:endParaRPr lang="en-KR" sz="1800" dirty="0">
              <a:effectLst/>
              <a:latin typeface="Gulim" panose="020B0600000101010101" pitchFamily="34" charset="-127"/>
              <a:ea typeface="Gulim" panose="020B0600000101010101" pitchFamily="34" charset="-127"/>
              <a:cs typeface="Gulim" panose="020B0600000101010101" pitchFamily="34" charset="-127"/>
            </a:endParaRPr>
          </a:p>
        </p:txBody>
      </p:sp>
      <p:sp>
        <p:nvSpPr>
          <p:cNvPr id="33" name="TextBox 23">
            <a:extLst>
              <a:ext uri="{FF2B5EF4-FFF2-40B4-BE49-F238E27FC236}">
                <a16:creationId xmlns:a16="http://schemas.microsoft.com/office/drawing/2014/main" id="{424E9BA9-9A46-8D46-EC21-CEE4688FCCD3}"/>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30</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-12</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410754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DBFAFB5-6BBA-0FF0-D65C-973EDF4A0C1E}"/>
              </a:ext>
            </a:extLst>
          </p:cNvPr>
          <p:cNvPicPr>
            <a:picLocks noChangeAspect="1"/>
          </p:cNvPicPr>
          <p:nvPr/>
        </p:nvPicPr>
        <p:blipFill>
          <a:blip r:embed="rId2"/>
          <a:stretch>
            <a:fillRect/>
          </a:stretch>
        </p:blipFill>
        <p:spPr>
          <a:xfrm>
            <a:off x="0" y="1676400"/>
            <a:ext cx="11315700" cy="13335000"/>
          </a:xfrm>
          <a:prstGeom prst="rect">
            <a:avLst/>
          </a:prstGeom>
        </p:spPr>
      </p:pic>
      <p:sp>
        <p:nvSpPr>
          <p:cNvPr id="3" name="TextBox 22">
            <a:extLst>
              <a:ext uri="{FF2B5EF4-FFF2-40B4-BE49-F238E27FC236}">
                <a16:creationId xmlns:a16="http://schemas.microsoft.com/office/drawing/2014/main" id="{5F7C13AB-F2FF-0249-B21B-B88E152FAF82}"/>
              </a:ext>
            </a:extLst>
          </p:cNvPr>
          <p:cNvSpPr txBox="1"/>
          <p:nvPr/>
        </p:nvSpPr>
        <p:spPr>
          <a:xfrm>
            <a:off x="400050" y="449529"/>
            <a:ext cx="9790622" cy="1082141"/>
          </a:xfrm>
          <a:prstGeom prst="rect">
            <a:avLst/>
          </a:prstGeom>
        </p:spPr>
        <p:txBody>
          <a:bodyPr rtlCol="0" anchor="t"/>
          <a:lstStyle/>
          <a:p>
            <a:pPr>
              <a:lnSpc>
                <a:spcPct val="115000"/>
              </a:lnSpc>
              <a:spcAft>
                <a:spcPts val="1000"/>
              </a:spcAft>
            </a:pPr>
            <a:r>
              <a:rPr lang="en-US" sz="1600" dirty="0">
                <a:latin typeface="Cambria" panose="02040503050406030204" pitchFamily="18" charset="0"/>
                <a:ea typeface="Malgun Gothic" panose="020B0503020000020004" pitchFamily="34" charset="-127"/>
                <a:cs typeface="Times New Roman" panose="02020603050405020304" pitchFamily="18" charset="0"/>
              </a:rPr>
              <a:t> </a:t>
            </a:r>
            <a:r>
              <a:rPr lang="en-US" altLang="ko-KR" sz="2800" dirty="0">
                <a:latin typeface="Cambria" panose="02040503050406030204" pitchFamily="18" charset="0"/>
                <a:ea typeface="Malgun Gothic" panose="020B0503020000020004" pitchFamily="34" charset="-127"/>
                <a:cs typeface="Times New Roman" panose="02020603050405020304" pitchFamily="18" charset="0"/>
              </a:rPr>
              <a:t>Presentation</a:t>
            </a:r>
            <a:r>
              <a:rPr lang="ko-KR" altLang="en-US" sz="2800" dirty="0">
                <a:latin typeface="Cambria" panose="02040503050406030204" pitchFamily="18" charset="0"/>
                <a:ea typeface="Malgun Gothic" panose="020B0503020000020004" pitchFamily="34" charset="-127"/>
                <a:cs typeface="Times New Roman" panose="02020603050405020304" pitchFamily="18" charset="0"/>
              </a:rPr>
              <a:t> </a:t>
            </a:r>
            <a:r>
              <a:rPr lang="en-US" altLang="ko-KR" sz="2800" dirty="0">
                <a:latin typeface="Cambria" panose="02040503050406030204" pitchFamily="18" charset="0"/>
                <a:ea typeface="Malgun Gothic" panose="020B0503020000020004" pitchFamily="34" charset="-127"/>
                <a:cs typeface="Times New Roman" panose="02020603050405020304" pitchFamily="18" charset="0"/>
              </a:rPr>
              <a:t>schedule  at a glance</a:t>
            </a:r>
            <a:endParaRPr lang="en-US" sz="2800" dirty="0">
              <a:effectLst/>
              <a:latin typeface="Cambria" panose="020405030504060302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234814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ED7A4-5180-CDC1-B021-76179E39CD5B}"/>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CB35C083-9322-B5B2-1820-333874C08A74}"/>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5913DF24-6FFB-6219-64CC-164B1A901C80}"/>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E3168D63-2FE8-6617-98E5-5076D6AB63B6}"/>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6B753C13-6EB2-4C1C-A4FD-FB994046B97A}"/>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EFA08AB3-DF3B-E824-71D6-0D9F4758B7EF}"/>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5972FF1F-C75A-FA93-CA71-4BC8AE14C3D4}"/>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06729B0F-50F1-1238-B7A9-AF8FC6C74F45}"/>
              </a:ext>
            </a:extLst>
          </p:cNvPr>
          <p:cNvSpPr txBox="1"/>
          <p:nvPr/>
        </p:nvSpPr>
        <p:spPr>
          <a:xfrm>
            <a:off x="713236" y="2160198"/>
            <a:ext cx="8297414" cy="11632001"/>
          </a:xfrm>
          <a:prstGeom prst="rect">
            <a:avLst/>
          </a:prstGeom>
        </p:spPr>
        <p:txBody>
          <a:bodyPr rtlCol="0" anchor="t"/>
          <a:lstStyle/>
          <a:p>
            <a:pPr marL="342900" lvl="0" indent="-342900" algn="just" fontAlgn="base" latinLnBrk="1">
              <a:lnSpc>
                <a:spcPct val="160000"/>
              </a:lnSpc>
              <a:spcAft>
                <a:spcPts val="1000"/>
              </a:spcAft>
              <a:buFont typeface="+mj-lt"/>
              <a:buAutoNum type="arabicPeriod"/>
            </a:pP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발표자 성명</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a:t>
            </a:r>
            <a:r>
              <a:rPr lang="en-US" sz="1800" b="1" dirty="0" err="1">
                <a:solidFill>
                  <a:srgbClr val="000000"/>
                </a:solidFill>
                <a:effectLst/>
                <a:latin typeface="Gulim" panose="020B0600000101010101" pitchFamily="34" charset="-127"/>
                <a:ea typeface="MS Mincho" panose="02020609040205080304" pitchFamily="49" charset="-128"/>
                <a:cs typeface="Gulim" panose="020B0600000101010101" pitchFamily="34" charset="-127"/>
              </a:rPr>
              <a:t>Presenter;s</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name)</a:t>
            </a: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과 이메일 주소</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(email address)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a:t>
            </a:r>
            <a:r>
              <a:rPr lang="ko-KR" sz="1800" b="1" dirty="0" err="1">
                <a:solidFill>
                  <a:srgbClr val="0000FF"/>
                </a:solidFill>
                <a:effectLst/>
                <a:latin typeface="Cambria" panose="02040503050406030204" pitchFamily="18" charset="0"/>
                <a:ea typeface="Dotum" panose="020B0600000101010101" pitchFamily="34" charset="-127"/>
                <a:cs typeface="Gulim" panose="020B0600000101010101" pitchFamily="34" charset="-127"/>
              </a:rPr>
              <a:t>지광운</a:t>
            </a: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jgu1002@kunsan.ac.kr</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2. </a:t>
            </a:r>
            <a:r>
              <a:rPr lang="ko-KR" sz="1800" b="1" dirty="0">
                <a:solidFill>
                  <a:srgbClr val="0000FF"/>
                </a:solidFill>
                <a:effectLst/>
                <a:latin typeface="Cambria" panose="02040503050406030204" pitchFamily="18" charset="0"/>
                <a:ea typeface="Dotum" panose="020B0600000101010101" pitchFamily="34" charset="-127"/>
                <a:cs typeface="Gulim" panose="020B0600000101010101" pitchFamily="34" charset="-127"/>
              </a:rPr>
              <a:t>발표 논제</a:t>
            </a: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(Presentation Title)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a:t>
            </a:r>
            <a:r>
              <a:rPr lang="ko-KR" sz="1800" b="1" dirty="0" err="1">
                <a:solidFill>
                  <a:srgbClr val="0000FF"/>
                </a:solidFill>
                <a:effectLst/>
                <a:latin typeface="Cambria" panose="02040503050406030204" pitchFamily="18" charset="0"/>
                <a:ea typeface="Dotum" panose="020B0600000101010101" pitchFamily="34" charset="-127"/>
                <a:cs typeface="Gulim" panose="020B0600000101010101" pitchFamily="34" charset="-127"/>
              </a:rPr>
              <a:t>독리</a:t>
            </a:r>
            <a:r>
              <a:rPr lang="ko-KR" sz="1800" b="1" dirty="0">
                <a:solidFill>
                  <a:srgbClr val="0000FF"/>
                </a:solidFill>
                <a:effectLst/>
                <a:latin typeface="Cambria" panose="02040503050406030204" pitchFamily="18" charset="0"/>
                <a:ea typeface="Dotum" panose="020B0600000101010101" pitchFamily="34" charset="-127"/>
                <a:cs typeface="Gulim" panose="020B0600000101010101" pitchFamily="34" charset="-127"/>
              </a:rPr>
              <a:t> 보험법 제정안에 대한 연구</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3. </a:t>
            </a:r>
            <a:r>
              <a:rPr lang="ko-KR" sz="1800" b="1" dirty="0">
                <a:solidFill>
                  <a:srgbClr val="0000FF"/>
                </a:solidFill>
                <a:effectLst/>
                <a:latin typeface="Cambria" panose="02040503050406030204" pitchFamily="18" charset="0"/>
                <a:ea typeface="Dotum" panose="020B0600000101010101" pitchFamily="34" charset="-127"/>
                <a:cs typeface="Gulim" panose="020B0600000101010101" pitchFamily="34" charset="-127"/>
              </a:rPr>
              <a:t>초록</a:t>
            </a: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(Abstract, 150 words or more)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a:t>
            </a: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보험법의 독립법화는 현재 상법에 포함된 보험 관련 규정들을 독자적인 단행법으로 분리하여 제정하자는 움직임으로</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a:t>
            </a: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보험 산업의 특수성과 소비자 보호를 강화하기 위해 필요하다</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a:t>
            </a: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이는 보험소비자 보호를 강화하고 신종 보험 상품의 법제화에 더 효과적으로 대응하며</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a:t>
            </a: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독일</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a:t>
            </a: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일본 등 많은 국가들이 이미 단행법을 제정했다는 점에서 더욱 그러하다</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pP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본 연구에서는 단순 상행위가 아닌 사회적 보호 성격이 강한 보험계약의 성격을 법적으로 명확히 하는 보험법의 독립법화가 필요하다고 보았다</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a:t>
            </a: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그리하여 보험법의 독립법화는 보험산업의 건전한 발전과 소비자의 권익 향상을 위해 상법의 보험 관련 규정을 분리하여 별도의 법률로 제정하고자 하는 경우 우선적으로 입법에 반영하여야 할 필요가 있는 주요 규정을 제언한다</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38DABDE5-37F4-5FEB-B13E-A79638945206}"/>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30</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-13</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2180519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9A9B5-2999-A225-D320-1651652A8418}"/>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1631E91E-D7DC-8929-DCED-32283A70FEF5}"/>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3D0BF36D-FAFE-0234-97AA-8AEC1FEC6E5F}"/>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1F370A89-1C9A-B945-5CE7-13B0BBBDD19C}"/>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9A7A0CC3-D70D-FA4F-BD2C-EDC0340ABC97}"/>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139A713F-53DA-D110-1E25-E66FF2914FB8}"/>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A9F32D4C-F6C2-6EBA-D2F9-BA66CCFB548B}"/>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4971DC41-B221-57DC-4748-8F29FDFD36AB}"/>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00"/>
                </a:solidFill>
                <a:effectLst/>
                <a:latin typeface="Dotum" panose="020B0600000101010101" pitchFamily="34" charset="-127"/>
                <a:ea typeface="함초롬바탕"/>
                <a:cs typeface="Times New Roman" panose="02020603050405020304" pitchFamily="18" charset="0"/>
              </a:rPr>
              <a:t>   : Li Cai   : cailiy1979@126.com</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marL="285115" indent="-285115" algn="ctr"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a:t>
            </a:r>
            <a:r>
              <a:rPr lang="en-US" sz="1800" kern="100" dirty="0">
                <a:solidFill>
                  <a:srgbClr val="000000"/>
                </a:solidFill>
                <a:effectLst/>
                <a:latin typeface="함초롬바탕"/>
                <a:cs typeface="Times New Roman" panose="02020603050405020304" pitchFamily="18" charset="0"/>
              </a:rPr>
              <a:t> </a:t>
            </a:r>
            <a:r>
              <a:rPr lang="en-US" sz="1800" kern="100" dirty="0">
                <a:solidFill>
                  <a:srgbClr val="000000"/>
                </a:solidFill>
                <a:effectLst/>
                <a:latin typeface="Times New Roman" panose="02020603050405020304" pitchFamily="18" charset="0"/>
                <a:cs typeface="Times New Roman" panose="02020603050405020304" pitchFamily="18" charset="0"/>
              </a:rPr>
              <a:t>Trade Facilitation in RCEP Member Countries and Its Impact on China’s Cross-Border E-Commerce Exports</a:t>
            </a:r>
            <a:endParaRPr lang="en-KR" sz="1800" kern="100" dirty="0">
              <a:solidFill>
                <a:srgbClr val="000000"/>
              </a:solidFill>
              <a:effectLst/>
              <a:latin typeface="함초롬바탕"/>
              <a:cs typeface="Times New Roman" panose="02020603050405020304" pitchFamily="18" charset="0"/>
            </a:endParaRPr>
          </a:p>
          <a:p>
            <a:pPr marL="342900" lvl="0" indent="-342900" algn="just" latinLnBrk="1">
              <a:lnSpc>
                <a:spcPct val="160000"/>
              </a:lnSpc>
              <a:buClr>
                <a:srgbClr val="000000"/>
              </a:buClr>
              <a:buSzPts val="1200"/>
              <a:buFont typeface="+mj-lt"/>
              <a:buAutoNum type="arabicPeriod"/>
            </a:pPr>
            <a:r>
              <a:rPr lang="ko-KR" sz="1800" b="1" kern="100" dirty="0">
                <a:solidFill>
                  <a:srgbClr val="0000FF"/>
                </a:solidFill>
                <a:effectLst/>
                <a:latin typeface="Gulim" panose="020B0600000101010101" pitchFamily="34" charset="-127"/>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ea typeface="Guli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indent="279400" algn="just" latinLnBrk="1">
              <a:lnSpc>
                <a:spcPct val="160000"/>
              </a:lnSpc>
              <a:buNone/>
            </a:pPr>
            <a:r>
              <a:rPr lang="en-US" sz="1800" kern="100" dirty="0">
                <a:solidFill>
                  <a:srgbClr val="000000"/>
                </a:solidFill>
                <a:effectLst/>
                <a:latin typeface="Times New Roman" panose="02020603050405020304" pitchFamily="18" charset="0"/>
                <a:cs typeface="Times New Roman" panose="02020603050405020304" pitchFamily="18" charset="0"/>
              </a:rPr>
              <a:t>This study examines how trade facilitation influences China’s cross-border e-commerce exports by using panel data from China and 13 RCEP member countries covering the years 2008–2019. Based on the characteristics of cross-border e-commerce, we construct a Trade Facilitation Index (TFI) consisting of five primary dimensions, and use principal component analysis to measure the trade facilitation levels of RCEP countries. These measurements are then incorporated into an extended gravity model to assess their impact on China’s cross-border e-commerce exports.</a:t>
            </a:r>
            <a:endParaRPr lang="en-KR" sz="1800" kern="100" dirty="0">
              <a:solidFill>
                <a:srgbClr val="000000"/>
              </a:solidFill>
              <a:effectLst/>
              <a:latin typeface="함초롬바탕"/>
              <a:cs typeface="Times New Roman" panose="02020603050405020304" pitchFamily="18" charset="0"/>
            </a:endParaRPr>
          </a:p>
          <a:p>
            <a:pPr indent="279400" algn="just" latinLnBrk="1">
              <a:lnSpc>
                <a:spcPct val="160000"/>
              </a:lnSpc>
              <a:spcBef>
                <a:spcPts val="1200"/>
              </a:spcBef>
              <a:buNone/>
            </a:pPr>
            <a:r>
              <a:rPr lang="en-US" sz="1800" kern="100" dirty="0">
                <a:solidFill>
                  <a:srgbClr val="000000"/>
                </a:solidFill>
                <a:effectLst/>
                <a:latin typeface="Times New Roman" panose="02020603050405020304" pitchFamily="18" charset="0"/>
                <a:cs typeface="Times New Roman" panose="02020603050405020304" pitchFamily="18" charset="0"/>
              </a:rPr>
              <a:t>The results show that overall trade facilitation has a significant positive effect on China’s cross-border e-commerce exports. Among the five primary indicators, four exert a significant influence, while infrastructure does not display a statistically significant effect. These findings suggest that China should strengthen its cooperation with RCEP countries in both trade facilitation and cross-border e-commerce to promote more complementary and integrated regional economic development.</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spcBef>
                <a:spcPts val="1200"/>
              </a:spcBef>
            </a:pPr>
            <a:r>
              <a:rPr lang="en-US" sz="1800" kern="100" dirty="0">
                <a:solidFill>
                  <a:srgbClr val="000000"/>
                </a:solidFill>
                <a:effectLst/>
                <a:latin typeface="Times New Roman" panose="02020603050405020304" pitchFamily="18" charset="0"/>
                <a:cs typeface="Times New Roman" panose="02020603050405020304" pitchFamily="18" charset="0"/>
              </a:rPr>
              <a:t>This paper makes three key contributions. First, it proposes a comprehensive TFI system tailored to the specific features of cross-border e-commerce. Second, it provides empirical evidence on how trade facilitation levels in RCEP countries shape China’s cross-border e-commerce export performance, filling an important gap in current research. Third, by analyzing the individual effects of the five primary indicators, the study offers more targeted guidance for improving trade facilitation within the RCEP region.</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DB0643E1-9A97-A0F2-9FC3-B131F858778E}"/>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31</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-1</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3778979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01568-7459-4BD8-3FA8-6D60199ECAD5}"/>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DB90896E-806F-47CC-186B-6F64C925AE1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EF0D287B-733E-257E-8FA5-50969F9210C7}"/>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B0CFF518-1996-D176-7005-77E6C3844DA6}"/>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F600698A-2605-32A6-7AC0-277586DD67D1}"/>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CD28DF9D-AE60-38B5-F238-856AD00FFDDA}"/>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4C594998-DCA0-3545-06BE-A67205096402}"/>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179DA718-070B-2596-4E23-3632A3591538}"/>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(Presenter</a:t>
            </a:r>
            <a:r>
              <a:rPr lang="zh-CN" sz="1800" b="1" kern="100" dirty="0">
                <a:solidFill>
                  <a:srgbClr val="000000"/>
                </a:solidFill>
                <a:effectLst/>
                <a:latin typeface="Gulim" panose="020B0600000101010101" pitchFamily="34" charset="-127"/>
                <a:ea typeface="SimSun" panose="02010600030101010101" pitchFamily="2" charset="-122"/>
                <a:cs typeface="Times New Roman" panose="02020603050405020304" pitchFamily="18" charset="0"/>
              </a:rPr>
              <a:t>’</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s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en-US" sz="1800" kern="100" dirty="0">
                <a:solidFill>
                  <a:srgbClr val="000000"/>
                </a:solidFill>
                <a:effectLst/>
                <a:latin typeface="함초롬바탕"/>
                <a:ea typeface="SimSun" panose="02010600030101010101" pitchFamily="2" charset="-122"/>
                <a:cs typeface="Times New Roman" panose="02020603050405020304" pitchFamily="18" charset="0"/>
              </a:rPr>
              <a:t> </a:t>
            </a:r>
            <a:r>
              <a:rPr lang="en-US" sz="1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Chen Xi: chenxi0801@naver.com</a:t>
            </a:r>
            <a:endParaRPr lang="en-KR" sz="1800" kern="100" dirty="0">
              <a:solidFill>
                <a:srgbClr val="000000"/>
              </a:solidFill>
              <a:effectLst/>
              <a:latin typeface="함초롬바탕"/>
              <a:cs typeface="Times New Roman" panose="02020603050405020304" pitchFamily="18" charset="0"/>
            </a:endParaRPr>
          </a:p>
          <a:p>
            <a:pPr indent="279400" algn="just" latinLnBrk="1">
              <a:lnSpc>
                <a:spcPct val="160000"/>
              </a:lnSpc>
              <a:buNone/>
            </a:pPr>
            <a:r>
              <a:rPr lang="en-US" sz="1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Zhao </a:t>
            </a:r>
            <a:r>
              <a:rPr lang="en-US" sz="1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Wenrui</a:t>
            </a:r>
            <a:r>
              <a:rPr lang="en-US" sz="1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hlinkClick r:id="rId3"/>
              </a:rPr>
              <a:t>1194156523@qq.com</a:t>
            </a:r>
            <a:endParaRPr lang="en-KR" sz="1800" kern="100" dirty="0">
              <a:solidFill>
                <a:srgbClr val="000000"/>
              </a:solidFill>
              <a:effectLst/>
              <a:latin typeface="함초롬바탕"/>
              <a:cs typeface="Times New Roman" panose="02020603050405020304" pitchFamily="18" charset="0"/>
            </a:endParaRPr>
          </a:p>
          <a:p>
            <a:pPr indent="279400" algn="just" latinLnBrk="1">
              <a:lnSpc>
                <a:spcPct val="160000"/>
              </a:lnSpc>
              <a:buNone/>
            </a:pPr>
            <a:r>
              <a:rPr lang="en-US" sz="1800" kern="100" dirty="0">
                <a:solidFill>
                  <a:srgbClr val="000000"/>
                </a:solidFill>
                <a:effectLst/>
                <a:latin typeface="함초롬바탕"/>
                <a:ea typeface="SimSun" panose="02010600030101010101" pitchFamily="2" charset="-122"/>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 논제</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(Presentation Title)</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indent="279400" algn="just" latinLnBrk="0">
              <a:lnSpc>
                <a:spcPct val="160000"/>
              </a:lnSpc>
              <a:buNone/>
            </a:pPr>
            <a:r>
              <a:rPr lang="en-US" sz="1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Research on the Impact of AI Companion Recommendation Type Decision Style  Matching on Elderly Interaction Satisfaction</a:t>
            </a:r>
            <a:endParaRPr lang="en-KR" sz="1800" kern="100" dirty="0">
              <a:solidFill>
                <a:srgbClr val="000000"/>
              </a:solidFill>
              <a:effectLst/>
              <a:latin typeface="함초롬바탕"/>
              <a:cs typeface="Times New Roman" panose="02020603050405020304" pitchFamily="18" charset="0"/>
            </a:endParaRPr>
          </a:p>
          <a:p>
            <a:pPr indent="279400" algn="just" latinLnBrk="1">
              <a:lnSpc>
                <a:spcPct val="160000"/>
              </a:lnSpc>
              <a:buNone/>
            </a:pPr>
            <a:r>
              <a:rPr lang="en-US" sz="1800" kern="100" dirty="0">
                <a:solidFill>
                  <a:srgbClr val="000000"/>
                </a:solidFill>
                <a:effectLst/>
                <a:latin typeface="함초롬바탕"/>
                <a:ea typeface="SimSun" panose="02010600030101010101" pitchFamily="2" charset="-122"/>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초록</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nSpc>
                <a:spcPct val="115000"/>
              </a:lnSpc>
              <a:spcAft>
                <a:spcPts val="600"/>
              </a:spcAft>
              <a:buNone/>
            </a:pP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As China enters a rapidly accelerating stage of population aging, AI companions have emerged as a promising digital solution to support older adults’ social participation and emotional well-being. This study examines how AI companions’ information recommendation types (precise vs. generalized) interact with their decision-making styles (rational–analytical vs. intuitive–affective) to enhance social interaction satisfaction among older Chinese users. We propose that matched combinations—precise recommendations paired with rational styles and generalized recommendations paired with intuitive styles—generate higher perceived usefulness, which subsequently improves interaction satisfaction. Furthermore, we introduce digital literacy as a boundary condition, arguing that these effects are more pronounced among older adults with lower digital literacy, a group most vulnerable to digital exclusion.</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139700">
              <a:lnSpc>
                <a:spcPct val="115000"/>
              </a:lnSpc>
              <a:spcAft>
                <a:spcPts val="600"/>
              </a:spcAft>
              <a:buNone/>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By revealing how AI communication strategies can be optimized to better fit the cognitive and emotional needs of older adults, this research provides theoretical and practical implications for designing user-centered intelligent aging technologies. The findings contribute to national goals of promoting healthy and active aging, reducing the digital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divide,and</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supporting innovative pathways to achieve long-term aging strategy.</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latinLnBrk="1">
              <a:lnSpc>
                <a:spcPct val="160000"/>
              </a:lnSpc>
            </a:pPr>
            <a:r>
              <a:rPr lang="en-US" sz="1800" b="1" kern="100" dirty="0">
                <a:solidFill>
                  <a:srgbClr val="000000"/>
                </a:solidFill>
                <a:effectLst/>
                <a:latin typeface="Gulim" panose="020B0600000101010101" pitchFamily="34" charset="-127"/>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206BEFAA-FC6F-3387-C6B2-86020F6A2B7A}"/>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31-2</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2150050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A926-A3EB-CD5E-2E2F-F51C8BECC802}"/>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4B31D136-3212-B58C-1976-24D82559D697}"/>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64195AB9-B0BC-EA16-D11F-439EF0EC164A}"/>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B3CE00EF-0F6F-0492-ADCC-82A73F65BD07}"/>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979614C5-B972-5D5D-49D2-92A05661CBB2}"/>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2DCB96DC-E6A4-819F-C023-7B2BBA949675}"/>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AB2231E9-50BB-3CC5-B6E9-7E126CD7FCFC}"/>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2D0C0478-14D5-EB3F-3DD4-8168A30F2F89}"/>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6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6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6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6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6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6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6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600" b="1" kern="100" dirty="0">
                <a:solidFill>
                  <a:srgbClr val="0000FF"/>
                </a:solidFill>
                <a:effectLst/>
                <a:latin typeface="Dotum" panose="020B0600000101010101" pitchFamily="34" charset="-127"/>
                <a:ea typeface="함초롬바탕"/>
                <a:cs typeface="Times New Roman" panose="02020603050405020304" pitchFamily="18" charset="0"/>
              </a:rPr>
              <a:t>   : Bin Wu     : </a:t>
            </a:r>
            <a:r>
              <a:rPr lang="en-US" sz="1600" b="1" kern="100" dirty="0" err="1">
                <a:solidFill>
                  <a:srgbClr val="0000FF"/>
                </a:solidFill>
                <a:effectLst/>
                <a:latin typeface="Dotum" panose="020B0600000101010101" pitchFamily="34" charset="-127"/>
                <a:ea typeface="함초롬바탕"/>
                <a:cs typeface="Times New Roman" panose="02020603050405020304" pitchFamily="18" charset="0"/>
              </a:rPr>
              <a:t>billwubin@hnu.edu.cn</a:t>
            </a:r>
            <a:endParaRPr lang="en-KR" sz="16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600" b="1" kern="100" dirty="0">
                <a:solidFill>
                  <a:srgbClr val="0000FF"/>
                </a:solidFill>
                <a:effectLst/>
                <a:latin typeface="Dotum" panose="020B0600000101010101" pitchFamily="34" charset="-127"/>
                <a:cs typeface="Times New Roman" panose="02020603050405020304" pitchFamily="18" charset="0"/>
              </a:rPr>
              <a:t>2. </a:t>
            </a:r>
            <a:r>
              <a:rPr lang="ko-KR" sz="16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6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6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600" b="1" kern="100" dirty="0">
                <a:solidFill>
                  <a:srgbClr val="0000FF"/>
                </a:solidFill>
                <a:effectLst/>
                <a:latin typeface="Dotum" panose="020B0600000101010101" pitchFamily="34" charset="-127"/>
                <a:ea typeface="함초롬바탕"/>
                <a:cs typeface="Times New Roman" panose="02020603050405020304" pitchFamily="18" charset="0"/>
              </a:rPr>
              <a:t>   : Governing Bribery in Multinational Corporations' Overseas Market Expansion: A Case Study of UK-based GlaxoSmithKline's Operations in China</a:t>
            </a:r>
            <a:endParaRPr lang="en-KR" sz="16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600" b="1" kern="100" dirty="0">
                <a:solidFill>
                  <a:srgbClr val="0000FF"/>
                </a:solidFill>
                <a:effectLst/>
                <a:latin typeface="Dotum" panose="020B0600000101010101" pitchFamily="34" charset="-127"/>
                <a:cs typeface="Times New Roman" panose="02020603050405020304" pitchFamily="18" charset="0"/>
              </a:rPr>
              <a:t>3. </a:t>
            </a:r>
            <a:r>
              <a:rPr lang="ko-KR" sz="16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6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600" kern="100" dirty="0">
              <a:solidFill>
                <a:srgbClr val="000000"/>
              </a:solidFill>
              <a:effectLst/>
              <a:latin typeface="함초롬바탕"/>
              <a:cs typeface="Times New Roman" panose="02020603050405020304" pitchFamily="18" charset="0"/>
            </a:endParaRPr>
          </a:p>
          <a:p>
            <a:pPr indent="1922780" algn="just" latinLnBrk="1">
              <a:lnSpc>
                <a:spcPct val="160000"/>
              </a:lnSpc>
              <a:buNone/>
            </a:pPr>
            <a:r>
              <a:rPr lang="en-US" sz="1600" b="1" kern="100" dirty="0">
                <a:solidFill>
                  <a:srgbClr val="000000"/>
                </a:solidFill>
                <a:effectLst/>
                <a:latin typeface="Gulim" panose="020B0600000101010101" pitchFamily="34" charset="-127"/>
                <a:ea typeface="함초롬바탕"/>
                <a:cs typeface="Times New Roman" panose="02020603050405020304" pitchFamily="18" charset="0"/>
              </a:rPr>
              <a:t>Abstract</a:t>
            </a:r>
            <a:endParaRPr lang="en-KR" sz="16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600" b="1" kern="100" dirty="0">
                <a:solidFill>
                  <a:srgbClr val="000000"/>
                </a:solidFill>
                <a:effectLst/>
                <a:latin typeface="Gulim" panose="020B0600000101010101" pitchFamily="34" charset="-127"/>
                <a:ea typeface="함초롬바탕"/>
                <a:cs typeface="Times New Roman" panose="02020603050405020304" pitchFamily="18" charset="0"/>
              </a:rPr>
              <a:t>This paper examines the pervasive issue of corporate bribery employed by multinational corporations (MNCs) as a strategy for market penetration, with a specific focus on their operations within emerging economies like China. Utilizing a qualitative case study methodology, this research conducts an in-depth analysis of UK-based pharmaceutical giant GlaxoSmithKline (GSK). The case meticulously details the sophisticated bribery network GSK established in China, which involved channeling illicit payments through travel agencies and consultants to healthcare professionals to boost drug sales. The findings reveal how institutional voids and regulatory arbitrage can create environments conducive to such corrupt practices.</a:t>
            </a:r>
            <a:endParaRPr lang="en-KR" sz="16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600" b="1" kern="100" dirty="0">
                <a:solidFill>
                  <a:srgbClr val="000000"/>
                </a:solidFill>
                <a:effectLst/>
                <a:latin typeface="Gulim" panose="020B0600000101010101" pitchFamily="34" charset="-127"/>
                <a:ea typeface="함초롬바탕"/>
                <a:cs typeface="Times New Roman" panose="02020603050405020304" pitchFamily="18" charset="0"/>
              </a:rPr>
              <a:t> </a:t>
            </a:r>
            <a:endParaRPr lang="en-KR" sz="16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600" b="1" kern="100" dirty="0">
                <a:solidFill>
                  <a:srgbClr val="000000"/>
                </a:solidFill>
                <a:effectLst/>
                <a:latin typeface="Gulim" panose="020B0600000101010101" pitchFamily="34" charset="-127"/>
                <a:ea typeface="함초롬바탕"/>
                <a:cs typeface="Times New Roman" panose="02020603050405020304" pitchFamily="18" charset="0"/>
              </a:rPr>
              <a:t>Based on the GSK case analysis, this study argues for a multi-faceted governance approach to effectively curb overseas bribery. Firstly, it emphasizes the critical role of home and host governments in strengthening extraterritorial legal enforcement. This includes enhancing international cooperation for evidence collection and ensuring stringent penalties that outweigh the potential benefits of corruption. Secondly, the paper underscores the necessity for MNCs to move beyond mere symbolic compliance and cultivate a robust internal control and ethical corporate culture. This involves implementing rigorous third-party due diligence, establishing clear anti-corruption protocols, and fostering top-down leadership commitment to integrity. The study concludes that the synergistic effect of stringent external regulatory pressure and genuine internal compliance mechanisms is essential for mitigating bribery risks. The GSK case serves as a cautionary tale and a critical source of insights for policymakers and corporate leaders, highlighting the urgent need for systemic reforms to ensure ethical and sustainable international trade.</a:t>
            </a:r>
            <a:endParaRPr lang="en-KR" sz="16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600" b="1" kern="100" dirty="0">
                <a:solidFill>
                  <a:srgbClr val="000000"/>
                </a:solidFill>
                <a:effectLst/>
                <a:latin typeface="Gulim" panose="020B0600000101010101" pitchFamily="34" charset="-127"/>
                <a:ea typeface="함초롬바탕"/>
                <a:cs typeface="Times New Roman" panose="02020603050405020304" pitchFamily="18" charset="0"/>
              </a:rPr>
              <a:t> </a:t>
            </a:r>
            <a:endParaRPr lang="en-KR" sz="16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600" b="1" kern="100" dirty="0">
                <a:solidFill>
                  <a:srgbClr val="000000"/>
                </a:solidFill>
                <a:effectLst/>
                <a:latin typeface="Gulim" panose="020B0600000101010101" pitchFamily="34" charset="-127"/>
                <a:ea typeface="함초롬바탕"/>
                <a:cs typeface="Times New Roman" panose="02020603050405020304" pitchFamily="18" charset="0"/>
              </a:rPr>
              <a:t>Keywords: Multinational Corporations, Bribery, Market Expansion, Anti-Corruption</a:t>
            </a:r>
            <a:endParaRPr lang="en-KR" sz="16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BD9E1785-7596-57DD-8C5F-73C295A683A1}"/>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a:t>
            </a:r>
            <a:r>
              <a:rPr lang="en-US" sz="1600"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486887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847E-09F4-CFBD-A602-647F04CAABA4}"/>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2AF1F349-3CB4-A879-A333-641B7CCA7B1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AA57E26B-613C-3B39-2B14-4E7B3F61D52A}"/>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EAAA4915-CECF-D607-5094-F64AF9A6780E}"/>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EDA3BAF0-8B70-17A1-D8F0-717917EFD625}"/>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56C9B544-E1E7-160E-D944-EC0461AD94E4}"/>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BDE1CB45-13A7-77D7-7D59-830CAD06BBDE}"/>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CB5B65C0-AD12-DCC8-10E1-C97F258FCFC3}"/>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r">
              <a:lnSpc>
                <a:spcPct val="115000"/>
              </a:lnSpc>
              <a:spcAft>
                <a:spcPts val="1000"/>
              </a:spcAft>
              <a:buNone/>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latinLnBrk="1">
              <a:lnSpc>
                <a:spcPct val="160000"/>
              </a:lnSpc>
              <a:buNone/>
            </a:pPr>
            <a:r>
              <a:rPr lang="en-US" sz="1800" kern="100" dirty="0" err="1">
                <a:solidFill>
                  <a:srgbClr val="000000"/>
                </a:solidFill>
                <a:effectLst/>
                <a:latin typeface="Times New Roman" panose="02020603050405020304" pitchFamily="18" charset="0"/>
                <a:cs typeface="Times New Roman" panose="02020603050405020304" pitchFamily="18" charset="0"/>
              </a:rPr>
              <a:t>Heejung</a:t>
            </a:r>
            <a:r>
              <a:rPr lang="en-US" sz="1800" kern="100" dirty="0">
                <a:solidFill>
                  <a:srgbClr val="000000"/>
                </a:solidFill>
                <a:effectLst/>
                <a:latin typeface="Times New Roman" panose="02020603050405020304" pitchFamily="18" charset="0"/>
                <a:cs typeface="Times New Roman" panose="02020603050405020304" pitchFamily="18" charset="0"/>
              </a:rPr>
              <a:t> Yeo (</a:t>
            </a:r>
            <a:r>
              <a:rPr lang="en-US" sz="1800" kern="100" dirty="0" err="1">
                <a:solidFill>
                  <a:srgbClr val="000000"/>
                </a:solidFill>
                <a:effectLst/>
                <a:latin typeface="Times New Roman" panose="02020603050405020304" pitchFamily="18" charset="0"/>
                <a:cs typeface="Times New Roman" panose="02020603050405020304" pitchFamily="18" charset="0"/>
              </a:rPr>
              <a:t>heejungyeo@kmu.ac.kr</a:t>
            </a:r>
            <a:r>
              <a:rPr lang="en-US" sz="1800" kern="100" dirty="0">
                <a:solidFill>
                  <a:srgbClr val="000000"/>
                </a:solidFill>
                <a:effectLst/>
                <a:latin typeface="Times New Roman" panose="02020603050405020304" pitchFamily="18" charset="0"/>
                <a:cs typeface="Times New Roman" panose="02020603050405020304" pitchFamily="18" charset="0"/>
              </a:rPr>
              <a:t>)</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gn="ctr">
              <a:lnSpc>
                <a:spcPct val="115000"/>
              </a:lnSpc>
              <a:spcAft>
                <a:spcPts val="1000"/>
              </a:spcAft>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Factors affecting the tax avoidance in shipping companies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latinLnBrk="1">
              <a:lnSpc>
                <a:spcPct val="160000"/>
              </a:lnSpc>
              <a:buNone/>
            </a:pPr>
            <a:r>
              <a:rPr lang="en-US" sz="1800" kern="100" dirty="0">
                <a:solidFill>
                  <a:srgbClr val="000000"/>
                </a:solidFill>
                <a:effectLst/>
                <a:latin typeface="Times New Roman" panose="02020603050405020304" pitchFamily="18" charset="0"/>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nSpc>
                <a:spcPct val="115000"/>
              </a:lnSpc>
              <a:spcAft>
                <a:spcPts val="1000"/>
              </a:spcAft>
              <a:buNone/>
            </a:pPr>
            <a:r>
              <a:rPr lang="en-US" sz="1800" dirty="0">
                <a:effectLst/>
                <a:latin typeface="Malgun Gothic" panose="020B0503020000020004" pitchFamily="34" charset="-127"/>
                <a:ea typeface="MS Mincho" panose="02020609040205080304" pitchFamily="49" charset="-128"/>
                <a:cs typeface="Arial" panose="020B0604020202020204" pitchFamily="34" charset="0"/>
              </a:rPr>
              <a:t>This paper examines the factors influencing the tax avoidance propensity of shipping companies. Specifically, it aims to find the relationship between the tax avoidance and debt levels, return on assets, intangible assets, capital expenditures, and growth potential. Companies aggressively pursue tax avoidance strategies to minimize their tax burden. To empirically analyze this, we collected financial statements of shipping companies from 2015 to 2023. Regression analysis was performed to identify the relationship between independent and dependent variables. The results reveal relationships between independent variables and the dependent variable.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Malgun Gothic" panose="020B0503020000020004" pitchFamily="34" charset="-127"/>
                <a:ea typeface="MS Mincho" panose="02020609040205080304" pitchFamily="49" charset="-128"/>
                <a:cs typeface="Arial" panose="020B0604020202020204" pitchFamily="34"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dirty="0">
                <a:effectLst/>
                <a:latin typeface="Malgun Gothic" panose="020B0503020000020004" pitchFamily="34" charset="-127"/>
                <a:ea typeface="MS Mincho" panose="02020609040205080304" pitchFamily="49" charset="-128"/>
                <a:cs typeface="Arial" panose="020B0604020202020204" pitchFamily="34" charset="0"/>
              </a:rPr>
              <a:t>Keywords: Tax avoidance, Capital intensity, effective tax rate, shipping firm</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1CD84722-E0DF-63FD-7767-C5B3ECA05290}"/>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31-4</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037340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A55BD-1454-74E1-0E6E-DAC2FCF11A5C}"/>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21029D36-713B-FF41-F0C6-8A9F4107DC1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BD395CFE-474A-12D5-FEB8-0DE202241DB1}"/>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01BF76F4-3F4D-FD69-9E15-7F743F1312BF}"/>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A8F517CB-55AB-F1EB-A927-15A12869A6D5}"/>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4BF8B57D-143E-866C-23E0-5C0B610AF32F}"/>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08F2D70A-ECC6-9743-FE48-99B7C2D77663}"/>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37F73D44-DD60-970D-2A2A-46447B39E3F4}"/>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성명</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ko-KR" sz="1800" b="1" kern="100" dirty="0" err="1">
                <a:solidFill>
                  <a:srgbClr val="0000FF"/>
                </a:solidFill>
                <a:effectLst/>
                <a:latin typeface="Dotum" panose="020B0600000101010101" pitchFamily="34" charset="-127"/>
                <a:cs typeface="Times New Roman" panose="02020603050405020304" pitchFamily="18" charset="0"/>
              </a:rPr>
              <a:t>위옥동</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(WEI YUTONG)</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이메일 주소</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571172275@qq.com</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spcAft>
                <a:spcPts val="1500"/>
              </a:spcAft>
              <a:buNone/>
            </a:pPr>
            <a:r>
              <a:rPr lang="en-US" sz="1800" kern="1400" spc="25" dirty="0">
                <a:solidFill>
                  <a:srgbClr val="0000FF"/>
                </a:solidFill>
                <a:effectLst/>
                <a:latin typeface="Dotum" panose="020B0600000101010101" pitchFamily="34" charset="-127"/>
                <a:ea typeface="MS Gothic" panose="020B0609070205080204" pitchFamily="49" charset="-128"/>
                <a:cs typeface="Times New Roman" panose="02020603050405020304" pitchFamily="18" charset="0"/>
              </a:rPr>
              <a:t> </a:t>
            </a:r>
            <a:r>
              <a:rPr lang="en-US" sz="1800" kern="1400" spc="25" dirty="0">
                <a:solidFill>
                  <a:srgbClr val="17365D"/>
                </a:solidFill>
                <a:effectLst/>
                <a:latin typeface="FangSong" panose="02010609060101010101" pitchFamily="49" charset="-122"/>
                <a:ea typeface="MS Gothic" panose="020B0609070205080204" pitchFamily="49" charset="-128"/>
                <a:cs typeface="FangSong" panose="02010609060101010101" pitchFamily="49" charset="-122"/>
              </a:rPr>
              <a:t>The Effects of PPM Factors in OTT Service Platforms on Competing Brand Switching Intention</a:t>
            </a:r>
            <a:endParaRPr lang="en-KR" sz="1800" kern="1400" spc="25" dirty="0">
              <a:solidFill>
                <a:srgbClr val="17365D"/>
              </a:solidFill>
              <a:effectLst/>
              <a:latin typeface="Calibri" panose="020F0502020204030204" pitchFamily="34" charset="0"/>
              <a:ea typeface="MS Gothic" panose="020B0609070205080204" pitchFamily="49" charset="-128"/>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nSpc>
                <a:spcPts val="2500"/>
              </a:lnSpc>
              <a:spcBef>
                <a:spcPts val="1200"/>
              </a:spcBef>
              <a:spcAft>
                <a:spcPts val="1200"/>
              </a:spcAft>
            </a:pP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 </a:t>
            </a:r>
            <a:r>
              <a:rPr lang="en-US"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Based on the concept of Push-Pull-Mooring (PPM) framework, this study explores the factors influencing consumer participation in multiple competing brand communities on OTT service platforms and their subsequent impact on brand switching intentions. Despite the growing importance of brand communities in the digital age, little is known about the role of multi-brand community engagement (MBCE) in shaping consumer behavior in competitive OTT </a:t>
            </a:r>
            <a:r>
              <a:rPr lang="en-US" sz="1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markets.By</a:t>
            </a:r>
            <a:r>
              <a:rPr lang="en-US"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applying the PPM model to the context of OTT platforms, this paper provides new insights into the dynamics of multi-brand community engagement and its role in brand loyalty and switching behavior. The findings offer practical implications for OTT service providers seeking to enhance consumer retention and manage brand communities effectively.</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A53DFA60-FE1F-00A0-4239-EF94B4370B9B}"/>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a:t>
            </a:r>
            <a:r>
              <a:rPr lang="en-US" sz="1600"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5</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042033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17741-BF88-D196-27B7-043B7DDAC5C9}"/>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F0B02B27-31EF-4C39-5BD8-D5B245184627}"/>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0FD7D89B-C5EA-A13C-80BC-45453D92DD18}"/>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987694AD-59E4-24F4-156F-54EC3BB8D4B4}"/>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C2290F72-0BCA-DEF2-1D31-DDE3A73DADF4}"/>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E6391DAE-52E0-E829-CB05-49082471B0F4}"/>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9F9CA436-D298-ADB4-80BA-CBEA929BDF04}"/>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3" name="TextBox 23">
            <a:extLst>
              <a:ext uri="{FF2B5EF4-FFF2-40B4-BE49-F238E27FC236}">
                <a16:creationId xmlns:a16="http://schemas.microsoft.com/office/drawing/2014/main" id="{F3426258-ADE0-C440-5FE5-150D52F17A31}"/>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31-6</a:t>
            </a:r>
            <a:endParaRPr lang="en" sz="1600" b="0" i="0" u="none" strike="noStrike" dirty="0">
              <a:solidFill>
                <a:srgbClr val="000000"/>
              </a:solidFill>
              <a:latin typeface="Roboto Light"/>
            </a:endParaRPr>
          </a:p>
        </p:txBody>
      </p:sp>
      <p:sp>
        <p:nvSpPr>
          <p:cNvPr id="11" name="TextBox 10">
            <a:extLst>
              <a:ext uri="{FF2B5EF4-FFF2-40B4-BE49-F238E27FC236}">
                <a16:creationId xmlns:a16="http://schemas.microsoft.com/office/drawing/2014/main" id="{AFDD3341-F9EF-48FE-9A38-9A55CD2CCA69}"/>
              </a:ext>
            </a:extLst>
          </p:cNvPr>
          <p:cNvSpPr txBox="1"/>
          <p:nvPr/>
        </p:nvSpPr>
        <p:spPr>
          <a:xfrm>
            <a:off x="1314450" y="1974732"/>
            <a:ext cx="8915400" cy="12457065"/>
          </a:xfrm>
          <a:prstGeom prst="rect">
            <a:avLst/>
          </a:prstGeom>
          <a:noFill/>
        </p:spPr>
        <p:txBody>
          <a:bodyPr wrap="square">
            <a:spAutoFit/>
          </a:bodyPr>
          <a:lstStyle/>
          <a:p>
            <a:pPr marL="342900" lvl="0" indent="-342900" algn="just" latinLnBrk="1">
              <a:lnSpc>
                <a:spcPct val="160000"/>
              </a:lnSpc>
              <a:buClr>
                <a:srgbClr val="000000"/>
              </a:buClr>
              <a:buSzPts val="1200"/>
              <a:buFont typeface="+mj-lt"/>
              <a:buAutoNum type="arabicPeriod"/>
            </a:pPr>
            <a:r>
              <a:rPr lang="en-US" altLang="ko-KR" sz="2000" b="1" dirty="0" err="1">
                <a:solidFill>
                  <a:srgbClr val="000000"/>
                </a:solidFill>
                <a:effectLst/>
                <a:latin typeface="굴림" panose="020B0600000101010101" pitchFamily="50" charset="-127"/>
                <a:ea typeface="굴림" panose="020B0600000101010101" pitchFamily="50" charset="-127"/>
                <a:cs typeface="Times New Roman" panose="02020603050405020304" pitchFamily="18" charset="0"/>
              </a:rPr>
              <a:t>발표자</a:t>
            </a:r>
            <a:r>
              <a:rPr lang="en-US" altLang="ko-KR" sz="2000" b="1" dirty="0">
                <a:solidFill>
                  <a:srgbClr val="000000"/>
                </a:solidFill>
                <a:effectLst/>
                <a:latin typeface="굴림" panose="020B0600000101010101" pitchFamily="50" charset="-127"/>
                <a:ea typeface="굴림" panose="020B0600000101010101" pitchFamily="50" charset="-127"/>
                <a:cs typeface="Times New Roman" panose="02020603050405020304" pitchFamily="18" charset="0"/>
              </a:rPr>
              <a:t> </a:t>
            </a:r>
            <a:r>
              <a:rPr lang="en-US" altLang="ko-KR" sz="2000" b="1" dirty="0" err="1">
                <a:solidFill>
                  <a:srgbClr val="000000"/>
                </a:solidFill>
                <a:effectLst/>
                <a:latin typeface="굴림" panose="020B0600000101010101" pitchFamily="50" charset="-127"/>
                <a:ea typeface="굴림" panose="020B0600000101010101" pitchFamily="50" charset="-127"/>
                <a:cs typeface="Times New Roman" panose="02020603050405020304" pitchFamily="18" charset="0"/>
              </a:rPr>
              <a:t>성명</a:t>
            </a:r>
            <a:r>
              <a:rPr lang="en-US" altLang="ko-KR" sz="2000" b="1" dirty="0">
                <a:solidFill>
                  <a:srgbClr val="000000"/>
                </a:solidFill>
                <a:effectLst/>
                <a:latin typeface="굴림" panose="020B0600000101010101" pitchFamily="50" charset="-127"/>
                <a:ea typeface="굴림" panose="020B0600000101010101" pitchFamily="50" charset="-127"/>
                <a:cs typeface="Times New Roman" panose="02020603050405020304" pitchFamily="18" charset="0"/>
              </a:rPr>
              <a:t> (</a:t>
            </a:r>
            <a:r>
              <a:rPr lang="en-US" altLang="ko-KR" sz="2000" b="1" dirty="0" err="1">
                <a:solidFill>
                  <a:srgbClr val="000000"/>
                </a:solidFill>
                <a:effectLst/>
                <a:latin typeface="굴림" panose="020B0600000101010101" pitchFamily="50" charset="-127"/>
                <a:ea typeface="굴림" panose="020B0600000101010101" pitchFamily="50" charset="-127"/>
                <a:cs typeface="Times New Roman" panose="02020603050405020304" pitchFamily="18" charset="0"/>
              </a:rPr>
              <a:t>Presenter;s</a:t>
            </a:r>
            <a:r>
              <a:rPr lang="en-US" altLang="ko-KR" sz="2000" b="1" dirty="0">
                <a:solidFill>
                  <a:srgbClr val="000000"/>
                </a:solidFill>
                <a:effectLst/>
                <a:latin typeface="굴림" panose="020B0600000101010101" pitchFamily="50" charset="-127"/>
                <a:ea typeface="굴림" panose="020B0600000101010101" pitchFamily="50" charset="-127"/>
                <a:cs typeface="Times New Roman" panose="02020603050405020304" pitchFamily="18" charset="0"/>
              </a:rPr>
              <a:t> name)과 </a:t>
            </a:r>
            <a:r>
              <a:rPr lang="en-US" altLang="ko-KR" sz="2000" b="1" dirty="0" err="1">
                <a:solidFill>
                  <a:srgbClr val="000000"/>
                </a:solidFill>
                <a:effectLst/>
                <a:latin typeface="굴림" panose="020B0600000101010101" pitchFamily="50" charset="-127"/>
                <a:ea typeface="굴림" panose="020B0600000101010101" pitchFamily="50" charset="-127"/>
                <a:cs typeface="Times New Roman" panose="02020603050405020304" pitchFamily="18" charset="0"/>
              </a:rPr>
              <a:t>이메일</a:t>
            </a:r>
            <a:r>
              <a:rPr lang="en-US" altLang="ko-KR" sz="2000" b="1" dirty="0">
                <a:solidFill>
                  <a:srgbClr val="000000"/>
                </a:solidFill>
                <a:effectLst/>
                <a:latin typeface="굴림" panose="020B0600000101010101" pitchFamily="50" charset="-127"/>
                <a:ea typeface="굴림" panose="020B0600000101010101" pitchFamily="50" charset="-127"/>
                <a:cs typeface="Times New Roman" panose="02020603050405020304" pitchFamily="18" charset="0"/>
              </a:rPr>
              <a:t> </a:t>
            </a:r>
            <a:r>
              <a:rPr lang="en-US" altLang="ko-KR" sz="2000" b="1" dirty="0" err="1">
                <a:solidFill>
                  <a:srgbClr val="000000"/>
                </a:solidFill>
                <a:effectLst/>
                <a:latin typeface="굴림" panose="020B0600000101010101" pitchFamily="50" charset="-127"/>
                <a:ea typeface="굴림" panose="020B0600000101010101" pitchFamily="50" charset="-127"/>
                <a:cs typeface="Times New Roman" panose="02020603050405020304" pitchFamily="18" charset="0"/>
              </a:rPr>
              <a:t>주소</a:t>
            </a:r>
            <a:r>
              <a:rPr lang="en-US" altLang="ko-KR" sz="2000" b="1" dirty="0">
                <a:solidFill>
                  <a:srgbClr val="000000"/>
                </a:solidFill>
                <a:effectLst/>
                <a:latin typeface="굴림" panose="020B0600000101010101" pitchFamily="50" charset="-127"/>
                <a:ea typeface="굴림" panose="020B0600000101010101" pitchFamily="50" charset="-127"/>
                <a:cs typeface="Times New Roman" panose="02020603050405020304" pitchFamily="18" charset="0"/>
              </a:rPr>
              <a:t> (email address)</a:t>
            </a:r>
            <a:endParaRPr lang="ko-KR" altLang="ko-KR" sz="1400" dirty="0">
              <a:solidFill>
                <a:srgbClr val="000000"/>
              </a:solidFill>
              <a:effectLst/>
              <a:latin typeface="굴림" panose="020B0600000101010101" pitchFamily="50" charset="-127"/>
              <a:ea typeface="굴림" panose="020B0600000101010101" pitchFamily="50" charset="-127"/>
              <a:cs typeface="Times New Roman" panose="02020603050405020304" pitchFamily="18" charset="0"/>
            </a:endParaRPr>
          </a:p>
          <a:p>
            <a:pPr algn="just" latinLnBrk="1">
              <a:lnSpc>
                <a:spcPct val="160000"/>
              </a:lnSpc>
            </a:pPr>
            <a:r>
              <a:rPr lang="en-US" altLang="ko-KR" sz="2800" b="1" dirty="0">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   : Ruslan </a:t>
            </a:r>
            <a:r>
              <a:rPr lang="en-US" altLang="ko-KR" sz="2800" b="1" dirty="0" err="1">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Prijadi</a:t>
            </a:r>
            <a:r>
              <a:rPr lang="en-US" altLang="ko-KR" sz="2800" b="1" dirty="0">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			ruslan.prijadi@gmail.com</a:t>
            </a:r>
            <a:endParaRPr lang="ko-KR" altLang="ko-KR" sz="1400"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endParaRPr>
          </a:p>
          <a:p>
            <a:pPr algn="just" latinLnBrk="1">
              <a:lnSpc>
                <a:spcPct val="160000"/>
              </a:lnSpc>
            </a:pPr>
            <a:r>
              <a:rPr lang="en-US" altLang="ko-KR" sz="2800" b="1" dirty="0">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   : </a:t>
            </a:r>
            <a:endParaRPr lang="ko-KR" altLang="ko-KR" sz="1400"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endParaRPr>
          </a:p>
          <a:p>
            <a:pPr algn="just" latinLnBrk="1">
              <a:lnSpc>
                <a:spcPct val="160000"/>
              </a:lnSpc>
            </a:pPr>
            <a:r>
              <a:rPr lang="en-US" altLang="ko-KR" sz="2800" b="1" dirty="0">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2. </a:t>
            </a:r>
            <a:r>
              <a:rPr lang="en-US" altLang="ko-KR" sz="2800" b="1" dirty="0" err="1">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발표</a:t>
            </a:r>
            <a:r>
              <a:rPr lang="en-US" altLang="ko-KR" sz="2800" b="1" dirty="0">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 </a:t>
            </a:r>
            <a:r>
              <a:rPr lang="en-US" altLang="ko-KR" sz="2800" b="1" dirty="0" err="1">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논제</a:t>
            </a:r>
            <a:r>
              <a:rPr lang="en-US" altLang="ko-KR" sz="2800" b="1" dirty="0">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 (Presentation Title)</a:t>
            </a:r>
            <a:endParaRPr lang="ko-KR" altLang="ko-KR" sz="1400"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endParaRPr>
          </a:p>
          <a:p>
            <a:pPr algn="just" latinLnBrk="1">
              <a:lnSpc>
                <a:spcPct val="160000"/>
              </a:lnSpc>
            </a:pPr>
            <a:r>
              <a:rPr lang="en-US" altLang="ko-KR" sz="2800" b="1" dirty="0">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   : </a:t>
            </a:r>
            <a:r>
              <a:rPr lang="en-US" altLang="ko-KR" sz="1800" b="1"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rPr>
              <a:t>Building Circular Resilience under Institutional Constraints:</a:t>
            </a:r>
            <a:br>
              <a:rPr lang="en-US" altLang="ko-KR" sz="1800" b="1"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rPr>
            </a:br>
            <a:r>
              <a:rPr lang="en-US" altLang="ko-KR" sz="1800" b="1"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rPr>
              <a:t>How Indonesian SMEs Navigate Risk, Ecosystems, and Resource Scarcity</a:t>
            </a:r>
            <a:endParaRPr lang="ko-KR" altLang="ko-KR" sz="1400"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endParaRPr>
          </a:p>
          <a:p>
            <a:pPr algn="just" latinLnBrk="1">
              <a:lnSpc>
                <a:spcPct val="160000"/>
              </a:lnSpc>
            </a:pPr>
            <a:r>
              <a:rPr lang="en-US" altLang="ko-KR" sz="2800" b="1" dirty="0">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3. </a:t>
            </a:r>
            <a:r>
              <a:rPr lang="en-US" altLang="ko-KR" sz="2800" b="1" dirty="0" err="1">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초록</a:t>
            </a:r>
            <a:r>
              <a:rPr lang="en-US" altLang="ko-KR" sz="2800" b="1" dirty="0">
                <a:solidFill>
                  <a:srgbClr val="0000FF"/>
                </a:solidFill>
                <a:effectLst/>
                <a:latin typeface="돋움" panose="020B0600000101010101" pitchFamily="50" charset="-127"/>
                <a:ea typeface="함초롬바탕" panose="02030604000101010101" pitchFamily="18" charset="-127"/>
                <a:cs typeface="Times New Roman" panose="02020603050405020304" pitchFamily="18" charset="0"/>
              </a:rPr>
              <a:t> (Abstract, 150 words or more)</a:t>
            </a:r>
            <a:r>
              <a:rPr lang="en-US" altLang="ko-KR" sz="2000" b="1" dirty="0">
                <a:solidFill>
                  <a:srgbClr val="000000"/>
                </a:solidFill>
                <a:effectLst/>
                <a:latin typeface="굴림" panose="020B0600000101010101" pitchFamily="50" charset="-127"/>
                <a:ea typeface="함초롬바탕" panose="02030604000101010101" pitchFamily="18" charset="-127"/>
                <a:cs typeface="Times New Roman" panose="02020603050405020304" pitchFamily="18" charset="0"/>
              </a:rPr>
              <a:t>: </a:t>
            </a:r>
            <a:endParaRPr lang="ko-KR" altLang="ko-KR" sz="1400"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endParaRPr>
          </a:p>
          <a:p>
            <a:pPr algn="l" latinLnBrk="1">
              <a:lnSpc>
                <a:spcPct val="160000"/>
              </a:lnSpc>
            </a:pPr>
            <a:r>
              <a:rPr lang="en-US" altLang="ko-KR" sz="18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rPr>
              <a:t>The circular economy is increasingly promoted as a policy instrument to address environmental pressure and sustainability challenges, yet limited evidence exists on how small and medium-sized enterprises (SMEs) operationalize circular practices in tourism-intensive settings. This study examines SMEs operating in Indonesia’s major tourism destinations—Bali and Labuan Bajo—to understand how circular economy practices are adopted and sustained under environmental sensitivity, market exposure, and institutional constraints. Using a qualitative multiple-case approach based on semi-structured interviews with SME owners and ecosystem actors, the study finds that circular economy adoption is driven by entrepreneurial commitment, local resource availability, and community collaboration, but constrained by limited access to technology, finance, and consistent policy support. Circular practices such as local sourcing, waste valorization, community-based production, and frugal innovation contribute to SMEs’ adaptive capacity in tourism-dependent environments. The findings highlight the need for policy frameworks that move beyond awareness and training toward providing tangible support, including access to appropriate technology, financing mechanisms, and coordinated destination-level governance.</a:t>
            </a:r>
            <a:endParaRPr lang="ko-KR" altLang="ko-KR" sz="1400"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endParaRPr>
          </a:p>
          <a:p>
            <a:pPr algn="l" latinLnBrk="1">
              <a:lnSpc>
                <a:spcPct val="160000"/>
              </a:lnSpc>
            </a:pPr>
            <a:r>
              <a:rPr lang="en-US" altLang="ko-KR" sz="1400" b="1"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rPr>
              <a:t>Keywords: </a:t>
            </a:r>
            <a:endParaRPr lang="ko-KR" altLang="ko-KR" sz="1400"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endParaRPr>
          </a:p>
          <a:p>
            <a:pPr algn="l" latinLnBrk="1">
              <a:lnSpc>
                <a:spcPct val="160000"/>
              </a:lnSpc>
            </a:pPr>
            <a:r>
              <a:rPr lang="en-US" altLang="ko-KR" sz="140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rPr>
              <a:t>Circular economy; SME policy; Tourism governance; Adaptive capacity; Local ecosystems</a:t>
            </a:r>
            <a:endParaRPr lang="ko-KR" altLang="ko-KR" sz="1400" dirty="0">
              <a:solidFill>
                <a:srgbClr val="000000"/>
              </a:solidFill>
              <a:effectLst/>
              <a:latin typeface="함초롬바탕" panose="02030604000101010101" pitchFamily="18" charset="-127"/>
              <a:ea typeface="함초롬바탕" panose="02030604000101010101" pitchFamily="18" charset="-127"/>
              <a:cs typeface="Times New Roman" panose="02020603050405020304" pitchFamily="18" charset="0"/>
            </a:endParaRPr>
          </a:p>
        </p:txBody>
      </p:sp>
    </p:spTree>
    <p:extLst>
      <p:ext uri="{BB962C8B-B14F-4D97-AF65-F5344CB8AC3E}">
        <p14:creationId xmlns:p14="http://schemas.microsoft.com/office/powerpoint/2010/main" val="3369201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698D3-1002-2E91-CE41-BC8A2C0AD6BF}"/>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8C5C86BE-0A25-D1C4-B033-629837648BB6}"/>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B694F78A-CDED-5C5E-065F-87BE7357235B}"/>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37250681-7EDB-C8D7-551C-A328F0266CE0}"/>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2C999D58-7E02-F1BD-1967-DE628590027D}"/>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0EA148B9-757A-A3D4-1389-1A457D9E3133}"/>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DB07C723-F7FF-6577-CF1F-CF83CFA34081}"/>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BBE83C05-437C-F84B-B292-E9D64BE86B87}"/>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en-US" sz="1800" b="1" kern="100" dirty="0">
                <a:solidFill>
                  <a:srgbClr val="000000"/>
                </a:solidFill>
                <a:effectLst/>
                <a:latin typeface="Times New Roman" panose="02020603050405020304" pitchFamily="18" charset="0"/>
                <a:cs typeface="Times New Roman" panose="02020603050405020304" pitchFamily="18" charset="0"/>
              </a:rPr>
              <a:t> : HENGBIN YIN</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Times New Roman" panose="02020603050405020304" pitchFamily="18" charset="0"/>
                <a:cs typeface="Times New Roman" panose="02020603050405020304" pitchFamily="18" charset="0"/>
              </a:rPr>
              <a:t>   : 20190251@wzbc.edu.cn</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marL="388620" indent="-388620"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en-US" sz="1800" kern="100" dirty="0">
                <a:solidFill>
                  <a:srgbClr val="000000"/>
                </a:solidFill>
                <a:effectLst/>
                <a:latin typeface="함초롬바탕"/>
                <a:cs typeface="Times New Roman" panose="02020603050405020304" pitchFamily="18" charset="0"/>
              </a:rPr>
              <a:t> </a:t>
            </a:r>
            <a:r>
              <a:rPr lang="en-US" sz="1800" b="1" kern="100" dirty="0">
                <a:solidFill>
                  <a:srgbClr val="000000"/>
                </a:solidFill>
                <a:effectLst/>
                <a:latin typeface="Times New Roman" panose="02020603050405020304" pitchFamily="18" charset="0"/>
                <a:cs typeface="Times New Roman" panose="02020603050405020304" pitchFamily="18" charset="0"/>
              </a:rPr>
              <a:t>AI-Driven Strategies in the Digital Trade–Climate Change Interface: A Game Theory Perspective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gn="just" latinLnBrk="1">
              <a:lnSpc>
                <a:spcPct val="115000"/>
              </a:lnSpc>
            </a:pP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a:t>
            </a:r>
            <a:r>
              <a:rPr lang="en-US" sz="1800" b="1" kern="100" dirty="0">
                <a:solidFill>
                  <a:srgbClr val="000000"/>
                </a:solidFill>
                <a:effectLst/>
                <a:latin typeface="Times New Roman" panose="02020603050405020304" pitchFamily="18" charset="0"/>
                <a:cs typeface="Times New Roman" panose="02020603050405020304" pitchFamily="18" charset="0"/>
              </a:rPr>
              <a:t> This study employs game-theoretic models to explore strategic interactions  among key stakeholders in digital trade, artificial intelligence (AI), and climate change. By examining government regulations, corporate strategies, and consumer preferences, the research highlights how these interactions influence AI adoption and sustainable practices in digital trade. Utilizing Nash equilibrium and cooperative game theory, the study predicts the outcomes of strategic decisions under various market conditions. Findings reveal that collaborative innovation and strategic alliances enhance market competitiveness and environmental sustainability. The study underscores the critical role of policy frameworks in balancing technological advancement with regulatory compliance and consumer protection. Incorporating dynamic game theory, it shows that stakeholders achieve a dynamic equilibrium, adapting their strategies to economic and environmental pressures. This paper offers recommendations for promoting sustainable digital trade practices that align with global climate objectives, suggesting that policies should dynamically adjust to market conditions to balance economic activity and environmental protection. Future research should focus on dynamic modeling and broader stakeholder analysis to refine our understanding of these complex interactions.</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80ED52A6-CD37-F343-BFB6-48410C52896F}"/>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31-7</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502087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40AB5-1666-F007-AD6D-FA85D92BA155}"/>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6112E34A-43DF-E72A-4429-25C639D5E9A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73DB9FFD-A0A0-A160-A151-6603C266E595}"/>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4F32AFB4-1C93-6427-5C2A-3D627FDB7B7C}"/>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387F2E2A-54ED-6B1E-77A6-AC9FF02650EE}"/>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095F36DF-5203-080A-09AF-87D5DB7B3B9F}"/>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BA18237D-0BC0-46D6-B45E-160BFAF30051}"/>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2FCED47C-4452-1829-002F-5DE6D5240257}"/>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00"/>
                </a:solidFill>
                <a:effectLst/>
                <a:latin typeface="Dotum" panose="020B0600000101010101" pitchFamily="34" charset="-127"/>
                <a:ea typeface="함초롬바탕"/>
                <a:cs typeface="Times New Roman" panose="02020603050405020304" pitchFamily="18" charset="0"/>
              </a:rPr>
              <a:t>Soyoung Lim, </a:t>
            </a:r>
            <a:r>
              <a:rPr lang="en-US" sz="1800" b="1" u="sng" kern="100" dirty="0">
                <a:solidFill>
                  <a:srgbClr val="000000"/>
                </a:solidFill>
                <a:effectLst/>
                <a:latin typeface="Dotum" panose="020B0600000101010101" pitchFamily="34" charset="-127"/>
                <a:ea typeface="함초롬바탕"/>
                <a:cs typeface="Times New Roman" panose="02020603050405020304" pitchFamily="18" charset="0"/>
                <a:hlinkClick r:id="rId3"/>
              </a:rPr>
              <a:t>sylim@waseda.jp</a:t>
            </a:r>
            <a:endParaRPr lang="en-KR" sz="1800" kern="100" dirty="0">
              <a:solidFill>
                <a:srgbClr val="000000"/>
              </a:solidFill>
              <a:effectLst/>
              <a:latin typeface="함초롬바탕"/>
              <a:cs typeface="Times New Roman" panose="02020603050405020304" pitchFamily="18" charset="0"/>
            </a:endParaRPr>
          </a:p>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Dotum" panose="020B0600000101010101" pitchFamily="34" charset="-127"/>
                <a:cs typeface="Times New Roman" panose="02020603050405020304" pitchFamily="18" charset="0"/>
              </a:rPr>
              <a:t>발표 논제</a:t>
            </a:r>
            <a:r>
              <a:rPr lang="en-US" sz="1800" b="1" kern="100" dirty="0">
                <a:solidFill>
                  <a:srgbClr val="000000"/>
                </a:solidFill>
                <a:effectLst/>
                <a:latin typeface="Dotum" panose="020B0600000101010101" pitchFamily="34" charset="-127"/>
                <a:ea typeface="Gulim" panose="020B0600000101010101" pitchFamily="34" charset="-127"/>
                <a:cs typeface="Times New Roman" panose="02020603050405020304" pitchFamily="18" charset="0"/>
              </a:rPr>
              <a:t> (Presentation Title)</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00"/>
                </a:solidFill>
                <a:effectLst/>
                <a:latin typeface="Dotum" panose="020B0600000101010101" pitchFamily="34" charset="-127"/>
                <a:ea typeface="함초롬바탕"/>
                <a:cs typeface="Times New Roman" panose="02020603050405020304" pitchFamily="18" charset="0"/>
              </a:rPr>
              <a:t>Insurance Development in an Era of Digital and Global Trade: Asymmetric Impacts of Globalization in ASEAN-5</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Dotum" panose="020B0600000101010101" pitchFamily="34" charset="-127"/>
                <a:cs typeface="Times New Roman" panose="02020603050405020304" pitchFamily="18" charset="0"/>
              </a:rPr>
              <a:t>3. </a:t>
            </a:r>
            <a:r>
              <a:rPr lang="ko-KR" sz="1800" b="1" kern="100" dirty="0">
                <a:solidFill>
                  <a:srgbClr val="000000"/>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00"/>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This study examines how globalization influences insurance development in ASEAN within the broader context of today</a:t>
            </a:r>
            <a:r>
              <a:rPr lang="en-US" sz="1800" b="1" kern="100" dirty="0">
                <a:solidFill>
                  <a:srgbClr val="000000"/>
                </a:solidFill>
                <a:effectLst/>
                <a:latin typeface="Cambria" panose="02040503050406030204" pitchFamily="18" charset="0"/>
                <a:cs typeface="Times New Roman" panose="020206030504050203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s digital and globally interconnected trade environment. Using annual data for five ASEAN economies from 1990 to 2019, we apply both the linear Pooled Mean Group (PMG) ARDL model and the nonlinear asymmetric panel ARDL (NPARDL) framework to capture heterogeneous long-run and short-run effects. The results show that globalization does not affect all insurance segments uniformly. While GDP consistently supports the development of total, life, and non-life insurance markets, globalization exerts a significant negative long-run impact only on non-life insurance density. The asymmetric analysis further reveals that positive shocks to globalization reduce non-life insurance development, while negative shocks are not statistically significant. These findings suggest that ASEAN insurance markets respond unevenly to global integration forces, offering new insights for policymakers as digital trade accelerates cross-border economic interactions and reshapes regional financial landscapes.</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7C17524F-6295-ECE0-8574-D2A26206F07B}"/>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31-8</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691922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AEA64-5C70-7F4C-9477-2E1E4A5AC21A}"/>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9FBAFA1A-C76D-3699-14E5-74B8E932AA6C}"/>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5326FC85-0180-1C92-C7BF-6AD1E57E4B63}"/>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B2D10E21-C985-A7ED-B9DB-5E4C73C2C47B}"/>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574ABEF8-53D0-C69B-8C18-A65075BC412B}"/>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6DFCA288-469D-1D6A-1075-98373EC5BA0B}"/>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74A7D8CF-A6DB-BBDF-4165-96281A9801F4}"/>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1FB6640B-39D5-91C5-99E2-5C8DF3D1D474}"/>
              </a:ext>
            </a:extLst>
          </p:cNvPr>
          <p:cNvSpPr txBox="1"/>
          <p:nvPr/>
        </p:nvSpPr>
        <p:spPr>
          <a:xfrm>
            <a:off x="713236" y="2160198"/>
            <a:ext cx="8297414" cy="11632001"/>
          </a:xfrm>
          <a:prstGeom prst="rect">
            <a:avLst/>
          </a:prstGeom>
        </p:spPr>
        <p:txBody>
          <a:bodyPr rtlCol="0" anchor="t"/>
          <a:lstStyle/>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Times New Roman" panose="02020603050405020304" pitchFamily="18" charset="0"/>
              </a:rPr>
              <a:t>1 </a:t>
            </a:r>
            <a:r>
              <a:rPr lang="ko-KR" sz="1800" dirty="0">
                <a:solidFill>
                  <a:srgbClr val="000000"/>
                </a:solidFill>
                <a:effectLst/>
                <a:latin typeface="Cambria" panose="02040503050406030204" pitchFamily="18" charset="0"/>
                <a:ea typeface="함초롬바탕"/>
                <a:cs typeface="Times New Roman" panose="02020603050405020304" pitchFamily="18" charset="0"/>
              </a:rPr>
              <a:t>발표자 성명 </a:t>
            </a:r>
            <a:r>
              <a:rPr lang="en-US" sz="1800" dirty="0">
                <a:solidFill>
                  <a:srgbClr val="000000"/>
                </a:solidFill>
                <a:effectLst/>
                <a:latin typeface="함초롬바탕"/>
                <a:ea typeface="MS Mincho" panose="02020609040205080304" pitchFamily="49" charset="-128"/>
                <a:cs typeface="Gulim" panose="020B0600000101010101" pitchFamily="34" charset="-127"/>
              </a:rPr>
              <a:t>(</a:t>
            </a:r>
            <a:r>
              <a:rPr lang="en-US" sz="1800" dirty="0" err="1">
                <a:solidFill>
                  <a:srgbClr val="000000"/>
                </a:solidFill>
                <a:effectLst/>
                <a:latin typeface="함초롬바탕"/>
                <a:ea typeface="MS Mincho" panose="02020609040205080304" pitchFamily="49" charset="-128"/>
                <a:cs typeface="Gulim" panose="020B0600000101010101" pitchFamily="34" charset="-127"/>
              </a:rPr>
              <a:t>Presenter;s</a:t>
            </a:r>
            <a:r>
              <a:rPr lang="en-US" sz="1800" dirty="0">
                <a:solidFill>
                  <a:srgbClr val="000000"/>
                </a:solidFill>
                <a:effectLst/>
                <a:latin typeface="함초롬바탕"/>
                <a:ea typeface="MS Mincho" panose="02020609040205080304" pitchFamily="49" charset="-128"/>
                <a:cs typeface="Gulim" panose="020B0600000101010101" pitchFamily="34" charset="-127"/>
              </a:rPr>
              <a:t> name)</a:t>
            </a:r>
            <a:r>
              <a:rPr lang="ko-KR" sz="1800" dirty="0">
                <a:solidFill>
                  <a:srgbClr val="000000"/>
                </a:solidFill>
                <a:effectLst/>
                <a:latin typeface="Cambria" panose="02040503050406030204" pitchFamily="18" charset="0"/>
                <a:ea typeface="함초롬바탕"/>
                <a:cs typeface="Times New Roman" panose="02020603050405020304" pitchFamily="18" charset="0"/>
              </a:rPr>
              <a:t>과 이메일 주소 </a:t>
            </a:r>
            <a:r>
              <a:rPr lang="en-US" sz="1800" dirty="0">
                <a:solidFill>
                  <a:srgbClr val="000000"/>
                </a:solidFill>
                <a:effectLst/>
                <a:latin typeface="함초롬바탕"/>
                <a:ea typeface="MS Mincho" panose="02020609040205080304" pitchFamily="49" charset="-128"/>
                <a:cs typeface="Gulim" panose="020B0600000101010101" pitchFamily="34" charset="-127"/>
              </a:rPr>
              <a:t>(email address)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 Yoon Lee (yoon83lee@jbnu.ac.kr)</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2. </a:t>
            </a:r>
            <a:r>
              <a:rPr lang="ko-KR" sz="1800" dirty="0">
                <a:solidFill>
                  <a:srgbClr val="000000"/>
                </a:solidFill>
                <a:effectLst/>
                <a:latin typeface="Cambria" panose="02040503050406030204" pitchFamily="18" charset="0"/>
                <a:ea typeface="함초롬바탕"/>
                <a:cs typeface="Times New Roman" panose="02020603050405020304" pitchFamily="18" charset="0"/>
              </a:rPr>
              <a:t>발표 논제 </a:t>
            </a:r>
            <a:r>
              <a:rPr lang="en-US" sz="1800" dirty="0">
                <a:solidFill>
                  <a:srgbClr val="000000"/>
                </a:solidFill>
                <a:effectLst/>
                <a:latin typeface="함초롬바탕"/>
                <a:ea typeface="MS Mincho" panose="02020609040205080304" pitchFamily="49" charset="-128"/>
                <a:cs typeface="Gulim" panose="020B0600000101010101" pitchFamily="34" charset="-127"/>
              </a:rPr>
              <a:t>(Presentation Title)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Consumer Protection for Digital Content in Cross-Border E-Commerce: A Comparative Analysis of Terms and Conditions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3. </a:t>
            </a:r>
            <a:r>
              <a:rPr lang="ko-KR" sz="1800" dirty="0">
                <a:solidFill>
                  <a:srgbClr val="000000"/>
                </a:solidFill>
                <a:effectLst/>
                <a:latin typeface="Cambria" panose="02040503050406030204" pitchFamily="18" charset="0"/>
                <a:ea typeface="함초롬바탕"/>
                <a:cs typeface="Times New Roman" panose="02020603050405020304" pitchFamily="18" charset="0"/>
              </a:rPr>
              <a:t>초록 </a:t>
            </a:r>
            <a:r>
              <a:rPr lang="en-US" sz="1800" dirty="0">
                <a:solidFill>
                  <a:srgbClr val="000000"/>
                </a:solidFill>
                <a:effectLst/>
                <a:latin typeface="함초롬바탕"/>
                <a:ea typeface="MS Mincho" panose="02020609040205080304" pitchFamily="49" charset="-128"/>
                <a:cs typeface="Gulim" panose="020B0600000101010101" pitchFamily="34" charset="-127"/>
              </a:rPr>
              <a:t>(Abstract, 150 words or more)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This study examines the critical issues regarding consumer protection when purchasing digital content products on cross-border e-commerce platforms. Since existing consumer protection laws are primarily designed for tangible goods, they often fail to adequately protect consumer rights in the rapidly growing digital content market. By comparing relevant e-commerce regulations with the terms and conditions of major global platforms, this paper analyzes the structural limitations in current consumer protection mechanisms.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Specifically, this study focuses on four key areas: the consumer's right to know, the right to fair trade, the right of withdrawal, and privacy protection. For instance, while standard terms in Korea require platforms to notify consumers of amendments, they often lack clear provisions on specific remedies for consumers when such changes have negative impacts.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dirty="0">
                <a:solidFill>
                  <a:srgbClr val="000000"/>
                </a:solidFill>
                <a:effectLst/>
                <a:latin typeface="함초롬바탕"/>
                <a:ea typeface="MS Mincho" panose="02020609040205080304" pitchFamily="49" charset="-128"/>
                <a:cs typeface="Gulim" panose="020B0600000101010101" pitchFamily="34" charset="-127"/>
              </a:rPr>
              <a:t>To address these challenges, this paper argues that it is essential to improve dispute resolution mechanisms and strengthen legal safeguards to ensure the sustainable development of cross-border e-commerce. Consequently, the study proposes countermeasures to enhance the level of consumer rights protection on cross-border platforms, emphasizing the need for regulatory improvements that reflect the unique characteristics of digital content.</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pPr>
            <a:r>
              <a:rPr lang="en-US" sz="1800" dirty="0">
                <a:solidFill>
                  <a:srgbClr val="000000"/>
                </a:solidFill>
                <a:effectLst/>
                <a:latin typeface="함초롬바탕"/>
                <a:ea typeface="MS Mincho" panose="02020609040205080304" pitchFamily="49" charset="-128"/>
                <a:cs typeface="Gulim" panose="020B0600000101010101" pitchFamily="34" charset="-127"/>
              </a:rPr>
              <a:t>Keywords: Cross-border E-commerce, Consumer Protection, Digital Content, E-commerce Terms and Conditions, Dispute Resolution</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D4D1F62C-ED32-317D-89BE-0A45B07A5188}"/>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a:t>
            </a:r>
            <a:r>
              <a:rPr lang="en-US" sz="1600"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9</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81127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7547D04D-9F3C-1C65-3C1A-4A4D6A7529E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315B4054-2BD1-738D-7E44-BC43E5350F0C}"/>
              </a:ext>
            </a:extLst>
          </p:cNvPr>
          <p:cNvSpPr txBox="1"/>
          <p:nvPr/>
        </p:nvSpPr>
        <p:spPr>
          <a:xfrm>
            <a:off x="713236" y="2160198"/>
            <a:ext cx="9669014" cy="11632001"/>
          </a:xfrm>
          <a:prstGeom prst="rect">
            <a:avLst/>
          </a:prstGeom>
        </p:spPr>
        <p:txBody>
          <a:bodyPr rtlCol="0" anchor="t"/>
          <a:lstStyle/>
          <a:p>
            <a:pPr lvl="0" algn="l">
              <a:lnSpc>
                <a:spcPct val="116199"/>
              </a:lnSpc>
            </a:pPr>
            <a:r>
              <a:rPr lang="en-US" sz="1800" b="1" dirty="0" err="1">
                <a:solidFill>
                  <a:srgbClr val="0000FF"/>
                </a:solidFill>
                <a:effectLst/>
                <a:latin typeface="+mj-lt"/>
                <a:ea typeface="MS Mincho" panose="02020609040205080304" pitchFamily="49" charset="-128"/>
                <a:cs typeface="Times New Roman" panose="02020603050405020304" pitchFamily="18" charset="0"/>
              </a:rPr>
              <a:t>Yunju</a:t>
            </a:r>
            <a:r>
              <a:rPr lang="en-US" sz="1800" b="1" dirty="0">
                <a:solidFill>
                  <a:srgbClr val="0000FF"/>
                </a:solidFill>
                <a:effectLst/>
                <a:latin typeface="+mj-lt"/>
                <a:ea typeface="MS Mincho" panose="02020609040205080304" pitchFamily="49" charset="-128"/>
                <a:cs typeface="Times New Roman" panose="02020603050405020304" pitchFamily="18" charset="0"/>
              </a:rPr>
              <a:t> Nam (</a:t>
            </a:r>
            <a:r>
              <a:rPr lang="en-US" sz="1800" b="1" dirty="0" err="1">
                <a:solidFill>
                  <a:srgbClr val="0000FF"/>
                </a:solidFill>
                <a:effectLst/>
                <a:latin typeface="+mj-lt"/>
                <a:cs typeface="Times New Roman" panose="02020603050405020304" pitchFamily="18" charset="0"/>
              </a:rPr>
              <a:t>남윤주</a:t>
            </a:r>
            <a:r>
              <a:rPr lang="en-US" sz="1800" b="1" dirty="0">
                <a:solidFill>
                  <a:srgbClr val="0000FF"/>
                </a:solidFill>
                <a:effectLst/>
                <a:latin typeface="+mj-lt"/>
                <a:ea typeface="MS Mincho" panose="02020609040205080304" pitchFamily="49" charset="-128"/>
                <a:cs typeface="Times New Roman" panose="02020603050405020304" pitchFamily="18" charset="0"/>
              </a:rPr>
              <a:t>)  </a:t>
            </a:r>
            <a:r>
              <a:rPr lang="en-US" sz="1800" b="1" dirty="0" err="1">
                <a:solidFill>
                  <a:srgbClr val="0000FF"/>
                </a:solidFill>
                <a:effectLst/>
                <a:latin typeface="+mj-lt"/>
                <a:ea typeface="MS Mincho" panose="02020609040205080304" pitchFamily="49" charset="-128"/>
                <a:cs typeface="Times New Roman" panose="02020603050405020304" pitchFamily="18" charset="0"/>
              </a:rPr>
              <a:t>yunjunam@buffalo.edu</a:t>
            </a:r>
            <a:r>
              <a:rPr lang="en-KR" sz="2000" dirty="0">
                <a:effectLst/>
                <a:latin typeface="+mj-lt"/>
              </a:rPr>
              <a:t> </a:t>
            </a:r>
          </a:p>
          <a:p>
            <a:pPr algn="just" latinLnBrk="1">
              <a:lnSpc>
                <a:spcPct val="160000"/>
              </a:lnSpc>
              <a:buNone/>
            </a:pPr>
            <a:r>
              <a:rPr lang="ko-KR" sz="1800" b="1" kern="100" dirty="0">
                <a:solidFill>
                  <a:srgbClr val="0000FF"/>
                </a:solidFill>
                <a:effectLst/>
                <a:latin typeface="+mj-lt"/>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mj-lt"/>
                <a:cs typeface="Times New Roman" panose="02020603050405020304" pitchFamily="18" charset="0"/>
              </a:rPr>
              <a:t> (Presentation Title)</a:t>
            </a:r>
            <a:endParaRPr lang="en-KR" sz="1800" kern="100" dirty="0">
              <a:solidFill>
                <a:srgbClr val="000000"/>
              </a:solidFill>
              <a:effectLst/>
              <a:latin typeface="+mj-lt"/>
              <a:cs typeface="Times New Roman" panose="02020603050405020304" pitchFamily="18" charset="0"/>
            </a:endParaRPr>
          </a:p>
          <a:p>
            <a:pPr algn="just" latinLnBrk="1">
              <a:lnSpc>
                <a:spcPct val="160000"/>
              </a:lnSpc>
              <a:buNone/>
            </a:pPr>
            <a:r>
              <a:rPr lang="en-US" sz="1800" b="1" kern="100" dirty="0">
                <a:solidFill>
                  <a:srgbClr val="0000FF"/>
                </a:solidFill>
                <a:effectLst/>
                <a:latin typeface="+mj-lt"/>
                <a:ea typeface="함초롬바탕"/>
                <a:cs typeface="Times New Roman" panose="02020603050405020304" pitchFamily="18" charset="0"/>
              </a:rPr>
              <a:t>   : Social Welfare Policy and Mutual Insurance in the United States</a:t>
            </a:r>
            <a:endParaRPr lang="en-KR" sz="1800" kern="100" dirty="0">
              <a:solidFill>
                <a:srgbClr val="000000"/>
              </a:solidFill>
              <a:effectLst/>
              <a:latin typeface="+mj-lt"/>
              <a:cs typeface="Times New Roman" panose="02020603050405020304" pitchFamily="18" charset="0"/>
            </a:endParaRPr>
          </a:p>
          <a:p>
            <a:pPr algn="just" latinLnBrk="1">
              <a:lnSpc>
                <a:spcPct val="160000"/>
              </a:lnSpc>
            </a:pPr>
            <a:r>
              <a:rPr lang="en-US" sz="1800" b="1" kern="100" dirty="0">
                <a:solidFill>
                  <a:srgbClr val="0000FF"/>
                </a:solidFill>
                <a:effectLst/>
                <a:latin typeface="+mj-lt"/>
                <a:cs typeface="Times New Roman" panose="02020603050405020304" pitchFamily="18" charset="0"/>
              </a:rPr>
              <a:t>3. </a:t>
            </a:r>
            <a:r>
              <a:rPr lang="ko-KR" sz="1800" b="1" kern="100" dirty="0">
                <a:solidFill>
                  <a:srgbClr val="0000FF"/>
                </a:solidFill>
                <a:effectLst/>
                <a:latin typeface="+mj-lt"/>
                <a:ea typeface="Dotum" panose="020B0600000101010101" pitchFamily="34" charset="-127"/>
                <a:cs typeface="Times New Roman" panose="02020603050405020304" pitchFamily="18" charset="0"/>
              </a:rPr>
              <a:t>초록</a:t>
            </a:r>
            <a:r>
              <a:rPr lang="en-US" sz="1800" b="1" kern="100" dirty="0">
                <a:solidFill>
                  <a:srgbClr val="0000FF"/>
                </a:solidFill>
                <a:effectLst/>
                <a:latin typeface="+mj-lt"/>
                <a:cs typeface="Times New Roman" panose="02020603050405020304" pitchFamily="18" charset="0"/>
              </a:rPr>
              <a:t> (Abstract, 150 words or more)</a:t>
            </a:r>
          </a:p>
          <a:p>
            <a:pPr algn="just" latinLnBrk="1">
              <a:lnSpc>
                <a:spcPct val="160000"/>
              </a:lnSpc>
              <a:buNone/>
            </a:pPr>
            <a:r>
              <a:rPr lang="en-US" sz="1800" b="1" kern="100" dirty="0">
                <a:solidFill>
                  <a:srgbClr val="000000"/>
                </a:solidFill>
                <a:effectLst/>
                <a:latin typeface="+mj-lt"/>
                <a:ea typeface="함초롬바탕"/>
                <a:cs typeface="Times New Roman" panose="02020603050405020304" pitchFamily="18" charset="0"/>
              </a:rPr>
              <a:t> : </a:t>
            </a:r>
            <a:r>
              <a:rPr lang="en-US" sz="1800" kern="100" dirty="0">
                <a:solidFill>
                  <a:srgbClr val="000000"/>
                </a:solidFill>
                <a:effectLst/>
                <a:latin typeface="+mj-lt"/>
                <a:ea typeface="함초롬바탕"/>
                <a:cs typeface="Times New Roman" panose="02020603050405020304" pitchFamily="18" charset="0"/>
              </a:rPr>
              <a:t>This study examines the relationship between social welfare policies and mutual insurance in the United States. After defining these two core concepts, the analysis compares welfare policies and mutual insurance in terms of their missions, their roles in distributing resources within society, and their governance and decision-making mechanisms. Historically, mutual insurance served as a precursor to the modern welfare state, offering protection against risks such as illness, fire, and old age through systems of mutual aid and reciprocity. However, the social welfare functions of mutual insurance weakened following the establishment of the New Deal system.</a:t>
            </a:r>
            <a:endParaRPr lang="en-KR" sz="1800" kern="100" dirty="0">
              <a:solidFill>
                <a:srgbClr val="000000"/>
              </a:solidFill>
              <a:effectLst/>
              <a:latin typeface="+mj-lt"/>
              <a:cs typeface="Times New Roman" panose="02020603050405020304" pitchFamily="18" charset="0"/>
            </a:endParaRPr>
          </a:p>
          <a:p>
            <a:pPr algn="just" latinLnBrk="1">
              <a:lnSpc>
                <a:spcPct val="160000"/>
              </a:lnSpc>
            </a:pPr>
            <a:r>
              <a:rPr lang="en-US" sz="1800" kern="100" dirty="0">
                <a:solidFill>
                  <a:srgbClr val="000000"/>
                </a:solidFill>
                <a:effectLst/>
                <a:latin typeface="+mj-lt"/>
                <a:ea typeface="함초롬바탕"/>
                <a:cs typeface="Times New Roman" panose="02020603050405020304" pitchFamily="18" charset="0"/>
              </a:rPr>
              <a:t>Recent shifts in economic conditions</a:t>
            </a:r>
            <a:r>
              <a:rPr lang="en-US" sz="1800" kern="100" dirty="0">
                <a:solidFill>
                  <a:srgbClr val="000000"/>
                </a:solidFill>
                <a:effectLst/>
                <a:latin typeface="+mj-lt"/>
                <a:cs typeface="Times New Roman" panose="02020603050405020304" pitchFamily="18" charset="0"/>
              </a:rPr>
              <a:t>—</a:t>
            </a:r>
            <a:r>
              <a:rPr lang="en-US" sz="1800" kern="100" dirty="0">
                <a:solidFill>
                  <a:srgbClr val="000000"/>
                </a:solidFill>
                <a:effectLst/>
                <a:latin typeface="+mj-lt"/>
                <a:ea typeface="함초롬바탕"/>
                <a:cs typeface="Times New Roman" panose="02020603050405020304" pitchFamily="18" charset="0"/>
              </a:rPr>
              <a:t>driven in part by technological change, including the rise of the information economy and artificial intelligence</a:t>
            </a:r>
            <a:r>
              <a:rPr lang="en-US" sz="1800" kern="100" dirty="0">
                <a:solidFill>
                  <a:srgbClr val="000000"/>
                </a:solidFill>
                <a:effectLst/>
                <a:latin typeface="+mj-lt"/>
                <a:cs typeface="Times New Roman" panose="02020603050405020304" pitchFamily="18" charset="0"/>
              </a:rPr>
              <a:t>—</a:t>
            </a:r>
            <a:r>
              <a:rPr lang="en-US" sz="1800" kern="100" dirty="0">
                <a:solidFill>
                  <a:srgbClr val="000000"/>
                </a:solidFill>
                <a:effectLst/>
                <a:latin typeface="+mj-lt"/>
                <a:ea typeface="함초롬바탕"/>
                <a:cs typeface="Times New Roman" panose="02020603050405020304" pitchFamily="18" charset="0"/>
              </a:rPr>
              <a:t>have renewed interest in mutual insurance models. Activists, researchers, and policymakers have begun to explore the potential for mutual insurance to address gaps in the contemporary welfare landscape, particularly in the context of increasingly unstable labor markets.</a:t>
            </a:r>
            <a:endParaRPr lang="en-KR" sz="1800" kern="100" dirty="0">
              <a:solidFill>
                <a:srgbClr val="000000"/>
              </a:solidFill>
              <a:effectLst/>
              <a:latin typeface="+mj-lt"/>
              <a:cs typeface="Times New Roman" panose="02020603050405020304" pitchFamily="18" charset="0"/>
            </a:endParaRPr>
          </a:p>
          <a:p>
            <a:pPr lvl="0" algn="l">
              <a:lnSpc>
                <a:spcPct val="116199"/>
              </a:lnSpc>
            </a:pPr>
            <a:endParaRPr lang="en" sz="1866" b="0" i="0" u="none" strike="noStrike" dirty="0">
              <a:solidFill>
                <a:srgbClr val="000000"/>
              </a:solidFill>
              <a:latin typeface="+mj-lt"/>
            </a:endParaRPr>
          </a:p>
        </p:txBody>
      </p:sp>
      <p:sp>
        <p:nvSpPr>
          <p:cNvPr id="33" name="TextBox 23">
            <a:extLst>
              <a:ext uri="{FF2B5EF4-FFF2-40B4-BE49-F238E27FC236}">
                <a16:creationId xmlns:a16="http://schemas.microsoft.com/office/drawing/2014/main" id="{4CAFDFD4-FDD9-30A9-6817-C1D8B06104D3}"/>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29-1</a:t>
            </a:r>
            <a:endParaRPr lang="en" sz="1600" b="0" i="0" u="none" strike="noStrike" dirty="0">
              <a:solidFill>
                <a:srgbClr val="000000"/>
              </a:solidFill>
              <a:latin typeface="Roboto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4EC86-D09E-87CC-553E-7BC62A4A6B19}"/>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32906C86-2872-287F-9972-10B128EDA2AF}"/>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59BF45B9-3A99-51CF-36F3-243C693BC2B7}"/>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649F8F58-9FED-D42D-CB60-0FADA1B5B35B}"/>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AA3A97DC-3CF4-E733-D017-BA6E608CB451}"/>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8706C0BF-A1EA-A7E5-2B61-500951BF65D9}"/>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30E9FA33-8CAD-F3ED-F6C7-AB16D207C92E}"/>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1A32F331-54F8-2888-45EA-288B6FBA56B8}"/>
              </a:ext>
            </a:extLst>
          </p:cNvPr>
          <p:cNvSpPr txBox="1"/>
          <p:nvPr/>
        </p:nvSpPr>
        <p:spPr>
          <a:xfrm>
            <a:off x="713236" y="2160198"/>
            <a:ext cx="92118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Malgun Gothic" panose="020B0503020000020004" pitchFamily="34" charset="-127"/>
                <a:cs typeface="Malgun Gothic" panose="020B0503020000020004" pitchFamily="34" charset="-127"/>
              </a:rPr>
              <a:t>발표자</a:t>
            </a:r>
            <a:r>
              <a:rPr lang="ko-KR" sz="1800" b="1" kern="100" dirty="0">
                <a:solidFill>
                  <a:srgbClr val="000000"/>
                </a:solidFill>
                <a:effectLst/>
                <a:latin typeface="Gulim" panose="020B0600000101010101" pitchFamily="34" charset="-127"/>
                <a:ea typeface="Times New Roman" panose="02020603050405020304" pitchFamily="18" charset="0"/>
                <a:cs typeface="Times New Roman" panose="02020603050405020304" pitchFamily="18" charset="0"/>
              </a:rPr>
              <a:t> </a:t>
            </a:r>
            <a:r>
              <a:rPr lang="ko-KR" sz="1800" b="1" kern="100" dirty="0">
                <a:solidFill>
                  <a:srgbClr val="000000"/>
                </a:solidFill>
                <a:effectLst/>
                <a:latin typeface="Gulim" panose="020B0600000101010101" pitchFamily="34" charset="-127"/>
                <a:ea typeface="Malgun Gothic" panose="020B0503020000020004" pitchFamily="34" charset="-127"/>
                <a:cs typeface="Malgun Gothic" panose="020B0503020000020004" pitchFamily="34" charset="-127"/>
              </a:rPr>
              <a:t>성명</a:t>
            </a:r>
            <a:r>
              <a:rPr lang="en-US" sz="1800" b="1" kern="100" dirty="0">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r>
              <a:rPr lang="en-US" sz="1800" b="1" kern="100" dirty="0" err="1">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Malgun Gothic" panose="020B0503020000020004" pitchFamily="34" charset="-127"/>
                <a:cs typeface="Malgun Gothic" panose="020B0503020000020004" pitchFamily="34" charset="-127"/>
              </a:rPr>
              <a:t>과</a:t>
            </a:r>
            <a:r>
              <a:rPr lang="ko-KR" sz="1800" b="1" kern="100" dirty="0">
                <a:solidFill>
                  <a:srgbClr val="000000"/>
                </a:solidFill>
                <a:effectLst/>
                <a:latin typeface="Gulim" panose="020B0600000101010101" pitchFamily="34" charset="-127"/>
                <a:ea typeface="Times New Roman" panose="02020603050405020304" pitchFamily="18" charset="0"/>
                <a:cs typeface="Times New Roman" panose="02020603050405020304" pitchFamily="18" charset="0"/>
              </a:rPr>
              <a:t> </a:t>
            </a:r>
            <a:r>
              <a:rPr lang="ko-KR" sz="1800" b="1" kern="100" dirty="0">
                <a:solidFill>
                  <a:srgbClr val="000000"/>
                </a:solidFill>
                <a:effectLst/>
                <a:latin typeface="Gulim" panose="020B0600000101010101" pitchFamily="34" charset="-127"/>
                <a:ea typeface="Malgun Gothic" panose="020B0503020000020004" pitchFamily="34" charset="-127"/>
                <a:cs typeface="Malgun Gothic" panose="020B0503020000020004" pitchFamily="34" charset="-127"/>
              </a:rPr>
              <a:t>이메일</a:t>
            </a:r>
            <a:r>
              <a:rPr lang="ko-KR" sz="1800" b="1" kern="100" dirty="0">
                <a:solidFill>
                  <a:srgbClr val="000000"/>
                </a:solidFill>
                <a:effectLst/>
                <a:latin typeface="Gulim" panose="020B0600000101010101" pitchFamily="34" charset="-127"/>
                <a:ea typeface="Times New Roman" panose="02020603050405020304" pitchFamily="18" charset="0"/>
                <a:cs typeface="Times New Roman" panose="02020603050405020304" pitchFamily="18" charset="0"/>
              </a:rPr>
              <a:t> </a:t>
            </a:r>
            <a:r>
              <a:rPr lang="ko-KR" sz="1800" b="1" kern="100" dirty="0">
                <a:solidFill>
                  <a:srgbClr val="000000"/>
                </a:solidFill>
                <a:effectLst/>
                <a:latin typeface="Gulim" panose="020B0600000101010101" pitchFamily="34" charset="-127"/>
                <a:ea typeface="Malgun Gothic" panose="020B0503020000020004" pitchFamily="34" charset="-127"/>
                <a:cs typeface="Malgun Gothic" panose="020B0503020000020004" pitchFamily="34" charset="-127"/>
              </a:rPr>
              <a:t>주소</a:t>
            </a:r>
            <a:r>
              <a:rPr lang="en-US" sz="1800" b="1" kern="100" dirty="0">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Times New Roman" panose="02020603050405020304" pitchFamily="18" charset="0"/>
                <a:cs typeface="Times New Roman" panose="02020603050405020304" pitchFamily="18" charset="0"/>
              </a:rPr>
              <a:t>   : Associate Prof. Khoa Dang Duong</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Times New Roman" panose="02020603050405020304" pitchFamily="18" charset="0"/>
                <a:cs typeface="Times New Roman" panose="02020603050405020304" pitchFamily="18" charset="0"/>
              </a:rPr>
              <a:t>   : </a:t>
            </a:r>
            <a:r>
              <a:rPr lang="en-US" sz="1800" b="1" u="sng" kern="100" dirty="0">
                <a:solidFill>
                  <a:srgbClr val="000000"/>
                </a:solidFill>
                <a:effectLst/>
                <a:latin typeface="Times New Roman" panose="02020603050405020304" pitchFamily="18" charset="0"/>
                <a:cs typeface="Times New Roman" panose="02020603050405020304" pitchFamily="18" charset="0"/>
                <a:hlinkClick r:id="rId3"/>
              </a:rPr>
              <a:t>duongdangkhoa@tdtu.edu.vn</a:t>
            </a:r>
            <a:r>
              <a:rPr lang="en-US" sz="1800" b="1" kern="100" dirty="0">
                <a:solidFill>
                  <a:srgbClr val="0000FF"/>
                </a:solidFill>
                <a:effectLst/>
                <a:latin typeface="Times New Roman" panose="02020603050405020304" pitchFamily="18" charset="0"/>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Malgun Gothic" panose="020B0503020000020004" pitchFamily="34" charset="-127"/>
                <a:cs typeface="Malgun Gothic" panose="020B0503020000020004" pitchFamily="34" charset="-127"/>
              </a:rPr>
              <a:t>발표</a:t>
            </a:r>
            <a:r>
              <a:rPr lang="ko-KR" sz="1800" b="1" kern="100" dirty="0">
                <a:solidFill>
                  <a:srgbClr val="0000FF"/>
                </a:solidFill>
                <a:effectLst/>
                <a:latin typeface="함초롬바탕"/>
                <a:ea typeface="Times New Roman" panose="02020603050405020304" pitchFamily="18" charset="0"/>
                <a:cs typeface="Times New Roman" panose="02020603050405020304" pitchFamily="18" charset="0"/>
              </a:rPr>
              <a:t> </a:t>
            </a:r>
            <a:r>
              <a:rPr lang="ko-KR" sz="1800" b="1" kern="100" dirty="0">
                <a:solidFill>
                  <a:srgbClr val="0000FF"/>
                </a:solidFill>
                <a:effectLst/>
                <a:latin typeface="함초롬바탕"/>
                <a:ea typeface="Malgun Gothic" panose="020B0503020000020004" pitchFamily="34" charset="-127"/>
                <a:cs typeface="Malgun Gothic" panose="020B0503020000020004" pitchFamily="34" charset="-127"/>
              </a:rPr>
              <a:t>논제</a:t>
            </a:r>
            <a:r>
              <a:rPr lang="en-US" sz="18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Times New Roman" panose="02020603050405020304" pitchFamily="18" charset="0"/>
                <a:cs typeface="Times New Roman" panose="02020603050405020304" pitchFamily="18" charset="0"/>
              </a:rPr>
              <a:t>   : Business Diversification and Performance of Insurance Firms in Vietnam: Do Bank Associations Matter?</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Malgun Gothic" panose="020B0503020000020004" pitchFamily="34" charset="-127"/>
                <a:cs typeface="Malgun Gothic" panose="020B0503020000020004" pitchFamily="34" charset="-127"/>
              </a:rPr>
              <a:t>초록</a:t>
            </a:r>
            <a:r>
              <a:rPr lang="en-US" sz="18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800" kern="100" dirty="0">
                <a:solidFill>
                  <a:srgbClr val="000000"/>
                </a:solidFill>
                <a:effectLst/>
                <a:latin typeface="Times New Roman" panose="02020603050405020304" pitchFamily="18" charset="0"/>
                <a:cs typeface="Times New Roman" panose="02020603050405020304" pitchFamily="18" charset="0"/>
              </a:rPr>
              <a:t>    Our study addresses the research gap in the literature regarding the interaction effects of association with banks and business diversification on the performance of insurance companies in Vietnam. Our study employs the Generalized Method of Moments estimation to examine panel data from 44 insurance companies in Vietnam, spanning the period from 2005 to 2023. We also assess the robustness by applying them to alternative financial performance proxies. The results indicate that business diversification has a positive impact on performance, consistent with modern portfolio theory. In contrast, association with banks has a negative impact on performance, consistent with the agency theory and diversification discount theory. Furthermore, bank associates erode the positive nexus between business diversification and insurance firm performance in Vietnam. This study offers practical policy implications for managers to enhance the sustainable performance of insurance companies in emerging countries.</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C670C147-867F-46AF-F8ED-FD36ACEC750F}"/>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31-10</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3575004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BA893-8781-5148-34A1-F7DA197162EA}"/>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87F17442-346F-BC92-C17C-6A6A264A0824}"/>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2042540D-744E-B18C-B4EA-2FCDE8387BC1}"/>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BE2C7BD3-925C-5AEC-42B3-EFF1862064EC}"/>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0F184D76-16C2-E6BD-60EF-E727BC8A076D}"/>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43062DFF-2D2E-EB44-0C5D-224244CF922C}"/>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8984DA20-0030-18D0-B526-3AC3831A4865}"/>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50529A74-4675-E352-9DB9-B6F9D1A4431B}"/>
              </a:ext>
            </a:extLst>
          </p:cNvPr>
          <p:cNvSpPr txBox="1"/>
          <p:nvPr/>
        </p:nvSpPr>
        <p:spPr>
          <a:xfrm>
            <a:off x="713236" y="2160198"/>
            <a:ext cx="9745214" cy="11632001"/>
          </a:xfrm>
          <a:prstGeom prst="rect">
            <a:avLst/>
          </a:prstGeom>
        </p:spPr>
        <p:txBody>
          <a:bodyPr rtlCol="0" anchor="t"/>
          <a:lstStyle/>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Tackling the AI-Creativity paradox: How educational innovation and knowledge unlocks positive-sum dynamics?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algun Gothic" panose="020B0503020000020004" pitchFamily="34" charset="-127"/>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Guihua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Shen a , Wulin Wu b ,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Weilun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Huang c,* a Jiangxi Vocational Education and Industrial Research Institute, Jiangxi Science &amp; Technology Normal University, Nanchang, 330000, China b School of Economics, Fujian Normal University, Fuzhou, 350117, China c School of Finance and Trade, Wenzhou Business College, Wenzhou, 325035,</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algun Gothic" panose="020B0503020000020004" pitchFamily="34" charset="-127"/>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Artificial intelligence’s (AI) rapid growth in creative industries has created a difficult choice: While companies can use AI to work faster, this often reduces human creativity and innovation. We show how educational institutions can resolve this by bringing together different groups to work collaboratively rather than competing against each other. We use a mathematical model to study how four key groups interact: creative companies, government regulators, educational institutions, and creative professionals. Our model tracks these interactions over 20 time periods, measuring three important factors: creative resources, trust between groups, and technology advancement. We compare scenarios where education plays different roles, from being a passive follower to active coordinator. Surprisingly, we find that when educational institutions actively coordinate between the other groups, everyone simultaneously benefits. Our 20-period simulation reveals that compared to pursuing automation-only strategies, companies following education-mediated strategies achieved 139 % higher profits (scenario simulation ceiling). Instead of being a zero-sum game, all groups achieved better outcomes together. This is because that educational coordination preserves and enhances creative resources while enabling sustainable technology integration. Thus, education is not simply a cost that responds to technological change. Rather, it is a strategic tool that can transform competitive dynamics into collaborative innovation. Educational institutions provide the long-term perspective, neutrality, and knowledge integration needed to align different interests around sustainable AI-creativity partnerships. However, educational coordination faces profound limitations, including structural power asymmetries wherein multinational corporations possess superior resources compared to individual artists, cultural incompatibilities rendering Western frameworks inappropriate across diverse contexts, and funding challenges undermining institutional neutrality. Rather than providing universal solutions, we offer diagnostic tools for understanding when coordination mechanisms may be feasible. Meanwhile, we also acknowledge that many contexts require alternative approaches or may experience ongoing efficiency-creativity tension as an inevitable feature of contemporary creative industries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18BEEB03-AD16-141E-CC3A-39C78C50314B}"/>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a:t>
            </a:r>
            <a:r>
              <a:rPr lang="en-US" sz="1600"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11</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312990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D91C4-FC6C-49B1-EE20-4AA68F73C188}"/>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EB0F7E65-AFE2-6499-C3A8-1E6F1E3BB4B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B38F05C6-2E93-2BAB-368E-414B918815FF}"/>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5F988DD2-2E88-4B27-8768-824ECA27C129}"/>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7EB6E49B-9D00-DBF5-74BC-7EE352154016}"/>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E48E3E19-AC23-123D-5E26-447D22763939}"/>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ED02C047-5039-9E25-3C83-B287C4562CC4}"/>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1ED7EE69-60E6-13A0-3DD1-E06BEF0F05AD}"/>
              </a:ext>
            </a:extLst>
          </p:cNvPr>
          <p:cNvSpPr txBox="1"/>
          <p:nvPr/>
        </p:nvSpPr>
        <p:spPr>
          <a:xfrm>
            <a:off x="713236" y="2160198"/>
            <a:ext cx="9364214" cy="11632001"/>
          </a:xfrm>
          <a:prstGeom prst="rect">
            <a:avLst/>
          </a:prstGeom>
        </p:spPr>
        <p:txBody>
          <a:bodyPr rtlCol="0" anchor="t"/>
          <a:lstStyle/>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AI-Driven Strategies in the Digital Trade</a:t>
            </a:r>
            <a:r>
              <a:rPr lang="en-US" sz="1800" kern="100" dirty="0">
                <a:solidFill>
                  <a:srgbClr val="000000"/>
                </a:solidFill>
                <a:effectLst/>
                <a:latin typeface="Cambria" panose="02040503050406030204" pitchFamily="18" charset="0"/>
                <a:cs typeface="Times New Roman" panose="02020603050405020304" pitchFamily="18" charset="0"/>
              </a:rPr>
              <a:t>–</a:t>
            </a:r>
            <a:r>
              <a:rPr lang="en-US" sz="1800" kern="100" dirty="0">
                <a:solidFill>
                  <a:srgbClr val="000000"/>
                </a:solidFill>
                <a:effectLst/>
                <a:latin typeface="함초롬바탕"/>
                <a:cs typeface="Times New Roman" panose="02020603050405020304" pitchFamily="18" charset="0"/>
              </a:rPr>
              <a:t>Climate Change Interface: A Game Theory Perspective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err="1">
                <a:solidFill>
                  <a:srgbClr val="000000"/>
                </a:solidFill>
                <a:effectLst/>
                <a:latin typeface="Gulim" panose="020B0600000101010101" pitchFamily="34" charset="-127"/>
                <a:cs typeface="Times New Roman" panose="02020603050405020304" pitchFamily="18" charset="0"/>
              </a:rPr>
              <a:t>Weilun</a:t>
            </a:r>
            <a:r>
              <a:rPr lang="en-US" sz="1800" b="1" kern="100" dirty="0">
                <a:solidFill>
                  <a:srgbClr val="000000"/>
                </a:solidFill>
                <a:effectLst/>
                <a:latin typeface="Gulim" panose="020B0600000101010101" pitchFamily="34" charset="-127"/>
                <a:cs typeface="Times New Roman" panose="02020603050405020304" pitchFamily="18" charset="0"/>
              </a:rPr>
              <a:t> Huang</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800" kern="100" dirty="0">
                <a:solidFill>
                  <a:srgbClr val="000000"/>
                </a:solidFill>
                <a:effectLst/>
                <a:latin typeface="함초롬바탕"/>
                <a:cs typeface="Times New Roman" panose="02020603050405020304" pitchFamily="18" charset="0"/>
              </a:rPr>
              <a:t>Abstract This study employs game-theoretic models to explore strategic interactions among key stakeholders in digital trade, artificial intelligence (AI), and climate change. By examining government regulations, corporate strategies, and consumer preferences, the research highlights how these interactions influence AI adoption and sustainable practices in digital trade. Utilizing Nash equilibrium and cooperative game theory, the study predicts the outcomes of strategic decisions under various market conditions. Findings reveal that collaborative innovation and strategic alliances enhance market competitiveness and environmental sustainability. The study underscores the critical role of policy frameworks in balancing technological advancement with regulatory compliance and consumer protection. Incorporating dynamic game theory, it shows that stakeholders achieve a dynamic equilibrium, adapting their strategies to economic and environmental pressures. This paper offers recommendations for promoting sustainable digital trade practices that align with global climate objectives, suggesting that policies should dynamically adjust to market conditions to balance economic activity and environmental protection. Future research should focus on dynamic modeling and broader stakeholder analysis to refine our understanding of these complex interactions. Keywords: Digital Trade, Climate Change, Artificial Intelligence, Game Theory</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1137EABB-AA4F-0681-2583-25586E99EA59}"/>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a:t>
            </a:r>
            <a:r>
              <a:rPr lang="en-US" sz="1600"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12</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239256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52BF5-0413-23CB-867E-A74399FD191C}"/>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125303C8-9AC9-DEB2-4C8A-916334108C8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9A9CAE6A-A328-DCF5-5A41-2059C2F63FC6}"/>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CBB9DEA7-9836-38CF-A887-48ED5068F45B}"/>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8A424D30-A51C-4B18-0B26-E7EBA799D143}"/>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A1881AB0-99CF-9E5F-714F-FBD0E09479BE}"/>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FB062839-91CA-FFD4-4EF6-F7B788FCD3C7}"/>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EE2098A6-AE62-A70B-32C6-0775B19A7CEE}"/>
              </a:ext>
            </a:extLst>
          </p:cNvPr>
          <p:cNvSpPr txBox="1"/>
          <p:nvPr/>
        </p:nvSpPr>
        <p:spPr>
          <a:xfrm>
            <a:off x="713236" y="2160198"/>
            <a:ext cx="8297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ko-KR" sz="1800" b="1" kern="100" dirty="0">
                <a:solidFill>
                  <a:srgbClr val="0000FF"/>
                </a:solidFill>
                <a:effectLst/>
                <a:latin typeface="Dotum" panose="020B0600000101010101" pitchFamily="34" charset="-127"/>
                <a:cs typeface="Times New Roman" panose="02020603050405020304" pitchFamily="18" charset="0"/>
              </a:rPr>
              <a:t>엄준호</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en-US" sz="1800" b="1" kern="100" dirty="0" err="1">
                <a:solidFill>
                  <a:srgbClr val="0000FF"/>
                </a:solidFill>
                <a:effectLst/>
                <a:latin typeface="Dotum" panose="020B0600000101010101" pitchFamily="34" charset="-127"/>
                <a:ea typeface="함초롬바탕"/>
                <a:cs typeface="Times New Roman" panose="02020603050405020304" pitchFamily="18" charset="0"/>
              </a:rPr>
              <a:t>Juneho</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Um)</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gn="ctr">
              <a:lnSpc>
                <a:spcPct val="115000"/>
              </a:lnSpc>
              <a:spcAft>
                <a:spcPts val="1000"/>
              </a:spcAft>
              <a:buNone/>
            </a:pPr>
            <a:r>
              <a:rPr lang="en-US" sz="1800" b="1" dirty="0">
                <a:solidFill>
                  <a:srgbClr val="0000FF"/>
                </a:solidFill>
                <a:effectLst/>
                <a:latin typeface="Dotum" panose="020B0600000101010101" pitchFamily="34" charset="-127"/>
                <a:ea typeface="MS Mincho" panose="02020609040205080304" pitchFamily="49" charset="-128"/>
                <a:cs typeface="Times New Roman" panose="02020603050405020304" pitchFamily="18" charset="0"/>
              </a:rPr>
              <a:t>   : </a:t>
            </a: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AI implications for better supply chain resilience capability: The role of supply chain collaboration</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gn="just">
              <a:lnSpc>
                <a:spcPct val="115000"/>
              </a:lnSpc>
              <a:spcAft>
                <a:spcPts val="1000"/>
              </a:spcAft>
              <a:buNone/>
            </a:pPr>
            <a:r>
              <a:rPr lang="en-US" sz="1800" b="1" dirty="0">
                <a:solidFill>
                  <a:srgbClr val="000000"/>
                </a:solidFill>
                <a:effectLst/>
                <a:latin typeface="Gulim" panose="020B0600000101010101" pitchFamily="34" charset="-127"/>
                <a:ea typeface="MS Mincho" panose="02020609040205080304" pitchFamily="49" charset="-128"/>
                <a:cs typeface="Times New Roman" panose="02020603050405020304" pitchFamily="18" charset="0"/>
              </a:rPr>
              <a:t>    </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The study aims to theoretically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hypothesise</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and empirically explore the role of AI and relationships with supply chain resilience capability and collaboration. This study adopts supply chain resilience as a dynamic capability that AI can improve through three key resilience capabilities. The moderating role of supply chain collaboration in AI implications is tested to enhance supply chain resilience capability. Achieving better supply chain resilience capability, including agility, adaptability and visibility, plays a significant mediating role between AI deployment and resilience, while the relationships depend on the levels of supply chain collaboration. The findings contribute to the theoretical development of key SC resilience capability as a dynamic capability (DC) and an extension of the traditional resource-based view (RBV),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utilising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the deployment of innovative AI technology. The findings offer managerial guidance on how to improve supply chain resilience by understanding the role of AI and SC collaboration in an uncertain environment.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D1DCBB63-3B7E-810F-BE92-0623F9BB60E5}"/>
              </a:ext>
            </a:extLst>
          </p:cNvPr>
          <p:cNvSpPr txBox="1"/>
          <p:nvPr/>
        </p:nvSpPr>
        <p:spPr>
          <a:xfrm>
            <a:off x="593905" y="866716"/>
            <a:ext cx="2889250" cy="241300"/>
          </a:xfrm>
          <a:prstGeom prst="rect">
            <a:avLst/>
          </a:prstGeom>
        </p:spPr>
        <p:txBody>
          <a:bodyPr rtlCol="0" anchor="t"/>
          <a:lstStyle/>
          <a:p>
            <a:pPr lvl="0" algn="l">
              <a:lnSpc>
                <a:spcPct val="116199"/>
              </a:lnSpc>
            </a:pPr>
            <a:r>
              <a:rPr lang="en-US" sz="1600" b="0" i="0" u="none" strike="noStrike"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31-</a:t>
            </a:r>
            <a:r>
              <a:rPr lang="en-US" sz="1600" dirty="0">
                <a:solidFill>
                  <a:srgbClr val="000000"/>
                </a:solidFill>
                <a:latin typeface="Cambria" panose="02040503050406030204" pitchFamily="18" charset="0"/>
                <a:ea typeface="Malgun Gothic" panose="020B0503020000020004" pitchFamily="34" charset="-127"/>
                <a:cs typeface="Times New Roman" panose="02020603050405020304" pitchFamily="18" charset="0"/>
              </a:rPr>
              <a:t>13</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692375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786E7-EEDF-0C48-9498-F7C8DD49ADD4}"/>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FA569160-DA94-8A67-3E9B-32FEB547854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856AE380-975A-B566-6CF1-2C8510FC7055}"/>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68595075-C84A-E1E9-4FAC-A5186D6DC42F}"/>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D4CC827E-ADCF-AA9D-031D-710BAA59E66E}"/>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E180FFC1-4CBF-9F28-2AA9-C1F340511844}"/>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3264AF4D-FC31-29EF-9F2F-62DE4EFAE1A6}"/>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EB0BCA99-FFAB-1332-74A1-4CD291300844}"/>
              </a:ext>
            </a:extLst>
          </p:cNvPr>
          <p:cNvSpPr txBox="1"/>
          <p:nvPr/>
        </p:nvSpPr>
        <p:spPr>
          <a:xfrm>
            <a:off x="1695450" y="1501716"/>
            <a:ext cx="8297414" cy="11632001"/>
          </a:xfrm>
          <a:prstGeom prst="rect">
            <a:avLst/>
          </a:prstGeom>
        </p:spPr>
        <p:txBody>
          <a:bodyPr rtlCol="0" anchor="t"/>
          <a:lstStyle/>
          <a:p>
            <a:pPr algn="ctr">
              <a:lnSpc>
                <a:spcPct val="115000"/>
              </a:lnSpc>
              <a:spcAft>
                <a:spcPts val="1000"/>
              </a:spcAft>
              <a:buNone/>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Consumers Attitude to Central Bank Digital Currencies (CBDC)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1000"/>
              </a:spcAft>
              <a:buNone/>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Insights from a Survey Experiment</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1000"/>
              </a:spcAft>
              <a:buNone/>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1000"/>
              </a:spcAft>
              <a:buNone/>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Prof. Ruth Plato-Shinar</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1000"/>
              </a:spcAft>
              <a:buNone/>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Director of the Center for Banking Law and Financial Regulation,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1000"/>
              </a:spcAft>
              <a:buNone/>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Netanya Academic College, Israel</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1000"/>
              </a:spcAft>
              <a:buNone/>
            </a:pPr>
            <a:r>
              <a:rPr lang="en-US" sz="1800" b="1" u="sng"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hlinkClick r:id="rId3"/>
              </a:rPr>
              <a:t>rplatoshinar@gmail.com</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recent years, there has been a growing global interest in retail Central Bank Digital Currencies (CBDCs) -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 digital form of a country's sovereign currency, issued and backed by the central bank and designed to function as both a medium of exchange and a store of value. Despite extensive international exploration of CBDCs - more than 130 countries are actively researching and piloting CBDC projects and 3 have already issued it, there remains limited understanding of public preferences, concerns, and the role of trust in distinct national contexts.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buNone/>
            </a:pPr>
            <a:r>
              <a:rPr lang="ar-SA" sz="1800" dirty="0">
                <a:effectLst/>
                <a:latin typeface="Cambria" panose="02040503050406030204" pitchFamily="18" charset="0"/>
                <a:ea typeface="MS Mincho" panose="02020609040205080304" pitchFamily="49" charset="-128"/>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buNone/>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The lecture will address this trend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by examining the willingness of the public to adopt it.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It will present a study conducted with the Bank of Israel on the willingness of Israeli consumers to adopt a Central Bank Digital Currency — the Digital Shekel.</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buNone/>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buNone/>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The study was conducted through an online survey conducted among a representative sample of the population. The research addressed three main questions: The overall level of public willingness to use the Digital Shekel; personal and demographic factors that may influence this interest; and the specific features of the Digital Shekel that could enhance willingness to adopt it. The study employed various statistical analyses, including conjoint analysis and t-tests.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buNone/>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buNone/>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Key findings include the following: Over half of the respondents (51.57%) expressed a high level of interest in using the Digital Shekel, suggesting significant potential for public adoption. Higher interest levels were particularly observed among men, individuals aged 40 and above, and those with high levels of financial and digital literacy. The most important attributes identified for driving adoption were ease and convenience of use, protection against fraud and system errors </a:t>
            </a:r>
            <a:r>
              <a:rPr lang="ar-SA"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especially when offered free of charge, and the possibility of interest earning. Notably, the study found a high level of trust in the central bank, which may explain the low level of privacy concerns.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buNone/>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The lecture will also analyze differences between the Israeli findings and those of several other studies conducted by other central banks. </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9A53E3C8-6467-1F63-C9E6-31304C85BB64}"/>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31</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-14</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99674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39BA6-C994-2BF6-2DDE-ACFCE818F91F}"/>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F79C4DEB-9471-B49D-BC62-4121D05EA88B}"/>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6E3A75FD-DE56-B42A-C142-9B4AE587088E}"/>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2F055194-CFCD-6D12-9E8D-7EA553146189}"/>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EEDE86D1-371A-EDFE-93BC-F58A561799DE}"/>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FF389FFF-DDD1-F045-0E31-FB68F758ACAD}"/>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B21549F1-6F68-3C61-B681-8D6BB6E0E2C7}"/>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6D3CF7BD-CA3A-3B3D-EE08-6B6A5E0B7834}"/>
              </a:ext>
            </a:extLst>
          </p:cNvPr>
          <p:cNvSpPr txBox="1"/>
          <p:nvPr/>
        </p:nvSpPr>
        <p:spPr>
          <a:xfrm>
            <a:off x="713236" y="2160198"/>
            <a:ext cx="94404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t>
            </a:r>
            <a:r>
              <a:rPr lang="en-US" sz="1800" b="1" kern="100" dirty="0">
                <a:solidFill>
                  <a:srgbClr val="000000"/>
                </a:solidFill>
                <a:effectLst/>
                <a:latin typeface="함초롬바탕"/>
                <a:cs typeface="Times New Roman" panose="02020603050405020304" pitchFamily="18" charset="0"/>
              </a:rPr>
              <a:t>Iwona Dorota Czechowska</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en-US" sz="1800" b="1" kern="100" dirty="0" err="1">
                <a:solidFill>
                  <a:srgbClr val="000000"/>
                </a:solidFill>
                <a:effectLst/>
                <a:latin typeface="함초롬바탕"/>
                <a:cs typeface="Times New Roman" panose="02020603050405020304" pitchFamily="18" charset="0"/>
              </a:rPr>
              <a:t>Ph.D</a:t>
            </a:r>
            <a:r>
              <a:rPr lang="en-US" sz="1800" b="1" kern="100" dirty="0">
                <a:solidFill>
                  <a:srgbClr val="000000"/>
                </a:solidFill>
                <a:effectLst/>
                <a:latin typeface="함초롬바탕"/>
                <a:cs typeface="Times New Roman" panose="02020603050405020304" pitchFamily="18" charset="0"/>
              </a:rPr>
              <a:t> Marta </a:t>
            </a:r>
            <a:r>
              <a:rPr lang="en-US" sz="1800" b="1" kern="100" dirty="0" err="1">
                <a:solidFill>
                  <a:srgbClr val="000000"/>
                </a:solidFill>
                <a:effectLst/>
                <a:latin typeface="함초롬바탕"/>
                <a:cs typeface="Times New Roman" panose="02020603050405020304" pitchFamily="18" charset="0"/>
              </a:rPr>
              <a:t>Paduszy</a:t>
            </a:r>
            <a:r>
              <a:rPr lang="en-US" sz="1800" b="1" kern="100" dirty="0" err="1">
                <a:solidFill>
                  <a:srgbClr val="000000"/>
                </a:solidFill>
                <a:effectLst/>
                <a:latin typeface="Cambria" panose="02040503050406030204" pitchFamily="18" charset="0"/>
                <a:cs typeface="Times New Roman" panose="02020603050405020304" pitchFamily="18" charset="0"/>
              </a:rPr>
              <a:t>ń</a:t>
            </a:r>
            <a:r>
              <a:rPr lang="en-US" sz="1800" b="1" kern="100" dirty="0" err="1">
                <a:solidFill>
                  <a:srgbClr val="000000"/>
                </a:solidFill>
                <a:effectLst/>
                <a:latin typeface="함초롬바탕"/>
                <a:cs typeface="Times New Roman" panose="02020603050405020304" pitchFamily="18" charset="0"/>
              </a:rPr>
              <a:t>ska</a:t>
            </a:r>
            <a:r>
              <a:rPr lang="en-US" sz="1800" b="1" kern="100" dirty="0">
                <a:solidFill>
                  <a:srgbClr val="000000"/>
                </a:solidFill>
                <a:effectLst/>
                <a:latin typeface="함초롬바탕"/>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indent="127000" algn="just" latinLnBrk="1">
              <a:lnSpc>
                <a:spcPct val="160000"/>
              </a:lnSpc>
              <a:buNone/>
            </a:pPr>
            <a:r>
              <a:rPr lang="en-US" sz="1800" b="1" u="sng" kern="100" dirty="0">
                <a:solidFill>
                  <a:srgbClr val="000000"/>
                </a:solidFill>
                <a:effectLst/>
                <a:latin typeface="Dotum" panose="020B0600000101010101" pitchFamily="34" charset="-127"/>
                <a:ea typeface="함초롬바탕"/>
                <a:cs typeface="Times New Roman" panose="02020603050405020304" pitchFamily="18" charset="0"/>
                <a:hlinkClick r:id="rId3"/>
              </a:rPr>
              <a:t>dorota.czechowska@uni.lodz.pl</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corresponding author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FF"/>
                </a:solidFill>
                <a:effectLst/>
                <a:latin typeface="Gulim" panose="020B0600000101010101" pitchFamily="34" charset="-127"/>
                <a:cs typeface="Times New Roman" panose="02020603050405020304" pitchFamily="18" charset="0"/>
              </a:rPr>
              <a:t>2. </a:t>
            </a:r>
            <a:r>
              <a:rPr lang="ko-KR" sz="1800" kern="100" dirty="0">
                <a:solidFill>
                  <a:srgbClr val="0000FF"/>
                </a:solidFill>
                <a:effectLst/>
                <a:latin typeface="함초롬바탕"/>
                <a:ea typeface="Gulim" panose="020B0600000101010101" pitchFamily="34" charset="-127"/>
                <a:cs typeface="Times New Roman" panose="02020603050405020304" pitchFamily="18" charset="0"/>
              </a:rPr>
              <a:t>발표 논제</a:t>
            </a:r>
            <a:r>
              <a:rPr lang="en-US" sz="1800" kern="100" dirty="0">
                <a:solidFill>
                  <a:srgbClr val="0000FF"/>
                </a:solidFill>
                <a:effectLst/>
                <a:latin typeface="Guli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nSpc>
                <a:spcPct val="115000"/>
              </a:lnSpc>
              <a:spcAft>
                <a:spcPts val="1000"/>
              </a:spcAft>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Landscape of FinTech and Trust Research: Partnership Networks and Thematic Evolution</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This presentation explores how the academic conversation around FinTech and trust has developed over the past decade, identifying key countries,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collaboration networks, and emerging themes that shape this growing field.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This topic is important because FinTech is transforming how financial services operate, while trust remains essential for people to adopt new technologies.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The aim of this study is to examine global research trends on FinTech and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trust, with a focus on regional dynamics, collaboration patterns, and evolving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thematic directions. The topic is increasingly relevant as digital finance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reshapes consumer behavior, regulatory approaches, and financial inclusion.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The study addresses three research problems: Which regions and countries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lead scientific output on FinTech and trust? To what extent are researchers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engaged in international collaboration? How are research themes evolving over time? The analysis shows that Asia has become a major center of innovation and academic activity in FinTech and trust, highlighting its growing influence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in digital financial ecosystems. However, low international collaboration among some leading countries, including China and India, indicates significant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untapped potential for cross-border research and comparative analyses.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Emerging themes increasingly emphasize human-centered issues, including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consumer trust, behavioral responses, and financial inclusion, signaling a shift from purely technological toward socio-behavioral perspectives.</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800" kern="100" dirty="0">
                <a:solidFill>
                  <a:srgbClr val="000000"/>
                </a:solidFill>
                <a:effectLst/>
                <a:latin typeface="함초롬바탕"/>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51314DB1-AEB4-5F4B-8FCB-86344F2078CF}"/>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latin typeface="Cambria" panose="02040503050406030204" pitchFamily="18" charset="0"/>
                <a:ea typeface="Malgun Gothic" panose="020B0503020000020004" pitchFamily="34" charset="-127"/>
                <a:cs typeface="Times New Roman" panose="02020603050405020304" pitchFamily="18" charset="0"/>
              </a:rPr>
              <a:t>31</a:t>
            </a: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-15</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2356289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07147875-6CAF-D223-F843-F2B100ED2A13}"/>
            </a:ext>
          </a:extLst>
        </p:cNvPr>
        <p:cNvGrpSpPr/>
        <p:nvPr/>
      </p:nvGrpSpPr>
      <p:grpSpPr>
        <a:xfrm>
          <a:off x="0" y="0"/>
          <a:ext cx="0" cy="0"/>
          <a:chOff x="0" y="0"/>
          <a:chExt cx="0" cy="0"/>
        </a:xfrm>
      </p:grpSpPr>
      <p:pic>
        <p:nvPicPr>
          <p:cNvPr id="33" name="Picture 2">
            <a:extLst>
              <a:ext uri="{FF2B5EF4-FFF2-40B4-BE49-F238E27FC236}">
                <a16:creationId xmlns:a16="http://schemas.microsoft.com/office/drawing/2014/main" id="{25F21FE1-68D2-D556-95A2-AEDDABEB1670}"/>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2" name="TextBox 1">
            <a:extLst>
              <a:ext uri="{FF2B5EF4-FFF2-40B4-BE49-F238E27FC236}">
                <a16:creationId xmlns:a16="http://schemas.microsoft.com/office/drawing/2014/main" id="{01C924D8-B693-466A-BECF-95616E684439}"/>
              </a:ext>
            </a:extLst>
          </p:cNvPr>
          <p:cNvSpPr txBox="1"/>
          <p:nvPr/>
        </p:nvSpPr>
        <p:spPr>
          <a:xfrm>
            <a:off x="4591050" y="5105400"/>
            <a:ext cx="6096000" cy="1323439"/>
          </a:xfrm>
          <a:prstGeom prst="rect">
            <a:avLst/>
          </a:prstGeom>
          <a:noFill/>
        </p:spPr>
        <p:txBody>
          <a:bodyPr wrap="square" rtlCol="0">
            <a:spAutoFit/>
          </a:bodyPr>
          <a:lstStyle/>
          <a:p>
            <a:r>
              <a:rPr lang="en-US" altLang="ko-KR" sz="8000" dirty="0"/>
              <a:t>EOD</a:t>
            </a:r>
            <a:endParaRPr lang="ko-KR" altLang="en-US" sz="8000" dirty="0"/>
          </a:p>
        </p:txBody>
      </p:sp>
    </p:spTree>
    <p:extLst>
      <p:ext uri="{BB962C8B-B14F-4D97-AF65-F5344CB8AC3E}">
        <p14:creationId xmlns:p14="http://schemas.microsoft.com/office/powerpoint/2010/main" val="53533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A26E3-1C85-A57A-BC99-F4317BFACFD0}"/>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76962FCC-BB8E-4675-49C1-9C2F1533D1A0}"/>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49602FF6-51F7-3411-156D-5C230097597B}"/>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F7762674-8C75-2A67-CAD0-41C9A79604F4}"/>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762E6C55-D6F9-9177-50DA-BDF2BFA492A4}"/>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6536B440-E1BA-14FA-2F63-7B5F0662BA87}"/>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21D1E4FA-1C8A-0BCB-4F97-D904DA664B4F}"/>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E79468F6-9B59-7542-898B-6D0BBA5B06EA}"/>
              </a:ext>
            </a:extLst>
          </p:cNvPr>
          <p:cNvSpPr txBox="1"/>
          <p:nvPr/>
        </p:nvSpPr>
        <p:spPr>
          <a:xfrm>
            <a:off x="713236" y="2160198"/>
            <a:ext cx="9592814" cy="11632001"/>
          </a:xfrm>
          <a:prstGeom prst="rect">
            <a:avLst/>
          </a:prstGeom>
        </p:spPr>
        <p:txBody>
          <a:bodyPr rtlCol="0" anchor="t"/>
          <a:lstStyle/>
          <a:p>
            <a:pPr marL="342900" lvl="0" indent="-342900" algn="just" fontAlgn="base" latinLnBrk="1">
              <a:lnSpc>
                <a:spcPct val="160000"/>
              </a:lnSpc>
              <a:spcAft>
                <a:spcPts val="1000"/>
              </a:spcAft>
              <a:buFont typeface="+mj-lt"/>
              <a:buAutoNum type="arabicPeriod"/>
            </a:pP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발표자 성명</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a:t>
            </a:r>
            <a:r>
              <a:rPr lang="en-US" sz="1800" b="1" dirty="0" err="1">
                <a:solidFill>
                  <a:srgbClr val="000000"/>
                </a:solidFill>
                <a:effectLst/>
                <a:latin typeface="Gulim" panose="020B0600000101010101" pitchFamily="34" charset="-127"/>
                <a:ea typeface="MS Mincho" panose="02020609040205080304" pitchFamily="49" charset="-128"/>
                <a:cs typeface="Gulim" panose="020B0600000101010101" pitchFamily="34" charset="-127"/>
              </a:rPr>
              <a:t>Presenter;s</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name)</a:t>
            </a:r>
            <a:r>
              <a:rPr lang="ko-KR" sz="1800" b="1" dirty="0">
                <a:solidFill>
                  <a:srgbClr val="000000"/>
                </a:solidFill>
                <a:effectLst/>
                <a:latin typeface="Cambria" panose="02040503050406030204" pitchFamily="18" charset="0"/>
                <a:ea typeface="Gulim" panose="020B0600000101010101" pitchFamily="34" charset="-127"/>
                <a:cs typeface="Gulim" panose="020B0600000101010101" pitchFamily="34" charset="-127"/>
              </a:rPr>
              <a:t>과 이메일 주소</a:t>
            </a: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(email address)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Misoo Choi(Seoul Digital University) </a:t>
            </a:r>
            <a:r>
              <a:rPr lang="en-US" sz="1800" dirty="0">
                <a:solidFill>
                  <a:srgbClr val="000000"/>
                </a:solidFill>
                <a:effectLst/>
                <a:latin typeface="함초롬바탕"/>
                <a:ea typeface="Gulim" panose="020B0600000101010101" pitchFamily="34" charset="-127"/>
                <a:cs typeface="Gulim" panose="020B0600000101010101" pitchFamily="34" charset="-127"/>
              </a:rPr>
              <a:t>  </a:t>
            </a: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a:t>
            </a:r>
            <a:r>
              <a:rPr lang="en-US" sz="1800" b="1" dirty="0" err="1">
                <a:solidFill>
                  <a:srgbClr val="0000FF"/>
                </a:solidFill>
                <a:effectLst/>
                <a:latin typeface="Dotum" panose="020B0600000101010101" pitchFamily="34" charset="-127"/>
                <a:ea typeface="MS Mincho" panose="02020609040205080304" pitchFamily="49" charset="-128"/>
                <a:cs typeface="Gulim" panose="020B0600000101010101" pitchFamily="34" charset="-127"/>
              </a:rPr>
              <a:t>cms@sdu.ac.kr</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2. </a:t>
            </a:r>
            <a:r>
              <a:rPr lang="ko-KR" sz="1800" b="1" dirty="0">
                <a:solidFill>
                  <a:srgbClr val="0000FF"/>
                </a:solidFill>
                <a:effectLst/>
                <a:latin typeface="Cambria" panose="02040503050406030204" pitchFamily="18" charset="0"/>
                <a:ea typeface="Dotum" panose="020B0600000101010101" pitchFamily="34" charset="-127"/>
                <a:cs typeface="Gulim" panose="020B0600000101010101" pitchFamily="34" charset="-127"/>
              </a:rPr>
              <a:t>발표 논제</a:t>
            </a: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(Presentation Title)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Cooperative Insurance and Financial Consumer Protection</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3. </a:t>
            </a:r>
            <a:r>
              <a:rPr lang="ko-KR" sz="1800" b="1" dirty="0">
                <a:solidFill>
                  <a:srgbClr val="0000FF"/>
                </a:solidFill>
                <a:effectLst/>
                <a:latin typeface="Cambria" panose="02040503050406030204" pitchFamily="18" charset="0"/>
                <a:ea typeface="Dotum" panose="020B0600000101010101" pitchFamily="34" charset="-127"/>
                <a:cs typeface="Gulim" panose="020B0600000101010101" pitchFamily="34" charset="-127"/>
              </a:rPr>
              <a:t>초록</a:t>
            </a:r>
            <a:r>
              <a:rPr lang="en-US" sz="1800" b="1" dirty="0">
                <a:solidFill>
                  <a:srgbClr val="0000FF"/>
                </a:solidFill>
                <a:effectLst/>
                <a:latin typeface="Dotum" panose="020B0600000101010101" pitchFamily="34" charset="-127"/>
                <a:ea typeface="MS Mincho" panose="02020609040205080304" pitchFamily="49" charset="-128"/>
                <a:cs typeface="Gulim" panose="020B0600000101010101" pitchFamily="34" charset="-127"/>
              </a:rPr>
              <a:t> (Abstract, 150 words or more)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 Cooperative insurance is a voluntary risk management system based on mutual assistance, which has addressed the coverage gaps in insurance and served as a social safety net. However, despite its rapid growth, financial consumer protection has not been fully achieved due to fragmented supervisory systems, regulatory imbalances, and information asymmetry</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buNone/>
            </a:pP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Currently, there are approximately 90 cooperative insurance associations in South Korea, established under 38 different laws across 17 ministries, resulting in a lack of institutional consistency due to the multiplicity of managing authorities. While cooperative insurance products perform functions similar to insurance, they are not directly regulated under the Insurance Business Act, creating operational structural vulnerabilities that may lead to consumer harm, such as mis-selling, deterioration of financial soundness, and inconsistencies in disclosure.</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latinLnBrk="1">
              <a:lnSpc>
                <a:spcPct val="160000"/>
              </a:lnSpc>
              <a:spcAft>
                <a:spcPts val="1000"/>
              </a:spcAft>
            </a:pPr>
            <a:r>
              <a:rPr lang="en-US" sz="1800" b="1" dirty="0">
                <a:solidFill>
                  <a:srgbClr val="000000"/>
                </a:solidFill>
                <a:effectLst/>
                <a:latin typeface="Gulim" panose="020B0600000101010101" pitchFamily="34" charset="-127"/>
                <a:ea typeface="MS Mincho" panose="02020609040205080304" pitchFamily="49" charset="-128"/>
                <a:cs typeface="Gulim" panose="020B0600000101010101" pitchFamily="34" charset="-127"/>
              </a:rPr>
              <a:t>Therefore, the protection of financial consumers within cooperative insurance associations should not be limited to after-the-fact remedies. It must be effectively implemented through the establishment of preventive measures and the strengthening of transparent internal controls throughout the entire process of product design, sales, and operation. This approach will serve as a fundamental basis for enhancing the credibility of cooperative insurance systems and safeguarding the rights and interests of financial consumers.</a:t>
            </a:r>
            <a:endParaRPr lang="en-K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 name="TextBox 23">
            <a:extLst>
              <a:ext uri="{FF2B5EF4-FFF2-40B4-BE49-F238E27FC236}">
                <a16:creationId xmlns:a16="http://schemas.microsoft.com/office/drawing/2014/main" id="{F9D910D4-1580-B53D-9C20-C0F3E74545CD}"/>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29-2</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164259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155D-EFD7-F1B4-EB87-DBD6A5CD1BCA}"/>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6FB47A0C-97A5-95A6-C447-BFE935E1226F}"/>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C733C2F2-856F-DEF6-E878-3F4AB42F9570}"/>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14416C4D-2F18-55D6-3E63-6DB92D4D66C8}"/>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CD3F6133-F635-E35D-8936-CA5A3E957EB9}"/>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43247259-63BC-AA27-761D-917E51C769C8}"/>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C0DBFD63-CB60-73B0-635A-3E57880F5C94}"/>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81C6DDFB-5290-B04C-700F-A6DE74E24078}"/>
              </a:ext>
            </a:extLst>
          </p:cNvPr>
          <p:cNvSpPr txBox="1"/>
          <p:nvPr/>
        </p:nvSpPr>
        <p:spPr>
          <a:xfrm>
            <a:off x="713236" y="2160198"/>
            <a:ext cx="93642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발표자 성명</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a:t>
            </a:r>
            <a:r>
              <a:rPr lang="en-US" sz="1800" b="1" kern="100" dirty="0" err="1">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Presenter;s</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name)</a:t>
            </a:r>
            <a:r>
              <a:rPr lang="ko-KR"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ko-KR" sz="1800" b="1" kern="100" dirty="0" err="1">
                <a:solidFill>
                  <a:srgbClr val="0000FF"/>
                </a:solidFill>
                <a:effectLst/>
                <a:latin typeface="Dotum" panose="020B0600000101010101" pitchFamily="34" charset="-127"/>
                <a:cs typeface="Times New Roman" panose="02020603050405020304" pitchFamily="18" charset="0"/>
              </a:rPr>
              <a:t>손관설</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a:t>
            </a:r>
            <a:r>
              <a:rPr lang="en-US" sz="1800" b="1" kern="100" dirty="0" err="1">
                <a:solidFill>
                  <a:srgbClr val="0000FF"/>
                </a:solidFill>
                <a:effectLst/>
                <a:latin typeface="Dotum" panose="020B0600000101010101" pitchFamily="34" charset="-127"/>
                <a:ea typeface="함초롬바탕"/>
                <a:cs typeface="Times New Roman" panose="02020603050405020304" pitchFamily="18" charset="0"/>
              </a:rPr>
              <a:t>Kwanseol@naver.com</a:t>
            </a: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2.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발표 논제</a:t>
            </a:r>
            <a:r>
              <a:rPr lang="en-US" sz="1800" b="1" kern="100" dirty="0">
                <a:solidFill>
                  <a:srgbClr val="0000FF"/>
                </a:solidFill>
                <a:effectLst/>
                <a:latin typeface="Dotum" panose="020B0600000101010101" pitchFamily="34" charset="-127"/>
                <a:cs typeface="Times New Roman" panose="02020603050405020304" pitchFamily="18" charset="0"/>
              </a:rPr>
              <a:t> (Presentation Title)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 </a:t>
            </a:r>
            <a:r>
              <a:rPr lang="ko-KR" sz="1800" b="1" kern="100" dirty="0">
                <a:solidFill>
                  <a:srgbClr val="0000FF"/>
                </a:solidFill>
                <a:effectLst/>
                <a:latin typeface="Dotum" panose="020B0600000101010101" pitchFamily="34" charset="-127"/>
                <a:cs typeface="Times New Roman" panose="02020603050405020304" pitchFamily="18" charset="0"/>
              </a:rPr>
              <a:t>한국</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 </a:t>
            </a:r>
            <a:r>
              <a:rPr lang="ko-KR" sz="1800" b="1" kern="100" dirty="0">
                <a:solidFill>
                  <a:srgbClr val="0000FF"/>
                </a:solidFill>
                <a:effectLst/>
                <a:latin typeface="Dotum" panose="020B0600000101010101" pitchFamily="34" charset="-127"/>
                <a:cs typeface="Times New Roman" panose="02020603050405020304" pitchFamily="18" charset="0"/>
              </a:rPr>
              <a:t>공제회의</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 </a:t>
            </a:r>
            <a:r>
              <a:rPr lang="ko-KR" sz="1800" b="1" kern="100" dirty="0">
                <a:solidFill>
                  <a:srgbClr val="0000FF"/>
                </a:solidFill>
                <a:effectLst/>
                <a:latin typeface="Dotum" panose="020B0600000101010101" pitchFamily="34" charset="-127"/>
                <a:cs typeface="Times New Roman" panose="02020603050405020304" pitchFamily="18" charset="0"/>
              </a:rPr>
              <a:t>자산운용</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 </a:t>
            </a:r>
            <a:r>
              <a:rPr lang="ko-KR" sz="1800" b="1" kern="100" dirty="0">
                <a:solidFill>
                  <a:srgbClr val="0000FF"/>
                </a:solidFill>
                <a:effectLst/>
                <a:latin typeface="Dotum" panose="020B0600000101010101" pitchFamily="34" charset="-127"/>
                <a:cs typeface="Times New Roman" panose="02020603050405020304" pitchFamily="18" charset="0"/>
              </a:rPr>
              <a:t>및</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 </a:t>
            </a:r>
            <a:r>
              <a:rPr lang="ko-KR" sz="1800" b="1" kern="100" dirty="0" err="1">
                <a:solidFill>
                  <a:srgbClr val="0000FF"/>
                </a:solidFill>
                <a:effectLst/>
                <a:latin typeface="Dotum" panose="020B0600000101010101" pitchFamily="34" charset="-127"/>
                <a:cs typeface="Times New Roman" panose="02020603050405020304" pitchFamily="18" charset="0"/>
              </a:rPr>
              <a:t>리스크관리</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 </a:t>
            </a:r>
            <a:r>
              <a:rPr lang="ko-KR" sz="1800" b="1" kern="100" dirty="0">
                <a:solidFill>
                  <a:srgbClr val="0000FF"/>
                </a:solidFill>
                <a:effectLst/>
                <a:latin typeface="Dotum" panose="020B0600000101010101" pitchFamily="34" charset="-127"/>
                <a:cs typeface="Times New Roman" panose="02020603050405020304" pitchFamily="18" charset="0"/>
              </a:rPr>
              <a:t>전략</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ea typeface="함초롬바탕"/>
                <a:cs typeface="Times New Roman" panose="02020603050405020304" pitchFamily="18" charset="0"/>
              </a:rPr>
              <a:t>     (Asset Management and Risk Management Strategies of the Korean Mutual Aid Association)</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함초롬바탕"/>
                <a:cs typeface="Times New Roman" panose="02020603050405020304" pitchFamily="18" charset="0"/>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FF"/>
                </a:solidFill>
                <a:effectLst/>
                <a:latin typeface="Dotum" panose="020B0600000101010101" pitchFamily="34" charset="-127"/>
                <a:cs typeface="Times New Roman" panose="02020603050405020304" pitchFamily="18" charset="0"/>
              </a:rPr>
              <a:t>3. </a:t>
            </a:r>
            <a:r>
              <a:rPr lang="ko-KR" sz="1800" b="1" kern="100" dirty="0">
                <a:solidFill>
                  <a:srgbClr val="0000FF"/>
                </a:solidFill>
                <a:effectLst/>
                <a:latin typeface="함초롬바탕"/>
                <a:ea typeface="Dotum" panose="020B0600000101010101" pitchFamily="34" charset="-127"/>
                <a:cs typeface="Times New Roman" panose="02020603050405020304" pitchFamily="18" charset="0"/>
              </a:rPr>
              <a:t>초록</a:t>
            </a:r>
            <a:r>
              <a:rPr lang="en-US" sz="1800" b="1" kern="100" dirty="0">
                <a:solidFill>
                  <a:srgbClr val="0000FF"/>
                </a:solidFill>
                <a:effectLst/>
                <a:latin typeface="Dotum" panose="020B0600000101010101" pitchFamily="34" charset="-127"/>
                <a:cs typeface="Times New Roman" panose="02020603050405020304" pitchFamily="18" charset="0"/>
              </a:rPr>
              <a:t> (Abstract, 150 words or more)</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 </a:t>
            </a:r>
            <a:r>
              <a:rPr lang="ko-KR" sz="1800" b="1" kern="100" dirty="0">
                <a:solidFill>
                  <a:srgbClr val="000000"/>
                </a:solidFill>
                <a:effectLst/>
                <a:latin typeface="Gulim" panose="020B0600000101010101" pitchFamily="34" charset="-127"/>
                <a:cs typeface="Times New Roman" panose="02020603050405020304" pitchFamily="18" charset="0"/>
              </a:rPr>
              <a:t>한국공제회는</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손해보험</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연금</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등</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사업영역에</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따라</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자산운용</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전략과</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이에</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따른</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err="1">
                <a:solidFill>
                  <a:srgbClr val="000000"/>
                </a:solidFill>
                <a:effectLst/>
                <a:latin typeface="Gulim" panose="020B0600000101010101" pitchFamily="34" charset="-127"/>
                <a:cs typeface="Times New Roman" panose="02020603050405020304" pitchFamily="18" charset="0"/>
              </a:rPr>
              <a:t>리스크관리</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전략을</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구사하고</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있습니다</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그러나</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자산운용</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및</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리스크</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관리와</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관련한</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지배구조</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또는</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의사결정라인의</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중립성과</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독립성이</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다소</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결여되어</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있을</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뿐만</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아니라</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자산운용</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및</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리스크</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관린</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전략도</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ALM(Asset Liability Management)</a:t>
            </a:r>
            <a:r>
              <a:rPr lang="ko-KR" sz="1800" b="1" kern="100" dirty="0" err="1">
                <a:solidFill>
                  <a:srgbClr val="000000"/>
                </a:solidFill>
                <a:effectLst/>
                <a:latin typeface="Gulim" panose="020B0600000101010101" pitchFamily="34" charset="-127"/>
                <a:cs typeface="Times New Roman" panose="02020603050405020304" pitchFamily="18" charset="0"/>
              </a:rPr>
              <a:t>에</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준거하지</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못하고</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있는</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실정입니다</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이에</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한국의</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각종</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공제회의</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자산운용</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및</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리스크</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관리</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전략의</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원칙과</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방향성을</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 ALM </a:t>
            </a:r>
            <a:r>
              <a:rPr lang="ko-KR" sz="1800" b="1" kern="100" dirty="0">
                <a:solidFill>
                  <a:srgbClr val="000000"/>
                </a:solidFill>
                <a:effectLst/>
                <a:latin typeface="Gulim" panose="020B0600000101010101" pitchFamily="34" charset="-127"/>
                <a:cs typeface="Times New Roman" panose="02020603050405020304" pitchFamily="18" charset="0"/>
              </a:rPr>
              <a:t>관련에서</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제시하고자</a:t>
            </a:r>
            <a:r>
              <a:rPr lang="ko-KR" sz="1800" b="1" kern="100" dirty="0">
                <a:solidFill>
                  <a:srgbClr val="000000"/>
                </a:solidFill>
                <a:effectLst/>
                <a:latin typeface="함초롬바탕"/>
                <a:ea typeface="Gulim" panose="020B0600000101010101" pitchFamily="34" charset="-127"/>
                <a:cs typeface="Times New Roman" panose="02020603050405020304" pitchFamily="18" charset="0"/>
              </a:rPr>
              <a:t> </a:t>
            </a:r>
            <a:r>
              <a:rPr lang="ko-KR" sz="1800" b="1" kern="100" dirty="0">
                <a:solidFill>
                  <a:srgbClr val="000000"/>
                </a:solidFill>
                <a:effectLst/>
                <a:latin typeface="Gulim" panose="020B0600000101010101" pitchFamily="34" charset="-127"/>
                <a:cs typeface="Times New Roman" panose="02020603050405020304" pitchFamily="18" charset="0"/>
              </a:rPr>
              <a:t>합니다</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(The Korean Mutual Aid Associations employ asset management and risk management strategies that vary depending on their business domains, including non-life insurance and pension services. However, the governance structure or decision-making lines related to asset management and risk management lack sufficient neutrality and independence. Moreover, their asset management and risk management practices are not adequately aligned with Asset</a:t>
            </a:r>
            <a:r>
              <a:rPr lang="en-US" sz="1800" b="1" kern="100" dirty="0">
                <a:solidFill>
                  <a:srgbClr val="000000"/>
                </a:solidFill>
                <a:effectLst/>
                <a:latin typeface="Cambria" panose="02040503050406030204" pitchFamily="18" charset="0"/>
                <a:cs typeface="Times New Roman" panose="02020603050405020304" pitchFamily="18" charset="0"/>
              </a:rPr>
              <a:t>–</a:t>
            </a:r>
            <a:r>
              <a:rPr lang="en-US" sz="1800" b="1" kern="100" dirty="0">
                <a:solidFill>
                  <a:srgbClr val="000000"/>
                </a:solidFill>
                <a:effectLst/>
                <a:latin typeface="Gulim" panose="020B0600000101010101" pitchFamily="34" charset="-127"/>
                <a:ea typeface="함초롬바탕"/>
                <a:cs typeface="Times New Roman" panose="02020603050405020304" pitchFamily="18" charset="0"/>
              </a:rPr>
              <a:t>Liability Management (ALM) principles. Therefore, this study aims to propose principles and strategic directions for asset management and risk management of various Korean mutual aid associations within an ALM framework.)</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800" b="1" kern="100" dirty="0">
                <a:solidFill>
                  <a:srgbClr val="000000"/>
                </a:solidFill>
                <a:effectLst/>
                <a:latin typeface="Gulim" panose="020B0600000101010101" pitchFamily="34" charset="-127"/>
                <a:cs typeface="Times New Roman" panose="02020603050405020304" pitchFamily="18" charset="0"/>
              </a:rPr>
              <a:t>29-4</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2926F3E2-2318-FB0F-148B-FFB7083AD37E}"/>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29-3</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349420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ED54B-F9E4-7554-D033-0ACA035A418F}"/>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C2DAA38F-E4D1-44FC-2482-542102AFCE2B}"/>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613D2A4E-9A30-7008-532C-C6352BA8FB8D}"/>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C99F2710-7184-95C5-2830-D387056F5C61}"/>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1462D445-BFC6-5285-A392-300A81331EDA}"/>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F6EDDA91-D735-9CE0-A095-01A346D3759B}"/>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CCDFCA61-743B-03BF-E709-55FE2ED8FA25}"/>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CFB49BB2-CE8C-3C4A-475A-71E674BD7EC2}"/>
              </a:ext>
            </a:extLst>
          </p:cNvPr>
          <p:cNvSpPr txBox="1"/>
          <p:nvPr/>
        </p:nvSpPr>
        <p:spPr>
          <a:xfrm>
            <a:off x="1009650" y="1973891"/>
            <a:ext cx="9220200"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500" b="1" kern="100" dirty="0">
                <a:solidFill>
                  <a:srgbClr val="000000"/>
                </a:solidFill>
                <a:effectLst/>
                <a:latin typeface="Gulim" panose="020B0600000101010101" pitchFamily="34" charset="-127"/>
                <a:ea typeface="BatangChe" panose="02030609000101010101" pitchFamily="49" charset="-127"/>
                <a:cs typeface="Times New Roman" panose="02020603050405020304" pitchFamily="18" charset="0"/>
              </a:rPr>
              <a:t>발표자 성명</a:t>
            </a:r>
            <a:r>
              <a:rPr lang="en-US" sz="1500" b="1" kern="100" dirty="0">
                <a:solidFill>
                  <a:srgbClr val="000000"/>
                </a:solidFill>
                <a:effectLst/>
                <a:latin typeface="BatangChe" panose="02030609000101010101" pitchFamily="49" charset="-127"/>
                <a:ea typeface="Gulim" panose="020B0600000101010101" pitchFamily="34" charset="-127"/>
                <a:cs typeface="Times New Roman" panose="02020603050405020304" pitchFamily="18" charset="0"/>
              </a:rPr>
              <a:t> (Presenter’s name)</a:t>
            </a:r>
            <a:r>
              <a:rPr lang="ko-KR" sz="1500" b="1" kern="100" dirty="0">
                <a:solidFill>
                  <a:srgbClr val="000000"/>
                </a:solidFill>
                <a:effectLst/>
                <a:latin typeface="Gulim" panose="020B0600000101010101" pitchFamily="34" charset="-127"/>
                <a:ea typeface="BatangChe" panose="02030609000101010101" pitchFamily="49" charset="-127"/>
                <a:cs typeface="Times New Roman" panose="02020603050405020304" pitchFamily="18" charset="0"/>
              </a:rPr>
              <a:t>과 이메일 주소</a:t>
            </a:r>
            <a:r>
              <a:rPr lang="en-US" sz="1500" b="1" kern="100" dirty="0">
                <a:solidFill>
                  <a:srgbClr val="000000"/>
                </a:solidFill>
                <a:effectLst/>
                <a:latin typeface="BatangChe" panose="02030609000101010101" pitchFamily="49" charset="-127"/>
                <a:ea typeface="Gulim" panose="020B0600000101010101" pitchFamily="34" charset="-127"/>
                <a:cs typeface="Times New Roman" panose="02020603050405020304" pitchFamily="18" charset="0"/>
              </a:rPr>
              <a:t> (email address)</a:t>
            </a:r>
            <a:endParaRPr lang="en-KR" sz="15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500" b="1" kern="100" dirty="0">
                <a:solidFill>
                  <a:srgbClr val="000000"/>
                </a:solidFill>
                <a:effectLst/>
                <a:latin typeface="BatangChe" panose="02030609000101010101" pitchFamily="49" charset="-127"/>
                <a:cs typeface="Times New Roman" panose="02020603050405020304" pitchFamily="18" charset="0"/>
              </a:rPr>
              <a:t>   : Hwang, </a:t>
            </a:r>
            <a:r>
              <a:rPr lang="en-US" sz="1500" b="1" kern="100" dirty="0" err="1">
                <a:solidFill>
                  <a:srgbClr val="000000"/>
                </a:solidFill>
                <a:effectLst/>
                <a:latin typeface="BatangChe" panose="02030609000101010101" pitchFamily="49" charset="-127"/>
                <a:cs typeface="Times New Roman" panose="02020603050405020304" pitchFamily="18" charset="0"/>
              </a:rPr>
              <a:t>Seungho</a:t>
            </a:r>
            <a:r>
              <a:rPr lang="en-US" sz="1500" b="1" kern="100" dirty="0">
                <a:solidFill>
                  <a:srgbClr val="000000"/>
                </a:solidFill>
                <a:effectLst/>
                <a:latin typeface="BatangChe" panose="02030609000101010101" pitchFamily="49" charset="-127"/>
                <a:cs typeface="Times New Roman" panose="02020603050405020304" pitchFamily="18" charset="0"/>
              </a:rPr>
              <a:t>(</a:t>
            </a:r>
            <a:r>
              <a:rPr lang="ko-KR" sz="1500" b="1" kern="100" dirty="0">
                <a:solidFill>
                  <a:srgbClr val="000000"/>
                </a:solidFill>
                <a:effectLst/>
                <a:latin typeface="함초롬바탕"/>
                <a:ea typeface="BatangChe" panose="02030609000101010101" pitchFamily="49" charset="-127"/>
                <a:cs typeface="Times New Roman" panose="02020603050405020304" pitchFamily="18" charset="0"/>
              </a:rPr>
              <a:t>황 성호</a:t>
            </a:r>
            <a:r>
              <a:rPr lang="en-US" sz="1500" b="1" kern="100" dirty="0">
                <a:solidFill>
                  <a:srgbClr val="000000"/>
                </a:solidFill>
                <a:effectLst/>
                <a:latin typeface="BatangChe" panose="02030609000101010101" pitchFamily="49" charset="-127"/>
                <a:cs typeface="Times New Roman" panose="02020603050405020304" pitchFamily="18" charset="0"/>
              </a:rPr>
              <a:t>)   : </a:t>
            </a:r>
            <a:r>
              <a:rPr lang="en-US" sz="1500" b="1" kern="100" dirty="0" err="1">
                <a:solidFill>
                  <a:srgbClr val="000000"/>
                </a:solidFill>
                <a:effectLst/>
                <a:latin typeface="BatangChe" panose="02030609000101010101" pitchFamily="49" charset="-127"/>
                <a:cs typeface="Times New Roman" panose="02020603050405020304" pitchFamily="18" charset="0"/>
              </a:rPr>
              <a:t>seunghohwang@akane.waseda.jp</a:t>
            </a:r>
            <a:endParaRPr lang="en-KR" sz="1500" kern="100" dirty="0">
              <a:solidFill>
                <a:srgbClr val="000000"/>
              </a:solidFill>
              <a:effectLst/>
              <a:latin typeface="함초롬바탕"/>
              <a:cs typeface="Times New Roman" panose="02020603050405020304" pitchFamily="18" charset="0"/>
            </a:endParaRPr>
          </a:p>
          <a:p>
            <a:pPr marL="342900" lvl="0" indent="-342900" algn="just" latinLnBrk="1">
              <a:lnSpc>
                <a:spcPct val="160000"/>
              </a:lnSpc>
              <a:buClr>
                <a:srgbClr val="000000"/>
              </a:buClr>
              <a:buSzPts val="1200"/>
              <a:buFont typeface="+mj-lt"/>
              <a:buAutoNum type="arabicPeriod"/>
            </a:pPr>
            <a:r>
              <a:rPr lang="ko-KR" sz="1500" b="1" kern="100" dirty="0">
                <a:solidFill>
                  <a:srgbClr val="000000"/>
                </a:solidFill>
                <a:effectLst/>
                <a:latin typeface="Gulim" panose="020B0600000101010101" pitchFamily="34" charset="-127"/>
                <a:ea typeface="BatangChe" panose="02030609000101010101" pitchFamily="49" charset="-127"/>
                <a:cs typeface="Times New Roman" panose="02020603050405020304" pitchFamily="18" charset="0"/>
              </a:rPr>
              <a:t>발표 논제</a:t>
            </a:r>
            <a:r>
              <a:rPr lang="en-US" sz="1500" b="1" kern="100" dirty="0">
                <a:solidFill>
                  <a:srgbClr val="000000"/>
                </a:solidFill>
                <a:effectLst/>
                <a:latin typeface="BatangChe" panose="02030609000101010101" pitchFamily="49" charset="-127"/>
                <a:ea typeface="Gulim" panose="020B0600000101010101" pitchFamily="34" charset="-127"/>
                <a:cs typeface="Times New Roman" panose="02020603050405020304" pitchFamily="18" charset="0"/>
              </a:rPr>
              <a:t> (Presentation Title):</a:t>
            </a:r>
            <a:r>
              <a:rPr lang="en-US" sz="1500" kern="100" dirty="0">
                <a:solidFill>
                  <a:srgbClr val="000000"/>
                </a:solidFill>
                <a:effectLst/>
                <a:latin typeface="BatangChe" panose="02030609000101010101" pitchFamily="49" charset="-127"/>
                <a:ea typeface="Gulim" panose="020B0600000101010101" pitchFamily="34" charset="-127"/>
                <a:cs typeface="Times New Roman" panose="02020603050405020304" pitchFamily="18" charset="0"/>
              </a:rPr>
              <a:t> </a:t>
            </a:r>
            <a:endParaRPr lang="en-KR" sz="15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500" kern="100" dirty="0">
                <a:solidFill>
                  <a:srgbClr val="000000"/>
                </a:solidFill>
                <a:effectLst/>
                <a:latin typeface="BatangChe" panose="02030609000101010101" pitchFamily="49" charset="-127"/>
                <a:cs typeface="Times New Roman" panose="02020603050405020304" pitchFamily="18" charset="0"/>
              </a:rPr>
              <a:t>T</a:t>
            </a:r>
            <a:r>
              <a:rPr lang="en-US" sz="1500" b="1" kern="100" dirty="0">
                <a:solidFill>
                  <a:srgbClr val="000000"/>
                </a:solidFill>
                <a:effectLst/>
                <a:latin typeface="BatangChe" panose="02030609000101010101" pitchFamily="49" charset="-127"/>
                <a:cs typeface="Times New Roman" panose="02020603050405020304" pitchFamily="18" charset="0"/>
              </a:rPr>
              <a:t>he status and challenges of Japan’s cooperative insurance system (</a:t>
            </a:r>
            <a:r>
              <a:rPr lang="en-US" sz="1500" b="1" kern="100" dirty="0" err="1">
                <a:solidFill>
                  <a:srgbClr val="000000"/>
                </a:solidFill>
                <a:effectLst/>
                <a:latin typeface="BatangChe" panose="02030609000101010101" pitchFamily="49" charset="-127"/>
                <a:cs typeface="Times New Roman" panose="02020603050405020304" pitchFamily="18" charset="0"/>
              </a:rPr>
              <a:t>Kyosai</a:t>
            </a:r>
            <a:r>
              <a:rPr lang="en-US" sz="1500" b="1" kern="100" dirty="0">
                <a:solidFill>
                  <a:srgbClr val="000000"/>
                </a:solidFill>
                <a:effectLst/>
                <a:latin typeface="BatangChe" panose="02030609000101010101" pitchFamily="49" charset="-127"/>
                <a:cs typeface="Times New Roman" panose="02020603050405020304" pitchFamily="18" charset="0"/>
              </a:rPr>
              <a:t>)</a:t>
            </a:r>
            <a:endParaRPr lang="en-KR" sz="15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500" b="1" kern="100" dirty="0">
                <a:solidFill>
                  <a:srgbClr val="000000"/>
                </a:solidFill>
                <a:effectLst/>
                <a:latin typeface="BatangChe" panose="02030609000101010101" pitchFamily="49" charset="-127"/>
                <a:cs typeface="Times New Roman" panose="02020603050405020304" pitchFamily="18" charset="0"/>
              </a:rPr>
              <a:t> </a:t>
            </a:r>
            <a:endParaRPr lang="en-KR" sz="15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500" b="1" kern="100" dirty="0">
                <a:solidFill>
                  <a:srgbClr val="000000"/>
                </a:solidFill>
                <a:effectLst/>
                <a:latin typeface="BatangChe" panose="02030609000101010101" pitchFamily="49" charset="-127"/>
                <a:cs typeface="Times New Roman" panose="02020603050405020304" pitchFamily="18" charset="0"/>
              </a:rPr>
              <a:t>3. </a:t>
            </a:r>
            <a:r>
              <a:rPr lang="ko-KR" sz="1500" b="1" kern="100" dirty="0">
                <a:solidFill>
                  <a:srgbClr val="000000"/>
                </a:solidFill>
                <a:effectLst/>
                <a:latin typeface="함초롬바탕"/>
                <a:ea typeface="BatangChe" panose="02030609000101010101" pitchFamily="49" charset="-127"/>
                <a:cs typeface="Times New Roman" panose="02020603050405020304" pitchFamily="18" charset="0"/>
              </a:rPr>
              <a:t>초록</a:t>
            </a:r>
            <a:r>
              <a:rPr lang="en-US" sz="1500" b="1" kern="100" dirty="0">
                <a:solidFill>
                  <a:srgbClr val="000000"/>
                </a:solidFill>
                <a:effectLst/>
                <a:latin typeface="BatangChe" panose="02030609000101010101" pitchFamily="49" charset="-127"/>
                <a:cs typeface="Times New Roman" panose="02020603050405020304" pitchFamily="18" charset="0"/>
              </a:rPr>
              <a:t> (Abstract, 150 words or more)</a:t>
            </a:r>
            <a:endParaRPr lang="en-KR" sz="15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500" kern="100" dirty="0">
                <a:solidFill>
                  <a:srgbClr val="000000"/>
                </a:solidFill>
                <a:effectLst/>
                <a:latin typeface="BatangChe" panose="02030609000101010101" pitchFamily="49" charset="-127"/>
                <a:cs typeface="Times New Roman" panose="02020603050405020304" pitchFamily="18" charset="0"/>
              </a:rPr>
              <a:t>   This study examines the current status and challenges of Japan’s cooperative insurance system (</a:t>
            </a:r>
            <a:r>
              <a:rPr lang="en-US" sz="1500" kern="100" dirty="0" err="1">
                <a:solidFill>
                  <a:srgbClr val="000000"/>
                </a:solidFill>
                <a:effectLst/>
                <a:latin typeface="BatangChe" panose="02030609000101010101" pitchFamily="49" charset="-127"/>
                <a:cs typeface="Times New Roman" panose="02020603050405020304" pitchFamily="18" charset="0"/>
              </a:rPr>
              <a:t>Kyosai</a:t>
            </a:r>
            <a:r>
              <a:rPr lang="en-US" sz="1500" kern="100" dirty="0">
                <a:solidFill>
                  <a:srgbClr val="000000"/>
                </a:solidFill>
                <a:effectLst/>
                <a:latin typeface="BatangChe" panose="02030609000101010101" pitchFamily="49" charset="-127"/>
                <a:cs typeface="Times New Roman" panose="02020603050405020304" pitchFamily="18" charset="0"/>
              </a:rPr>
              <a:t>) within the broader framework of insurance regulation and cooperative law. Since the 2005 and 2008 revisions of the Insurance Business Act and related legislation, </a:t>
            </a:r>
            <a:r>
              <a:rPr lang="en-US" sz="1500" kern="100" dirty="0" err="1">
                <a:solidFill>
                  <a:srgbClr val="000000"/>
                </a:solidFill>
                <a:effectLst/>
                <a:latin typeface="BatangChe" panose="02030609000101010101" pitchFamily="49" charset="-127"/>
                <a:cs typeface="Times New Roman" panose="02020603050405020304" pitchFamily="18" charset="0"/>
              </a:rPr>
              <a:t>Kyosai</a:t>
            </a:r>
            <a:r>
              <a:rPr lang="en-US" sz="1500" kern="100" dirty="0">
                <a:solidFill>
                  <a:srgbClr val="000000"/>
                </a:solidFill>
                <a:effectLst/>
                <a:latin typeface="BatangChe" panose="02030609000101010101" pitchFamily="49" charset="-127"/>
                <a:cs typeface="Times New Roman" panose="02020603050405020304" pitchFamily="18" charset="0"/>
              </a:rPr>
              <a:t> has faced increasing regulatory oversight, including the introduction of the “small-amount, short-term insurance” system and strengthened policyholder protection measures. These reforms blurred the boundary between traditional insurance and cooperative mutual aid, raising tensions between contractor protection and the autonomy of non-profit organizations.</a:t>
            </a:r>
            <a:endParaRPr lang="en-KR" sz="15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500" kern="100" dirty="0">
                <a:solidFill>
                  <a:srgbClr val="000000"/>
                </a:solidFill>
                <a:effectLst/>
                <a:latin typeface="BatangChe" panose="02030609000101010101" pitchFamily="49" charset="-127"/>
                <a:cs typeface="Times New Roman" panose="02020603050405020304" pitchFamily="18" charset="0"/>
              </a:rPr>
              <a:t>Historically rooted in Japan’s cooperative movement since the early 20th century, </a:t>
            </a:r>
            <a:r>
              <a:rPr lang="en-US" sz="1500" kern="100" dirty="0" err="1">
                <a:solidFill>
                  <a:srgbClr val="000000"/>
                </a:solidFill>
                <a:effectLst/>
                <a:latin typeface="BatangChe" panose="02030609000101010101" pitchFamily="49" charset="-127"/>
                <a:cs typeface="Times New Roman" panose="02020603050405020304" pitchFamily="18" charset="0"/>
              </a:rPr>
              <a:t>Kyosai</a:t>
            </a:r>
            <a:r>
              <a:rPr lang="en-US" sz="1500" kern="100" dirty="0">
                <a:solidFill>
                  <a:srgbClr val="000000"/>
                </a:solidFill>
                <a:effectLst/>
                <a:latin typeface="BatangChe" panose="02030609000101010101" pitchFamily="49" charset="-127"/>
                <a:cs typeface="Times New Roman" panose="02020603050405020304" pitchFamily="18" charset="0"/>
              </a:rPr>
              <a:t> has developed as a community-based, non-profit mutual aid system providing affordable and simple coverage for members. Today, </a:t>
            </a:r>
            <a:r>
              <a:rPr lang="en-US" sz="1500" kern="100" dirty="0" err="1">
                <a:solidFill>
                  <a:srgbClr val="000000"/>
                </a:solidFill>
                <a:effectLst/>
                <a:latin typeface="BatangChe" panose="02030609000101010101" pitchFamily="49" charset="-127"/>
                <a:cs typeface="Times New Roman" panose="02020603050405020304" pitchFamily="18" charset="0"/>
              </a:rPr>
              <a:t>Kyosai</a:t>
            </a:r>
            <a:r>
              <a:rPr lang="en-US" sz="1500" kern="100" dirty="0">
                <a:solidFill>
                  <a:srgbClr val="000000"/>
                </a:solidFill>
                <a:effectLst/>
                <a:latin typeface="BatangChe" panose="02030609000101010101" pitchFamily="49" charset="-127"/>
                <a:cs typeface="Times New Roman" panose="02020603050405020304" pitchFamily="18" charset="0"/>
              </a:rPr>
              <a:t> organizations operate across agriculture, fisheries, consumer, and small business cooperatives, collectively serving over 77 million members and managing assets exceeding ¥67 trillion. Despite their strengths—low-cost coverage, democratic governance, and complementary roles to public and private insurance—</a:t>
            </a:r>
            <a:r>
              <a:rPr lang="en-US" sz="1500" kern="100" dirty="0" err="1">
                <a:solidFill>
                  <a:srgbClr val="000000"/>
                </a:solidFill>
                <a:effectLst/>
                <a:latin typeface="BatangChe" panose="02030609000101010101" pitchFamily="49" charset="-127"/>
                <a:cs typeface="Times New Roman" panose="02020603050405020304" pitchFamily="18" charset="0"/>
              </a:rPr>
              <a:t>Kyosai</a:t>
            </a:r>
            <a:r>
              <a:rPr lang="en-US" sz="1500" kern="100" dirty="0">
                <a:solidFill>
                  <a:srgbClr val="000000"/>
                </a:solidFill>
                <a:effectLst/>
                <a:latin typeface="BatangChe" panose="02030609000101010101" pitchFamily="49" charset="-127"/>
                <a:cs typeface="Times New Roman" panose="02020603050405020304" pitchFamily="18" charset="0"/>
              </a:rPr>
              <a:t> businesses face challenges of declining membership, regulatory harmonization pressures, and international demands for greater transparency.</a:t>
            </a:r>
            <a:endParaRPr lang="en-KR" sz="15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500" kern="100" dirty="0">
                <a:solidFill>
                  <a:srgbClr val="000000"/>
                </a:solidFill>
                <a:effectLst/>
                <a:latin typeface="BatangChe" panose="02030609000101010101" pitchFamily="49" charset="-127"/>
                <a:cs typeface="Times New Roman" panose="02020603050405020304" pitchFamily="18" charset="0"/>
              </a:rPr>
              <a:t>Through comparative analysis of prior studies, this research highlights the institutional uniqueness of </a:t>
            </a:r>
            <a:r>
              <a:rPr lang="en-US" sz="1500" kern="100" dirty="0" err="1">
                <a:solidFill>
                  <a:srgbClr val="000000"/>
                </a:solidFill>
                <a:effectLst/>
                <a:latin typeface="BatangChe" panose="02030609000101010101" pitchFamily="49" charset="-127"/>
                <a:cs typeface="Times New Roman" panose="02020603050405020304" pitchFamily="18" charset="0"/>
              </a:rPr>
              <a:t>Kyosai</a:t>
            </a:r>
            <a:r>
              <a:rPr lang="en-US" sz="1500" kern="100" dirty="0">
                <a:solidFill>
                  <a:srgbClr val="000000"/>
                </a:solidFill>
                <a:effectLst/>
                <a:latin typeface="BatangChe" panose="02030609000101010101" pitchFamily="49" charset="-127"/>
                <a:cs typeface="Times New Roman" panose="02020603050405020304" pitchFamily="18" charset="0"/>
              </a:rPr>
              <a:t>, its social role in ensuring community resilience, and the need to balance regulatory consistency with cooperative autonomy. The findings underscore </a:t>
            </a:r>
            <a:r>
              <a:rPr lang="en-US" sz="1500" kern="100" dirty="0" err="1">
                <a:solidFill>
                  <a:srgbClr val="000000"/>
                </a:solidFill>
                <a:effectLst/>
                <a:latin typeface="BatangChe" panose="02030609000101010101" pitchFamily="49" charset="-127"/>
                <a:cs typeface="Times New Roman" panose="02020603050405020304" pitchFamily="18" charset="0"/>
              </a:rPr>
              <a:t>Kyosai’s</a:t>
            </a:r>
            <a:r>
              <a:rPr lang="en-US" sz="1500" kern="100" dirty="0">
                <a:solidFill>
                  <a:srgbClr val="000000"/>
                </a:solidFill>
                <a:effectLst/>
                <a:latin typeface="BatangChe" panose="02030609000101010101" pitchFamily="49" charset="-127"/>
                <a:cs typeface="Times New Roman" panose="02020603050405020304" pitchFamily="18" charset="0"/>
              </a:rPr>
              <a:t> significance as a non-profit mutual aid system that contributes to social stability, while identifying future tasks for sustainable operation and policy development in Japan’s evolving insurance landscape.</a:t>
            </a:r>
            <a:endParaRPr lang="en-KR" sz="15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5916E89F-0631-F8FA-6B6B-498738F87B14}"/>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29-4</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253377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EE75A-2859-7648-6C56-811B25B307DD}"/>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A4644FA2-FE35-A0EF-665D-473A52150472}"/>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B01A7404-1A08-3078-ACC1-1F3AC34FDD4A}"/>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D05D3686-9404-53F8-42D9-631D5704260F}"/>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D396F33C-8AF6-FBBF-C2A3-7C492DBD2157}"/>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B8F05135-F6D2-55D3-83F2-BDDB4B865204}"/>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03686E75-F87F-7FC4-9806-C4640B7AF2C5}"/>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62276C8D-B12D-C17E-EA04-8487F2B9E136}"/>
              </a:ext>
            </a:extLst>
          </p:cNvPr>
          <p:cNvSpPr txBox="1"/>
          <p:nvPr/>
        </p:nvSpPr>
        <p:spPr>
          <a:xfrm>
            <a:off x="713236" y="2160198"/>
            <a:ext cx="9516614"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ko-KR" sz="1800" b="1" kern="100" dirty="0">
                <a:solidFill>
                  <a:srgbClr val="000000"/>
                </a:solidFill>
                <a:effectLst/>
                <a:latin typeface="Gulim" panose="020B0600000101010101" pitchFamily="34" charset="-127"/>
                <a:ea typeface="Gulim" panose="020B0600000101010101" pitchFamily="34" charset="-127"/>
                <a:cs typeface="Gulim" panose="020B0600000101010101" pitchFamily="34" charset="-127"/>
              </a:rPr>
              <a:t>발표자 성명</a:t>
            </a:r>
            <a:r>
              <a:rPr lang="en-US" sz="1800" b="1" kern="100" dirty="0">
                <a:solidFill>
                  <a:srgbClr val="000000"/>
                </a:solidFill>
                <a:effectLst/>
                <a:latin typeface="Gulim" panose="020B0600000101010101" pitchFamily="34" charset="-127"/>
                <a:ea typeface="Gulim" panose="020B0600000101010101" pitchFamily="34" charset="-127"/>
                <a:cs typeface="Gulim" panose="020B0600000101010101" pitchFamily="34" charset="-127"/>
              </a:rPr>
              <a:t> (</a:t>
            </a:r>
            <a:r>
              <a:rPr lang="en-US" sz="1800" b="1" kern="100" dirty="0" err="1">
                <a:solidFill>
                  <a:srgbClr val="000000"/>
                </a:solidFill>
                <a:effectLst/>
                <a:latin typeface="Gulim" panose="020B0600000101010101" pitchFamily="34" charset="-127"/>
                <a:ea typeface="Gulim" panose="020B0600000101010101" pitchFamily="34" charset="-127"/>
                <a:cs typeface="Gulim" panose="020B0600000101010101" pitchFamily="34" charset="-127"/>
              </a:rPr>
              <a:t>Presenter;s</a:t>
            </a:r>
            <a:r>
              <a:rPr lang="en-US" sz="1800" b="1" kern="100" dirty="0">
                <a:solidFill>
                  <a:srgbClr val="000000"/>
                </a:solidFill>
                <a:effectLst/>
                <a:latin typeface="Gulim" panose="020B0600000101010101" pitchFamily="34" charset="-127"/>
                <a:ea typeface="Gulim" panose="020B0600000101010101" pitchFamily="34" charset="-127"/>
                <a:cs typeface="Gulim" panose="020B0600000101010101" pitchFamily="34" charset="-127"/>
              </a:rPr>
              <a:t> name)</a:t>
            </a:r>
            <a:r>
              <a:rPr lang="ko-KR" sz="1800" b="1" kern="100" dirty="0">
                <a:solidFill>
                  <a:srgbClr val="000000"/>
                </a:solidFill>
                <a:effectLst/>
                <a:latin typeface="Gulim" panose="020B0600000101010101" pitchFamily="34" charset="-127"/>
                <a:ea typeface="Gulim" panose="020B0600000101010101" pitchFamily="34" charset="-127"/>
                <a:cs typeface="Gulim" panose="020B0600000101010101" pitchFamily="34" charset="-127"/>
              </a:rPr>
              <a:t>과 이메일 주소</a:t>
            </a:r>
            <a:r>
              <a:rPr lang="en-US" sz="1800" b="1" kern="100" dirty="0">
                <a:solidFill>
                  <a:srgbClr val="000000"/>
                </a:solidFill>
                <a:effectLst/>
                <a:latin typeface="Gulim" panose="020B0600000101010101" pitchFamily="34" charset="-127"/>
                <a:ea typeface="Gulim" panose="020B0600000101010101" pitchFamily="34" charset="-127"/>
                <a:cs typeface="Gulim" panose="020B0600000101010101" pitchFamily="34" charset="-127"/>
              </a:rPr>
              <a:t> (email address)</a:t>
            </a:r>
            <a:endParaRPr lang="en-KR" sz="18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Gulim" panose="020B0600000101010101" pitchFamily="34" charset="-127"/>
              </a:rPr>
              <a:t>   </a:t>
            </a:r>
            <a:r>
              <a:rPr lang="ko-KR" sz="1800" b="1" kern="100" dirty="0" err="1">
                <a:solidFill>
                  <a:srgbClr val="000000"/>
                </a:solidFill>
                <a:effectLst/>
                <a:latin typeface="함초롬바탕"/>
                <a:ea typeface="Gulim" panose="020B0600000101010101" pitchFamily="34" charset="-127"/>
                <a:cs typeface="Gulim" panose="020B0600000101010101" pitchFamily="34" charset="-127"/>
              </a:rPr>
              <a:t>신동구</a:t>
            </a:r>
            <a:r>
              <a:rPr lang="en-US" sz="1800" b="1" kern="100" dirty="0">
                <a:solidFill>
                  <a:srgbClr val="000000"/>
                </a:solidFill>
                <a:effectLst/>
                <a:latin typeface="Gulim" panose="020B0600000101010101" pitchFamily="34" charset="-127"/>
                <a:cs typeface="Gulim" panose="020B0600000101010101" pitchFamily="34" charset="-127"/>
              </a:rPr>
              <a:t>(Shin, Dong Gu),  colin.shin82@gmail.com</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Gulim" panose="020B0600000101010101" pitchFamily="34" charset="-127"/>
                <a:cs typeface="Gulim" panose="020B0600000101010101" pitchFamily="34" charset="-127"/>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Gulim" panose="020B0600000101010101" pitchFamily="34" charset="-127"/>
              </a:rPr>
              <a:t>2. </a:t>
            </a:r>
            <a:r>
              <a:rPr lang="ko-KR" sz="1800" b="1" kern="100" dirty="0">
                <a:solidFill>
                  <a:srgbClr val="000000"/>
                </a:solidFill>
                <a:effectLst/>
                <a:latin typeface="함초롬바탕"/>
                <a:ea typeface="Gulim" panose="020B0600000101010101" pitchFamily="34" charset="-127"/>
                <a:cs typeface="Gulim" panose="020B0600000101010101" pitchFamily="34" charset="-127"/>
              </a:rPr>
              <a:t>발표 논제</a:t>
            </a:r>
            <a:r>
              <a:rPr lang="en-US" sz="1800" b="1" kern="100" dirty="0">
                <a:solidFill>
                  <a:srgbClr val="000000"/>
                </a:solidFill>
                <a:effectLst/>
                <a:latin typeface="Gulim" panose="020B0600000101010101" pitchFamily="34" charset="-127"/>
                <a:cs typeface="Gulim" panose="020B0600000101010101" pitchFamily="34" charset="-127"/>
              </a:rPr>
              <a:t> (Presentation Title)</a:t>
            </a:r>
            <a:endParaRPr lang="en-KR" sz="1800" kern="100" dirty="0">
              <a:solidFill>
                <a:srgbClr val="000000"/>
              </a:solidFill>
              <a:effectLst/>
              <a:latin typeface="함초롬바탕"/>
              <a:cs typeface="Times New Roman" panose="02020603050405020304" pitchFamily="18" charset="0"/>
            </a:endParaRPr>
          </a:p>
          <a:p>
            <a:pPr algn="l" latinLnBrk="0">
              <a:lnSpc>
                <a:spcPct val="160000"/>
              </a:lnSpc>
              <a:buNone/>
            </a:pPr>
            <a:r>
              <a:rPr lang="en-US" sz="1800" kern="100" dirty="0">
                <a:solidFill>
                  <a:srgbClr val="000000"/>
                </a:solidFill>
                <a:effectLst/>
                <a:latin typeface="Gulim" panose="020B0600000101010101" pitchFamily="34" charset="-127"/>
                <a:cs typeface="Gulim" panose="020B0600000101010101" pitchFamily="34" charset="-127"/>
              </a:rPr>
              <a:t>   The Operational Status and Implications of the U.S. Cooperative Insurance Market</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kern="100" dirty="0">
                <a:solidFill>
                  <a:srgbClr val="000000"/>
                </a:solidFill>
                <a:effectLst/>
                <a:latin typeface="Gulim" panose="020B0600000101010101" pitchFamily="34" charset="-127"/>
                <a:cs typeface="Gulim" panose="020B0600000101010101" pitchFamily="34" charset="-127"/>
              </a:rPr>
              <a:t> </a:t>
            </a:r>
            <a:endParaRPr lang="en-KR" sz="18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800" b="1" kern="100" dirty="0">
                <a:solidFill>
                  <a:srgbClr val="000000"/>
                </a:solidFill>
                <a:effectLst/>
                <a:latin typeface="Gulim" panose="020B0600000101010101" pitchFamily="34" charset="-127"/>
                <a:cs typeface="Gulim" panose="020B0600000101010101" pitchFamily="34" charset="-127"/>
              </a:rPr>
              <a:t>3. </a:t>
            </a:r>
            <a:r>
              <a:rPr lang="ko-KR" sz="1800" b="1" kern="100" dirty="0">
                <a:solidFill>
                  <a:srgbClr val="000000"/>
                </a:solidFill>
                <a:effectLst/>
                <a:latin typeface="함초롬바탕"/>
                <a:ea typeface="Gulim" panose="020B0600000101010101" pitchFamily="34" charset="-127"/>
                <a:cs typeface="Gulim" panose="020B0600000101010101" pitchFamily="34" charset="-127"/>
              </a:rPr>
              <a:t>초록</a:t>
            </a:r>
            <a:r>
              <a:rPr lang="en-US" sz="1800" b="1" kern="100" dirty="0">
                <a:solidFill>
                  <a:srgbClr val="000000"/>
                </a:solidFill>
                <a:effectLst/>
                <a:latin typeface="Gulim" panose="020B0600000101010101" pitchFamily="34" charset="-127"/>
                <a:cs typeface="Gulim" panose="020B0600000101010101" pitchFamily="34" charset="-127"/>
              </a:rPr>
              <a:t> (Abstract, 150 words or more)</a:t>
            </a:r>
            <a:endParaRPr lang="en-KR" sz="1800" kern="100" dirty="0">
              <a:solidFill>
                <a:srgbClr val="000000"/>
              </a:solidFill>
              <a:effectLst/>
              <a:latin typeface="함초롬바탕"/>
              <a:cs typeface="Times New Roman" panose="02020603050405020304" pitchFamily="18" charset="0"/>
            </a:endParaRPr>
          </a:p>
          <a:p>
            <a:pPr algn="l" latinLnBrk="0">
              <a:lnSpc>
                <a:spcPct val="160000"/>
              </a:lnSpc>
              <a:buNone/>
            </a:pPr>
            <a:r>
              <a:rPr lang="en-US" sz="1800" kern="100" dirty="0">
                <a:solidFill>
                  <a:srgbClr val="000000"/>
                </a:solidFill>
                <a:effectLst/>
                <a:latin typeface="Gulim" panose="020B0600000101010101" pitchFamily="34" charset="-127"/>
                <a:cs typeface="Gulim" panose="020B0600000101010101" pitchFamily="34" charset="-127"/>
              </a:rPr>
              <a:t>    This study investigates the operational mechanisms of cooperative insurance companies in the United States—the world's largest insurance market—to derive strategic implications for the Korean cooperative insurance sector.</a:t>
            </a:r>
            <a:endParaRPr lang="en-KR" sz="1800" kern="100" dirty="0">
              <a:solidFill>
                <a:srgbClr val="000000"/>
              </a:solidFill>
              <a:effectLst/>
              <a:latin typeface="함초롬바탕"/>
              <a:cs typeface="Times New Roman" panose="02020603050405020304" pitchFamily="18" charset="0"/>
            </a:endParaRPr>
          </a:p>
          <a:p>
            <a:pPr algn="l" latinLnBrk="0">
              <a:lnSpc>
                <a:spcPct val="160000"/>
              </a:lnSpc>
              <a:buNone/>
            </a:pPr>
            <a:r>
              <a:rPr lang="en-US" sz="1800" kern="100" dirty="0">
                <a:solidFill>
                  <a:srgbClr val="000000"/>
                </a:solidFill>
                <a:effectLst/>
                <a:latin typeface="Gulim" panose="020B0600000101010101" pitchFamily="34" charset="-127"/>
                <a:cs typeface="Gulim" panose="020B0600000101010101" pitchFamily="34" charset="-127"/>
              </a:rPr>
              <a:t>Given the variations in legal definitions and regulatory frameworks across jurisdictions, the paper first reviews the scope of cooperative and mutual insurers as defined by the International Association of Insurance Supervisors (IAIS), the International Cooperative and Mutual Insurance Federation (ICMIF), and the National Association of Insurance Commissioners (NAIC).</a:t>
            </a:r>
            <a:endParaRPr lang="en-KR" sz="1800" kern="100" dirty="0">
              <a:solidFill>
                <a:srgbClr val="000000"/>
              </a:solidFill>
              <a:effectLst/>
              <a:latin typeface="함초롬바탕"/>
              <a:cs typeface="Times New Roman" panose="02020603050405020304" pitchFamily="18" charset="0"/>
            </a:endParaRPr>
          </a:p>
          <a:p>
            <a:pPr algn="l" latinLnBrk="0">
              <a:lnSpc>
                <a:spcPct val="160000"/>
              </a:lnSpc>
              <a:buNone/>
            </a:pPr>
            <a:r>
              <a:rPr lang="en-US" sz="1800" kern="100" dirty="0">
                <a:solidFill>
                  <a:srgbClr val="000000"/>
                </a:solidFill>
                <a:effectLst/>
                <a:latin typeface="Gulim" panose="020B0600000101010101" pitchFamily="34" charset="-127"/>
                <a:cs typeface="Gulim" panose="020B0600000101010101" pitchFamily="34" charset="-127"/>
              </a:rPr>
              <a:t>Subsequently, the study presents an overview of the global cooperative and mutual insurance market and categorizes the diverse types of market players within the U.S. insurance landscape. </a:t>
            </a:r>
            <a:endParaRPr lang="en-KR" sz="1800" kern="100" dirty="0">
              <a:solidFill>
                <a:srgbClr val="000000"/>
              </a:solidFill>
              <a:effectLst/>
              <a:latin typeface="함초롬바탕"/>
              <a:cs typeface="Times New Roman" panose="02020603050405020304" pitchFamily="18" charset="0"/>
            </a:endParaRPr>
          </a:p>
          <a:p>
            <a:pPr algn="l" latinLnBrk="0">
              <a:lnSpc>
                <a:spcPct val="160000"/>
              </a:lnSpc>
              <a:buNone/>
            </a:pPr>
            <a:r>
              <a:rPr lang="en-US" sz="1800" kern="100" dirty="0">
                <a:solidFill>
                  <a:srgbClr val="000000"/>
                </a:solidFill>
                <a:effectLst/>
                <a:latin typeface="Gulim" panose="020B0600000101010101" pitchFamily="34" charset="-127"/>
                <a:cs typeface="Gulim" panose="020B0600000101010101" pitchFamily="34" charset="-127"/>
              </a:rPr>
              <a:t>A specific comparative analysis is conducted between Reciprocal Exchanges and Fraternal Benefit Societies; through case studies, this section elucidates their structural distinctions and examines their respective product portfolios.</a:t>
            </a:r>
            <a:endParaRPr lang="en-KR" sz="1800" kern="100" dirty="0">
              <a:solidFill>
                <a:srgbClr val="000000"/>
              </a:solidFill>
              <a:effectLst/>
              <a:latin typeface="함초롬바탕"/>
              <a:cs typeface="Times New Roman" panose="02020603050405020304" pitchFamily="18" charset="0"/>
            </a:endParaRPr>
          </a:p>
          <a:p>
            <a:pPr algn="l" latinLnBrk="0">
              <a:lnSpc>
                <a:spcPct val="160000"/>
              </a:lnSpc>
            </a:pPr>
            <a:r>
              <a:rPr lang="en-US" sz="1800" kern="100" dirty="0">
                <a:solidFill>
                  <a:srgbClr val="000000"/>
                </a:solidFill>
                <a:effectLst/>
                <a:latin typeface="Gulim" panose="020B0600000101010101" pitchFamily="34" charset="-127"/>
                <a:cs typeface="Gulim" panose="020B0600000101010101" pitchFamily="34" charset="-127"/>
              </a:rPr>
              <a:t>Finally, by analyzing the environmental shifts, pressing issues, and strategic response trends currently characterizing the U.S. mutual market, the paper synthesizes key insights and implications for the advancement of the Korean cooperative insurance market.</a:t>
            </a:r>
            <a:endParaRPr lang="en-KR" sz="18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3802EF41-12D5-4DA4-6C2A-8450A40C8D5C}"/>
              </a:ext>
            </a:extLst>
          </p:cNvPr>
          <p:cNvSpPr txBox="1"/>
          <p:nvPr/>
        </p:nvSpPr>
        <p:spPr>
          <a:xfrm>
            <a:off x="593905"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29-5</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385025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192B-8131-8D53-7144-BAD6486A8C95}"/>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C63D9B82-C52D-12F5-4470-0A258C92022B}"/>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1315700" cy="16002000"/>
          </a:xfrm>
          <a:prstGeom prst="rect">
            <a:avLst/>
          </a:prstGeom>
        </p:spPr>
      </p:pic>
      <p:sp>
        <p:nvSpPr>
          <p:cNvPr id="5" name="TextBox 5">
            <a:extLst>
              <a:ext uri="{FF2B5EF4-FFF2-40B4-BE49-F238E27FC236}">
                <a16:creationId xmlns:a16="http://schemas.microsoft.com/office/drawing/2014/main" id="{61E139D7-64D4-E058-009A-7A0B0F192DD8}"/>
              </a:ext>
            </a:extLst>
          </p:cNvPr>
          <p:cNvSpPr txBox="1"/>
          <p:nvPr/>
        </p:nvSpPr>
        <p:spPr>
          <a:xfrm>
            <a:off x="4013200" y="15417800"/>
            <a:ext cx="3302000" cy="279400"/>
          </a:xfrm>
          <a:prstGeom prst="rect">
            <a:avLst/>
          </a:prstGeom>
        </p:spPr>
        <p:txBody>
          <a:bodyPr rtlCol="0" anchor="t"/>
          <a:lstStyle/>
          <a:p>
            <a:pPr lvl="0" algn="ctr">
              <a:lnSpc>
                <a:spcPct val="116199"/>
              </a:lnSpc>
            </a:pPr>
            <a:r>
              <a:rPr lang="en" sz="1600" b="0" i="0" u="none" strike="noStrike">
                <a:solidFill>
                  <a:srgbClr val="FFFFFF"/>
                </a:solidFill>
                <a:latin typeface="Roboto"/>
              </a:rPr>
              <a:t>www.yourcompany.com</a:t>
            </a:r>
          </a:p>
        </p:txBody>
      </p:sp>
      <p:sp>
        <p:nvSpPr>
          <p:cNvPr id="6" name="TextBox 6">
            <a:extLst>
              <a:ext uri="{FF2B5EF4-FFF2-40B4-BE49-F238E27FC236}">
                <a16:creationId xmlns:a16="http://schemas.microsoft.com/office/drawing/2014/main" id="{3BE0FCB3-CE38-CD32-E4B7-DD53BACA99E7}"/>
              </a:ext>
            </a:extLst>
          </p:cNvPr>
          <p:cNvSpPr txBox="1"/>
          <p:nvPr/>
        </p:nvSpPr>
        <p:spPr>
          <a:xfrm>
            <a:off x="4413250" y="777816"/>
            <a:ext cx="2489200" cy="330200"/>
          </a:xfrm>
          <a:prstGeom prst="rect">
            <a:avLst/>
          </a:prstGeom>
        </p:spPr>
        <p:txBody>
          <a:bodyPr rtlCol="0" anchor="t"/>
          <a:lstStyle/>
          <a:p>
            <a:pPr lvl="0" algn="l">
              <a:lnSpc>
                <a:spcPct val="116199"/>
              </a:lnSpc>
            </a:pPr>
            <a:r>
              <a:rPr lang="en-US" sz="2400" dirty="0">
                <a:effectLst/>
                <a:latin typeface="Cambria" panose="02040503050406030204" pitchFamily="18" charset="0"/>
                <a:ea typeface="Malgun Gothic" panose="020B0503020000020004" pitchFamily="34" charset="-127"/>
                <a:cs typeface="Times New Roman" panose="02020603050405020304" pitchFamily="18" charset="0"/>
              </a:rPr>
              <a:t> &lt;Abstracts&gt;</a:t>
            </a:r>
            <a:endParaRPr lang="en" sz="2400" b="0" i="0" u="none" strike="noStrike" dirty="0">
              <a:solidFill>
                <a:srgbClr val="0A4F79"/>
              </a:solidFill>
              <a:latin typeface="Roboto Bold"/>
            </a:endParaRPr>
          </a:p>
        </p:txBody>
      </p:sp>
      <p:sp>
        <p:nvSpPr>
          <p:cNvPr id="27" name="TextBox 27">
            <a:extLst>
              <a:ext uri="{FF2B5EF4-FFF2-40B4-BE49-F238E27FC236}">
                <a16:creationId xmlns:a16="http://schemas.microsoft.com/office/drawing/2014/main" id="{406DF498-1F5D-13B6-BAE7-A6BED8D3A00E}"/>
              </a:ext>
            </a:extLst>
          </p:cNvPr>
          <p:cNvSpPr txBox="1"/>
          <p:nvPr/>
        </p:nvSpPr>
        <p:spPr>
          <a:xfrm>
            <a:off x="4178300" y="355600"/>
            <a:ext cx="2959100" cy="279400"/>
          </a:xfrm>
          <a:prstGeom prst="rect">
            <a:avLst/>
          </a:prstGeom>
        </p:spPr>
        <p:txBody>
          <a:bodyPr lIns="0" tIns="50800" rIns="0" bIns="50800" rtlCol="0" anchor="ctr"/>
          <a:lstStyle/>
          <a:p>
            <a:pPr lvl="0" algn="ctr">
              <a:lnSpc>
                <a:spcPct val="74700"/>
              </a:lnSpc>
            </a:pPr>
            <a:r>
              <a:rPr lang="en" sz="1600" b="0" i="0" u="none" strike="noStrike">
                <a:solidFill>
                  <a:srgbClr val="FFFFFF"/>
                </a:solidFill>
                <a:latin typeface="Roboto Bold"/>
              </a:rPr>
              <a:t>YourCompany</a:t>
            </a:r>
          </a:p>
        </p:txBody>
      </p:sp>
      <p:sp>
        <p:nvSpPr>
          <p:cNvPr id="28" name="TextBox 28">
            <a:extLst>
              <a:ext uri="{FF2B5EF4-FFF2-40B4-BE49-F238E27FC236}">
                <a16:creationId xmlns:a16="http://schemas.microsoft.com/office/drawing/2014/main" id="{319B48FE-3EC9-870D-45E5-D98676951104}"/>
              </a:ext>
            </a:extLst>
          </p:cNvPr>
          <p:cNvSpPr txBox="1"/>
          <p:nvPr/>
        </p:nvSpPr>
        <p:spPr>
          <a:xfrm>
            <a:off x="8521700" y="15417800"/>
            <a:ext cx="2197100" cy="279400"/>
          </a:xfrm>
          <a:prstGeom prst="rect">
            <a:avLst/>
          </a:prstGeom>
        </p:spPr>
        <p:txBody>
          <a:bodyPr rtlCol="0" anchor="t"/>
          <a:lstStyle/>
          <a:p>
            <a:pPr lvl="0" algn="r">
              <a:lnSpc>
                <a:spcPct val="116199"/>
              </a:lnSpc>
            </a:pPr>
            <a:r>
              <a:rPr lang="en" sz="1600" b="0" i="0" u="none" strike="noStrike">
                <a:solidFill>
                  <a:srgbClr val="FFFFFF"/>
                </a:solidFill>
                <a:latin typeface="Roboto"/>
              </a:rPr>
              <a:t>+123-456-7890</a:t>
            </a:r>
          </a:p>
        </p:txBody>
      </p:sp>
      <p:sp>
        <p:nvSpPr>
          <p:cNvPr id="29" name="TextBox 29">
            <a:extLst>
              <a:ext uri="{FF2B5EF4-FFF2-40B4-BE49-F238E27FC236}">
                <a16:creationId xmlns:a16="http://schemas.microsoft.com/office/drawing/2014/main" id="{F899F511-301B-2A80-8FB0-03BE09A2B5F8}"/>
              </a:ext>
            </a:extLst>
          </p:cNvPr>
          <p:cNvSpPr txBox="1"/>
          <p:nvPr/>
        </p:nvSpPr>
        <p:spPr>
          <a:xfrm>
            <a:off x="622300" y="15417800"/>
            <a:ext cx="3302000" cy="279400"/>
          </a:xfrm>
          <a:prstGeom prst="rect">
            <a:avLst/>
          </a:prstGeom>
        </p:spPr>
        <p:txBody>
          <a:bodyPr rtlCol="0" anchor="t"/>
          <a:lstStyle/>
          <a:p>
            <a:pPr lvl="0" algn="l">
              <a:lnSpc>
                <a:spcPct val="116199"/>
              </a:lnSpc>
            </a:pPr>
            <a:r>
              <a:rPr lang="en" sz="1600" b="0" i="0" u="none" strike="noStrike">
                <a:solidFill>
                  <a:srgbClr val="FFFFFF"/>
                </a:solidFill>
                <a:latin typeface="Roboto"/>
              </a:rPr>
              <a:t>youremail@email.com</a:t>
            </a:r>
          </a:p>
        </p:txBody>
      </p:sp>
      <p:sp>
        <p:nvSpPr>
          <p:cNvPr id="32" name="TextBox 8">
            <a:extLst>
              <a:ext uri="{FF2B5EF4-FFF2-40B4-BE49-F238E27FC236}">
                <a16:creationId xmlns:a16="http://schemas.microsoft.com/office/drawing/2014/main" id="{9DB09840-2E67-49A0-ECBC-B3C44F450C8F}"/>
              </a:ext>
            </a:extLst>
          </p:cNvPr>
          <p:cNvSpPr txBox="1"/>
          <p:nvPr/>
        </p:nvSpPr>
        <p:spPr>
          <a:xfrm>
            <a:off x="933450" y="1537659"/>
            <a:ext cx="9785350" cy="11632001"/>
          </a:xfrm>
          <a:prstGeom prst="rect">
            <a:avLst/>
          </a:prstGeom>
        </p:spPr>
        <p:txBody>
          <a:bodyPr rtlCol="0" anchor="t"/>
          <a:lstStyle/>
          <a:p>
            <a:pPr marL="342900" lvl="0" indent="-342900" algn="just" latinLnBrk="1">
              <a:lnSpc>
                <a:spcPct val="160000"/>
              </a:lnSpc>
              <a:buClr>
                <a:srgbClr val="000000"/>
              </a:buClr>
              <a:buSzPts val="1200"/>
              <a:buFont typeface="+mj-lt"/>
              <a:buAutoNum type="arabicPeriod"/>
            </a:pPr>
            <a:r>
              <a:rPr lang="en-US" sz="1300" b="1" kern="100" dirty="0">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Presenter’s name &amp; email address</a:t>
            </a:r>
            <a:endParaRPr lang="en-KR" sz="13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300" b="1" kern="100" dirty="0">
                <a:solidFill>
                  <a:srgbClr val="0000FF"/>
                </a:solidFill>
                <a:effectLst/>
                <a:latin typeface="Times New Roman" panose="02020603050405020304" pitchFamily="18" charset="0"/>
                <a:cs typeface="Times New Roman" panose="02020603050405020304" pitchFamily="18" charset="0"/>
              </a:rPr>
              <a:t>   : Julie </a:t>
            </a:r>
            <a:r>
              <a:rPr lang="en-US" sz="1300" b="1" kern="100" dirty="0" err="1">
                <a:solidFill>
                  <a:srgbClr val="0000FF"/>
                </a:solidFill>
                <a:effectLst/>
                <a:latin typeface="Times New Roman" panose="02020603050405020304" pitchFamily="18" charset="0"/>
                <a:cs typeface="Times New Roman" panose="02020603050405020304" pitchFamily="18" charset="0"/>
              </a:rPr>
              <a:t>Birkenmaier</a:t>
            </a:r>
            <a:r>
              <a:rPr lang="en-US" sz="1300" b="1" kern="100" dirty="0">
                <a:solidFill>
                  <a:srgbClr val="0000FF"/>
                </a:solidFill>
                <a:effectLst/>
                <a:latin typeface="Times New Roman" panose="02020603050405020304" pitchFamily="18" charset="0"/>
                <a:cs typeface="Times New Roman" panose="02020603050405020304" pitchFamily="18" charset="0"/>
              </a:rPr>
              <a:t>: </a:t>
            </a:r>
            <a:r>
              <a:rPr lang="en-US" sz="1300" kern="100" dirty="0">
                <a:solidFill>
                  <a:srgbClr val="222222"/>
                </a:solidFill>
                <a:effectLst/>
                <a:latin typeface="Calibri" panose="020F0502020204030204" pitchFamily="34" charset="0"/>
                <a:cs typeface="Times New Roman" panose="02020603050405020304" pitchFamily="18" charset="0"/>
              </a:rPr>
              <a:t>Julie </a:t>
            </a:r>
            <a:r>
              <a:rPr lang="en-US" sz="1300" kern="100" dirty="0" err="1">
                <a:solidFill>
                  <a:srgbClr val="222222"/>
                </a:solidFill>
                <a:effectLst/>
                <a:latin typeface="Calibri" panose="020F0502020204030204" pitchFamily="34" charset="0"/>
                <a:cs typeface="Times New Roman" panose="02020603050405020304" pitchFamily="18" charset="0"/>
              </a:rPr>
              <a:t>Birkenmaier</a:t>
            </a:r>
            <a:r>
              <a:rPr lang="en-US" sz="1300" kern="100" dirty="0">
                <a:solidFill>
                  <a:srgbClr val="222222"/>
                </a:solidFill>
                <a:effectLst/>
                <a:latin typeface="Calibri" panose="020F0502020204030204" pitchFamily="34" charset="0"/>
                <a:cs typeface="Times New Roman" panose="02020603050405020304" pitchFamily="18" charset="0"/>
              </a:rPr>
              <a:t> &lt;</a:t>
            </a:r>
            <a:r>
              <a:rPr lang="en-US" sz="1300" u="sng" kern="100" dirty="0">
                <a:solidFill>
                  <a:srgbClr val="1155CC"/>
                </a:solidFill>
                <a:effectLst/>
                <a:latin typeface="Calibri" panose="020F0502020204030204" pitchFamily="34" charset="0"/>
                <a:cs typeface="Times New Roman" panose="02020603050405020304" pitchFamily="18" charset="0"/>
                <a:hlinkClick r:id="rId3"/>
              </a:rPr>
              <a:t>julie.birkenmaier@slu.edu</a:t>
            </a:r>
            <a:r>
              <a:rPr lang="en-US" sz="1300" kern="100" dirty="0">
                <a:solidFill>
                  <a:srgbClr val="222222"/>
                </a:solidFill>
                <a:effectLst/>
                <a:latin typeface="Calibri" panose="020F0502020204030204" pitchFamily="34" charset="0"/>
                <a:cs typeface="Times New Roman" panose="02020603050405020304" pitchFamily="18" charset="0"/>
              </a:rPr>
              <a:t>&gt;</a:t>
            </a:r>
            <a:endParaRPr lang="en-KR" sz="1300" kern="100" dirty="0">
              <a:solidFill>
                <a:srgbClr val="000000"/>
              </a:solidFill>
              <a:effectLst/>
              <a:latin typeface="함초롬바탕"/>
              <a:cs typeface="Times New Roman" panose="02020603050405020304" pitchFamily="18" charset="0"/>
            </a:endParaRPr>
          </a:p>
          <a:p>
            <a:pPr marL="342900" lvl="0" indent="-342900" algn="just" latinLnBrk="1">
              <a:lnSpc>
                <a:spcPct val="160000"/>
              </a:lnSpc>
              <a:buClr>
                <a:srgbClr val="000000"/>
              </a:buClr>
              <a:buSzPts val="1200"/>
              <a:buFont typeface="+mj-lt"/>
              <a:buAutoNum type="arabicPeriod"/>
            </a:pPr>
            <a:r>
              <a:rPr lang="en-US" sz="13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Presentation Title: </a:t>
            </a:r>
            <a:endParaRPr lang="en-KR" sz="1300" kern="100" dirty="0">
              <a:solidFill>
                <a:srgbClr val="000000"/>
              </a:solidFill>
              <a:effectLst/>
              <a:latin typeface="Gulim" panose="020B0600000101010101" pitchFamily="34" charset="-127"/>
              <a:ea typeface="Gulim" panose="020B0600000101010101" pitchFamily="34" charset="-127"/>
              <a:cs typeface="Times New Roman" panose="02020603050405020304" pitchFamily="18" charset="0"/>
            </a:endParaRPr>
          </a:p>
          <a:p>
            <a:pPr algn="just" latinLnBrk="1">
              <a:lnSpc>
                <a:spcPct val="160000"/>
              </a:lnSpc>
              <a:buNone/>
            </a:pPr>
            <a:r>
              <a:rPr lang="en-US" sz="13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From Financial Exclusion to Collective Stability: Worker Cooperatives and Precarious Immigrant Workers' Financial Capability</a:t>
            </a:r>
            <a:r>
              <a:rPr lang="en-US" sz="1300" b="1" kern="100" dirty="0">
                <a:solidFill>
                  <a:srgbClr val="0000FF"/>
                </a:solidFill>
                <a:effectLst/>
                <a:latin typeface="Times New Roman" panose="02020603050405020304" pitchFamily="18" charset="0"/>
                <a:cs typeface="Times New Roman" panose="02020603050405020304" pitchFamily="18" charset="0"/>
              </a:rPr>
              <a:t>   </a:t>
            </a:r>
            <a:endParaRPr lang="en-KR" sz="13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300" b="1" kern="100" dirty="0">
                <a:solidFill>
                  <a:srgbClr val="0000FF"/>
                </a:solidFill>
                <a:effectLst/>
                <a:latin typeface="Times New Roman" panose="02020603050405020304" pitchFamily="18" charset="0"/>
                <a:ea typeface="Dotum" panose="020B0600000101010101" pitchFamily="34" charset="-127"/>
                <a:cs typeface="Times New Roman" panose="02020603050405020304" pitchFamily="18" charset="0"/>
              </a:rPr>
              <a:t>3. Abstract, 150 words or more</a:t>
            </a:r>
            <a:endParaRPr lang="en-KR" sz="13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300" b="1" u="sng" kern="100" dirty="0">
                <a:solidFill>
                  <a:srgbClr val="000000"/>
                </a:solidFill>
                <a:effectLst/>
                <a:latin typeface="Times New Roman" panose="02020603050405020304" pitchFamily="18" charset="0"/>
                <a:cs typeface="Times New Roman" panose="02020603050405020304" pitchFamily="18" charset="0"/>
              </a:rPr>
              <a:t>Background and Purpose</a:t>
            </a:r>
            <a:br>
              <a:rPr lang="en-US" sz="1300" b="1" kern="100" dirty="0">
                <a:solidFill>
                  <a:srgbClr val="000000"/>
                </a:solidFill>
                <a:effectLst/>
                <a:latin typeface="Times New Roman" panose="02020603050405020304" pitchFamily="18" charset="0"/>
                <a:cs typeface="Times New Roman" panose="02020603050405020304" pitchFamily="18" charset="0"/>
              </a:rPr>
            </a:br>
            <a:r>
              <a:rPr lang="en-US" sz="1300" kern="100" dirty="0">
                <a:solidFill>
                  <a:srgbClr val="000000"/>
                </a:solidFill>
                <a:effectLst/>
                <a:latin typeface="Times New Roman" panose="02020603050405020304" pitchFamily="18" charset="0"/>
                <a:cs typeface="Times New Roman" panose="02020603050405020304" pitchFamily="18" charset="0"/>
              </a:rPr>
              <a:t>Financial capability is a critical component of economic security and upward mobility. Two key elements—access to beneficial financial services and the ability to manage finances effectively—are essential for successful asset-building and long-term financial stability. However, U.S. government policies primarily promote Financial Capability and Asset Building (FCAB) among middle- and high-income populations through tax incentives, offering limited institutional support for low-income individuals. While a growing body of research explores FCAB among low-income populations, little attention has been paid to precarious immigrant workers—those in low-wage, unstable jobs with limited protections or benefits.</a:t>
            </a:r>
            <a:br>
              <a:rPr lang="en-US" sz="1300" kern="100" dirty="0">
                <a:solidFill>
                  <a:srgbClr val="000000"/>
                </a:solidFill>
                <a:effectLst/>
                <a:latin typeface="Times New Roman" panose="02020603050405020304" pitchFamily="18" charset="0"/>
                <a:cs typeface="Times New Roman" panose="02020603050405020304" pitchFamily="18" charset="0"/>
              </a:rPr>
            </a:br>
            <a:r>
              <a:rPr lang="en-US" sz="1300" kern="100" dirty="0">
                <a:solidFill>
                  <a:srgbClr val="000000"/>
                </a:solidFill>
                <a:effectLst/>
                <a:latin typeface="Times New Roman" panose="02020603050405020304" pitchFamily="18" charset="0"/>
                <a:cs typeface="Times New Roman" panose="02020603050405020304" pitchFamily="18" charset="0"/>
              </a:rPr>
              <a:t>This study addresses that gap by examining how institutional support from worker cooperatives (co-ops) and their networks—including local and national co-op associations, credit unions, labor unions, and non-governmental organizations (NGOs)—influence FCAB among precarious immigrant workers in New York City.</a:t>
            </a:r>
            <a:endParaRPr lang="en-KR" sz="13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300" b="1" kern="100" dirty="0">
                <a:solidFill>
                  <a:srgbClr val="000000"/>
                </a:solidFill>
                <a:effectLst/>
                <a:latin typeface="Times New Roman" panose="02020603050405020304" pitchFamily="18" charset="0"/>
                <a:cs typeface="Times New Roman" panose="02020603050405020304" pitchFamily="18" charset="0"/>
              </a:rPr>
              <a:t>Methods</a:t>
            </a:r>
            <a:br>
              <a:rPr lang="en-US" sz="1300" b="1" kern="100" dirty="0">
                <a:solidFill>
                  <a:srgbClr val="000000"/>
                </a:solidFill>
                <a:effectLst/>
                <a:latin typeface="Times New Roman" panose="02020603050405020304" pitchFamily="18" charset="0"/>
                <a:cs typeface="Times New Roman" panose="02020603050405020304" pitchFamily="18" charset="0"/>
              </a:rPr>
            </a:br>
            <a:r>
              <a:rPr lang="en-US" sz="1300" kern="100" dirty="0">
                <a:solidFill>
                  <a:srgbClr val="000000"/>
                </a:solidFill>
                <a:effectLst/>
                <a:latin typeface="Times New Roman" panose="02020603050405020304" pitchFamily="18" charset="0"/>
                <a:cs typeface="Times New Roman" panose="02020603050405020304" pitchFamily="18" charset="0"/>
              </a:rPr>
              <a:t>This qualitative study employed grounded theory methodology to build a conceptual framework derived from lived experiences. The sample consisted of 25 Hispanic immigrant women co-op members, primarily engaged in domestic work like cleaning, caregiving, and home care. Participants were recruited through collaboration with the New York City Network of Worker Cooperatives (NYC NOWC). Interviews were conducted in English or Spanish via Zoom or phone and lasted 45–60 minutes. Data were analyzed through iterative coding. The research team conducted line-by-line open coding followed by focused and theoretical coding using </a:t>
            </a:r>
            <a:r>
              <a:rPr lang="en-US" sz="1300" i="1" kern="100" dirty="0" err="1">
                <a:solidFill>
                  <a:srgbClr val="000000"/>
                </a:solidFill>
                <a:effectLst/>
                <a:latin typeface="Times New Roman" panose="02020603050405020304" pitchFamily="18" charset="0"/>
                <a:cs typeface="Times New Roman" panose="02020603050405020304" pitchFamily="18" charset="0"/>
              </a:rPr>
              <a:t>ATLAS.ti</a:t>
            </a:r>
            <a:r>
              <a:rPr lang="en-US" sz="1300" i="1" kern="100" dirty="0">
                <a:solidFill>
                  <a:srgbClr val="000000"/>
                </a:solidFill>
                <a:effectLst/>
                <a:latin typeface="Times New Roman" panose="02020603050405020304" pitchFamily="18" charset="0"/>
                <a:cs typeface="Times New Roman" panose="02020603050405020304" pitchFamily="18" charset="0"/>
              </a:rPr>
              <a:t> </a:t>
            </a:r>
            <a:r>
              <a:rPr lang="en-US" sz="1300" kern="100" dirty="0">
                <a:solidFill>
                  <a:srgbClr val="000000"/>
                </a:solidFill>
                <a:effectLst/>
                <a:latin typeface="Times New Roman" panose="02020603050405020304" pitchFamily="18" charset="0"/>
                <a:cs typeface="Times New Roman" panose="02020603050405020304" pitchFamily="18" charset="0"/>
              </a:rPr>
              <a:t>software. Memos and collaborative team discussions ensured analytical rigor and the development of a data-driven framework that reflected both individual and institutional dimensions of FCAB.</a:t>
            </a:r>
            <a:endParaRPr lang="en-KR" sz="1300" kern="100" dirty="0">
              <a:solidFill>
                <a:srgbClr val="000000"/>
              </a:solidFill>
              <a:effectLst/>
              <a:latin typeface="함초롬바탕"/>
              <a:cs typeface="Times New Roman" panose="02020603050405020304" pitchFamily="18" charset="0"/>
            </a:endParaRPr>
          </a:p>
          <a:p>
            <a:pPr algn="just" latinLnBrk="1">
              <a:lnSpc>
                <a:spcPct val="160000"/>
              </a:lnSpc>
              <a:buNone/>
            </a:pPr>
            <a:r>
              <a:rPr lang="en-US" sz="1300" b="1" kern="100" dirty="0">
                <a:solidFill>
                  <a:srgbClr val="000000"/>
                </a:solidFill>
                <a:effectLst/>
                <a:latin typeface="Times New Roman" panose="02020603050405020304" pitchFamily="18" charset="0"/>
                <a:cs typeface="Times New Roman" panose="02020603050405020304" pitchFamily="18" charset="0"/>
              </a:rPr>
              <a:t>Results</a:t>
            </a:r>
            <a:br>
              <a:rPr lang="en-US" sz="1300" b="1" kern="100" dirty="0">
                <a:solidFill>
                  <a:srgbClr val="000000"/>
                </a:solidFill>
                <a:effectLst/>
                <a:latin typeface="Times New Roman" panose="02020603050405020304" pitchFamily="18" charset="0"/>
                <a:cs typeface="Times New Roman" panose="02020603050405020304" pitchFamily="18" charset="0"/>
              </a:rPr>
            </a:br>
            <a:r>
              <a:rPr lang="en-US" sz="1300" kern="100" dirty="0">
                <a:solidFill>
                  <a:srgbClr val="000000"/>
                </a:solidFill>
                <a:effectLst/>
                <a:latin typeface="Times New Roman" panose="02020603050405020304" pitchFamily="18" charset="0"/>
                <a:cs typeface="Times New Roman" panose="02020603050405020304" pitchFamily="18" charset="0"/>
              </a:rPr>
              <a:t>Three key findings emerged. First, participants prioritized financial stability over upward mobility, often employing short-term strategies to navigate chronic precarity, such as budgeting around inconsistent income and avoiding banking fees. Second, institutional actors—including co-ops and their networks—enabled access to financial services. Through co-op membership, participants opened checking accounts, built credit through credit union loans, and participated in financial education programs from NGOs. Their status as worker-owners provided employment verification—even for those without legal immigration status—enabling access to these services. Third, co-ops functioned as incubators for </a:t>
            </a:r>
            <a:r>
              <a:rPr lang="en-US" sz="1300" u="sng" kern="100" dirty="0">
                <a:solidFill>
                  <a:srgbClr val="000000"/>
                </a:solidFill>
                <a:effectLst/>
                <a:latin typeface="Times New Roman" panose="02020603050405020304" pitchFamily="18" charset="0"/>
                <a:cs typeface="Times New Roman" panose="02020603050405020304" pitchFamily="18" charset="0"/>
              </a:rPr>
              <a:t>collective financial structures. Members developed mutual aid systems, group savings accounts, </a:t>
            </a:r>
            <a:r>
              <a:rPr lang="en-US" sz="1300" kern="100" dirty="0">
                <a:solidFill>
                  <a:srgbClr val="000000"/>
                </a:solidFill>
                <a:effectLst/>
                <a:latin typeface="Times New Roman" panose="02020603050405020304" pitchFamily="18" charset="0"/>
                <a:cs typeface="Times New Roman" panose="02020603050405020304" pitchFamily="18" charset="0"/>
              </a:rPr>
              <a:t>and interest-free emergency loan programs. These practices were democratically governed and grounded in cultural traditions of mutual responsibility, reinforced by collective support within the co-op. Members described these systems as critical safety nets during emergencies.</a:t>
            </a:r>
            <a:endParaRPr lang="en-KR" sz="1300" kern="100" dirty="0">
              <a:solidFill>
                <a:srgbClr val="000000"/>
              </a:solidFill>
              <a:effectLst/>
              <a:latin typeface="함초롬바탕"/>
              <a:cs typeface="Times New Roman" panose="02020603050405020304" pitchFamily="18" charset="0"/>
            </a:endParaRPr>
          </a:p>
          <a:p>
            <a:pPr algn="just" latinLnBrk="1">
              <a:lnSpc>
                <a:spcPct val="160000"/>
              </a:lnSpc>
            </a:pPr>
            <a:r>
              <a:rPr lang="en-US" sz="1300" b="1" u="sng" kern="100" dirty="0">
                <a:solidFill>
                  <a:srgbClr val="000000"/>
                </a:solidFill>
                <a:effectLst/>
                <a:latin typeface="Times New Roman" panose="02020603050405020304" pitchFamily="18" charset="0"/>
                <a:cs typeface="Times New Roman" panose="02020603050405020304" pitchFamily="18" charset="0"/>
              </a:rPr>
              <a:t>Conclusions and Implications</a:t>
            </a:r>
            <a:br>
              <a:rPr lang="en-US" sz="1300" b="1" kern="100" dirty="0">
                <a:solidFill>
                  <a:srgbClr val="000000"/>
                </a:solidFill>
                <a:effectLst/>
                <a:latin typeface="Times New Roman" panose="02020603050405020304" pitchFamily="18" charset="0"/>
                <a:cs typeface="Times New Roman" panose="02020603050405020304" pitchFamily="18" charset="0"/>
              </a:rPr>
            </a:br>
            <a:r>
              <a:rPr lang="en-US" sz="1300" kern="100" dirty="0">
                <a:solidFill>
                  <a:srgbClr val="000000"/>
                </a:solidFill>
                <a:effectLst/>
                <a:latin typeface="Times New Roman" panose="02020603050405020304" pitchFamily="18" charset="0"/>
                <a:cs typeface="Times New Roman" panose="02020603050405020304" pitchFamily="18" charset="0"/>
              </a:rPr>
              <a:t>Findings demonstrate that FCAB is not merely an individual-level phenomenon but is co-produced through institutional infrastructure and collective cultural practices. Worker co-ops operate as mezzo-level institutions that bridge systemic exclusion from mainstream financial systems and empower members to create their own financial tools and networks. Based on these findings, we propose an expanded FCAB framework that incorporates </a:t>
            </a:r>
            <a:r>
              <a:rPr lang="en-US" sz="1300" i="1" kern="100" dirty="0">
                <a:solidFill>
                  <a:srgbClr val="000000"/>
                </a:solidFill>
                <a:effectLst/>
                <a:latin typeface="Times New Roman" panose="02020603050405020304" pitchFamily="18" charset="0"/>
                <a:cs typeface="Times New Roman" panose="02020603050405020304" pitchFamily="18" charset="0"/>
              </a:rPr>
              <a:t>collective culture, institutionalized financial structures, and collective financial mechanisms.</a:t>
            </a:r>
            <a:r>
              <a:rPr lang="en-US" sz="1300" kern="100" dirty="0">
                <a:solidFill>
                  <a:srgbClr val="000000"/>
                </a:solidFill>
                <a:effectLst/>
                <a:latin typeface="Times New Roman" panose="02020603050405020304" pitchFamily="18" charset="0"/>
                <a:cs typeface="Times New Roman" panose="02020603050405020304" pitchFamily="18" charset="0"/>
              </a:rPr>
              <a:t> This model better reflects the realities of precarious immigrant workers and highlights the need for public investment in cooperative institutions and NGO partnerships.</a:t>
            </a:r>
            <a:endParaRPr lang="en-KR" sz="1300" kern="100" dirty="0">
              <a:solidFill>
                <a:srgbClr val="000000"/>
              </a:solidFill>
              <a:effectLst/>
              <a:latin typeface="함초롬바탕"/>
              <a:cs typeface="Times New Roman" panose="02020603050405020304" pitchFamily="18" charset="0"/>
            </a:endParaRPr>
          </a:p>
        </p:txBody>
      </p:sp>
      <p:sp>
        <p:nvSpPr>
          <p:cNvPr id="33" name="TextBox 23">
            <a:extLst>
              <a:ext uri="{FF2B5EF4-FFF2-40B4-BE49-F238E27FC236}">
                <a16:creationId xmlns:a16="http://schemas.microsoft.com/office/drawing/2014/main" id="{F1158140-0B51-1AF1-675E-E4D42C83EBBD}"/>
              </a:ext>
            </a:extLst>
          </p:cNvPr>
          <p:cNvSpPr txBox="1"/>
          <p:nvPr/>
        </p:nvSpPr>
        <p:spPr>
          <a:xfrm>
            <a:off x="711200" y="866716"/>
            <a:ext cx="2889250" cy="241300"/>
          </a:xfrm>
          <a:prstGeom prst="rect">
            <a:avLst/>
          </a:prstGeom>
        </p:spPr>
        <p:txBody>
          <a:bodyPr rtlCol="0" anchor="t"/>
          <a:lstStyle/>
          <a:p>
            <a:pPr lvl="0" algn="l">
              <a:lnSpc>
                <a:spcPct val="116199"/>
              </a:lnSpc>
            </a:pPr>
            <a:r>
              <a:rPr lang="en-US" altLang="ko-KR" sz="1600" dirty="0">
                <a:effectLst/>
                <a:latin typeface="Cambria" panose="02040503050406030204" pitchFamily="18" charset="0"/>
                <a:ea typeface="Malgun Gothic" panose="020B0503020000020004" pitchFamily="34" charset="-127"/>
                <a:cs typeface="Times New Roman" panose="02020603050405020304" pitchFamily="18" charset="0"/>
              </a:rPr>
              <a:t>29-6</a:t>
            </a:r>
            <a:endParaRPr lang="en" sz="1600" b="0" i="0" u="none" strike="noStrike" dirty="0">
              <a:solidFill>
                <a:srgbClr val="000000"/>
              </a:solidFill>
              <a:latin typeface="Roboto Light"/>
            </a:endParaRPr>
          </a:p>
        </p:txBody>
      </p:sp>
    </p:spTree>
    <p:extLst>
      <p:ext uri="{BB962C8B-B14F-4D97-AF65-F5344CB8AC3E}">
        <p14:creationId xmlns:p14="http://schemas.microsoft.com/office/powerpoint/2010/main" val="599658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335</TotalTime>
  <Words>12913</Words>
  <Application>Microsoft Office PowerPoint</Application>
  <PresentationFormat>사용자 지정</PresentationFormat>
  <Paragraphs>676</Paragraphs>
  <Slides>46</Slides>
  <Notes>0</Notes>
  <HiddenSlides>0</HiddenSlides>
  <MMClips>0</MMClips>
  <ScaleCrop>false</ScaleCrop>
  <HeadingPairs>
    <vt:vector size="6" baseType="variant">
      <vt:variant>
        <vt:lpstr>사용한 글꼴</vt:lpstr>
      </vt:variant>
      <vt:variant>
        <vt:i4>22</vt:i4>
      </vt:variant>
      <vt:variant>
        <vt:lpstr>테마</vt:lpstr>
      </vt:variant>
      <vt:variant>
        <vt:i4>1</vt:i4>
      </vt:variant>
      <vt:variant>
        <vt:lpstr>슬라이드 제목</vt:lpstr>
      </vt:variant>
      <vt:variant>
        <vt:i4>46</vt:i4>
      </vt:variant>
    </vt:vector>
  </HeadingPairs>
  <TitlesOfParts>
    <vt:vector size="69" baseType="lpstr">
      <vt:lpstr>함초롬바탕</vt:lpstr>
      <vt:lpstr>Dotum</vt:lpstr>
      <vt:lpstr>Times New Roman</vt:lpstr>
      <vt:lpstr>-webkit-standard</vt:lpstr>
      <vt:lpstr>BatangChe</vt:lpstr>
      <vt:lpstr>Crimson Pro Bold</vt:lpstr>
      <vt:lpstr>맑은 고딕</vt:lpstr>
      <vt:lpstr>BODONI 72 BOOK</vt:lpstr>
      <vt:lpstr>FangSong</vt:lpstr>
      <vt:lpstr>Cambria Math</vt:lpstr>
      <vt:lpstr>Roboto Bold</vt:lpstr>
      <vt:lpstr>Calibri</vt:lpstr>
      <vt:lpstr>Dotum</vt:lpstr>
      <vt:lpstr>BODONI 72 BOOK</vt:lpstr>
      <vt:lpstr>Arial</vt:lpstr>
      <vt:lpstr>Roboto Light</vt:lpstr>
      <vt:lpstr>Cambria</vt:lpstr>
      <vt:lpstr>Gulim</vt:lpstr>
      <vt:lpstr>Pravda Fixed Pitch</vt:lpstr>
      <vt:lpstr>Aptos</vt:lpstr>
      <vt:lpstr>Roboto</vt:lpstr>
      <vt:lpstr>Gulim</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정홍주</dc:creator>
  <cp:lastModifiedBy>정홍주</cp:lastModifiedBy>
  <cp:revision>22</cp:revision>
  <dcterms:created xsi:type="dcterms:W3CDTF">2006-08-16T00:00:00Z</dcterms:created>
  <dcterms:modified xsi:type="dcterms:W3CDTF">2025-12-28T23:25:32Z</dcterms:modified>
</cp:coreProperties>
</file>