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4"/>
  </p:notesMasterIdLst>
  <p:sldIdLst>
    <p:sldId id="1085" r:id="rId2"/>
    <p:sldId id="1086" r:id="rId3"/>
    <p:sldId id="1092" r:id="rId4"/>
    <p:sldId id="256" r:id="rId5"/>
    <p:sldId id="257" r:id="rId6"/>
    <p:sldId id="259" r:id="rId7"/>
    <p:sldId id="260" r:id="rId8"/>
    <p:sldId id="261" r:id="rId9"/>
    <p:sldId id="262" r:id="rId10"/>
    <p:sldId id="263" r:id="rId11"/>
    <p:sldId id="264" r:id="rId12"/>
    <p:sldId id="265" r:id="rId13"/>
    <p:sldId id="266" r:id="rId14"/>
    <p:sldId id="267" r:id="rId15"/>
    <p:sldId id="268" r:id="rId16"/>
    <p:sldId id="269" r:id="rId17"/>
    <p:sldId id="271" r:id="rId18"/>
    <p:sldId id="272" r:id="rId19"/>
    <p:sldId id="273" r:id="rId20"/>
    <p:sldId id="274" r:id="rId21"/>
    <p:sldId id="275" r:id="rId22"/>
    <p:sldId id="276" r:id="rId23"/>
    <p:sldId id="277" r:id="rId24"/>
    <p:sldId id="278" r:id="rId25"/>
    <p:sldId id="279" r:id="rId26"/>
    <p:sldId id="280" r:id="rId27"/>
    <p:sldId id="281" r:id="rId28"/>
    <p:sldId id="284" r:id="rId29"/>
    <p:sldId id="285" r:id="rId30"/>
    <p:sldId id="286" r:id="rId31"/>
    <p:sldId id="287" r:id="rId32"/>
    <p:sldId id="288" r:id="rId33"/>
    <p:sldId id="289" r:id="rId34"/>
    <p:sldId id="290" r:id="rId35"/>
    <p:sldId id="291" r:id="rId36"/>
    <p:sldId id="292" r:id="rId37"/>
    <p:sldId id="294" r:id="rId38"/>
    <p:sldId id="295" r:id="rId39"/>
    <p:sldId id="296" r:id="rId40"/>
    <p:sldId id="297" r:id="rId41"/>
    <p:sldId id="298" r:id="rId42"/>
    <p:sldId id="299" r:id="rId43"/>
    <p:sldId id="258" r:id="rId44"/>
    <p:sldId id="300" r:id="rId45"/>
    <p:sldId id="301" r:id="rId46"/>
    <p:sldId id="302" r:id="rId47"/>
    <p:sldId id="303" r:id="rId48"/>
    <p:sldId id="304" r:id="rId49"/>
    <p:sldId id="305" r:id="rId50"/>
    <p:sldId id="306" r:id="rId51"/>
    <p:sldId id="307" r:id="rId52"/>
    <p:sldId id="308" r:id="rId53"/>
    <p:sldId id="309" r:id="rId54"/>
    <p:sldId id="310" r:id="rId55"/>
    <p:sldId id="270" r:id="rId56"/>
    <p:sldId id="311" r:id="rId57"/>
    <p:sldId id="312" r:id="rId58"/>
    <p:sldId id="313" r:id="rId59"/>
    <p:sldId id="314" r:id="rId60"/>
    <p:sldId id="315" r:id="rId61"/>
    <p:sldId id="316" r:id="rId62"/>
    <p:sldId id="317" r:id="rId63"/>
    <p:sldId id="1057" r:id="rId64"/>
    <p:sldId id="1058" r:id="rId65"/>
    <p:sldId id="1081" r:id="rId66"/>
    <p:sldId id="1083" r:id="rId67"/>
    <p:sldId id="1062" r:id="rId68"/>
    <p:sldId id="1069" r:id="rId69"/>
    <p:sldId id="1070" r:id="rId70"/>
    <p:sldId id="1074" r:id="rId71"/>
    <p:sldId id="1072" r:id="rId72"/>
    <p:sldId id="1082" r:id="rId73"/>
    <p:sldId id="1073" r:id="rId74"/>
    <p:sldId id="1080" r:id="rId75"/>
    <p:sldId id="1076" r:id="rId76"/>
    <p:sldId id="1078" r:id="rId77"/>
    <p:sldId id="1079" r:id="rId78"/>
    <p:sldId id="1067" r:id="rId79"/>
    <p:sldId id="1093" r:id="rId80"/>
    <p:sldId id="1087" r:id="rId81"/>
    <p:sldId id="1088" r:id="rId82"/>
    <p:sldId id="1089" r:id="rId83"/>
    <p:sldId id="1090" r:id="rId84"/>
    <p:sldId id="1091" r:id="rId85"/>
    <p:sldId id="1095" r:id="rId86"/>
    <p:sldId id="1096" r:id="rId87"/>
    <p:sldId id="1097" r:id="rId88"/>
    <p:sldId id="1098" r:id="rId89"/>
    <p:sldId id="1099" r:id="rId90"/>
    <p:sldId id="1100" r:id="rId91"/>
    <p:sldId id="1101" r:id="rId92"/>
    <p:sldId id="1102" r:id="rId93"/>
    <p:sldId id="1103" r:id="rId94"/>
    <p:sldId id="1104" r:id="rId95"/>
    <p:sldId id="1105" r:id="rId96"/>
    <p:sldId id="1106" r:id="rId97"/>
    <p:sldId id="1107" r:id="rId98"/>
    <p:sldId id="1108" r:id="rId99"/>
    <p:sldId id="1109" r:id="rId100"/>
    <p:sldId id="1110" r:id="rId101"/>
    <p:sldId id="1111" r:id="rId102"/>
    <p:sldId id="1094" r:id="rId10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10"/>
  </p:normalViewPr>
  <p:slideViewPr>
    <p:cSldViewPr snapToGrid="0" snapToObjects="1">
      <p:cViewPr varScale="1">
        <p:scale>
          <a:sx n="82" d="100"/>
          <a:sy n="82" d="100"/>
        </p:scale>
        <p:origin x="6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595385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pPr defTabSz="457153">
              <a:defRPr/>
            </a:pPr>
            <a:fld id="{8E8A193B-B8C3-4E9D-AA82-572D0DFCF311}" type="slidenum">
              <a:rPr lang="ko-KR" altLang="en-US">
                <a:solidFill>
                  <a:prstClr val="black"/>
                </a:solidFill>
              </a:rPr>
              <a:pPr defTabSz="457153">
                <a:defRPr/>
              </a:pPr>
              <a:t>63</a:t>
            </a:fld>
            <a:endParaRPr lang="ko-KR" altLang="en-US">
              <a:solidFill>
                <a:prstClr val="black"/>
              </a:solidFill>
            </a:endParaRPr>
          </a:p>
        </p:txBody>
      </p:sp>
    </p:spTree>
    <p:extLst>
      <p:ext uri="{BB962C8B-B14F-4D97-AF65-F5344CB8AC3E}">
        <p14:creationId xmlns:p14="http://schemas.microsoft.com/office/powerpoint/2010/main" val="9634124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AE9A0-87D5-8C09-0E92-D726A57EE5F9}"/>
            </a:ext>
          </a:extLst>
        </p:cNvPr>
        <p:cNvGrpSpPr/>
        <p:nvPr/>
      </p:nvGrpSpPr>
      <p:grpSpPr>
        <a:xfrm>
          <a:off x="0" y="0"/>
          <a:ext cx="0" cy="0"/>
          <a:chOff x="0" y="0"/>
          <a:chExt cx="0" cy="0"/>
        </a:xfrm>
      </p:grpSpPr>
      <p:sp>
        <p:nvSpPr>
          <p:cNvPr id="2" name="슬라이드 이미지 개체 틀 1">
            <a:extLst>
              <a:ext uri="{FF2B5EF4-FFF2-40B4-BE49-F238E27FC236}">
                <a16:creationId xmlns:a16="http://schemas.microsoft.com/office/drawing/2014/main" id="{AE6CA99E-C06F-73B7-CE2D-DD25DB03779F}"/>
              </a:ext>
            </a:extLst>
          </p:cNvPr>
          <p:cNvSpPr>
            <a:spLocks noGrp="1" noRot="1" noChangeAspect="1"/>
          </p:cNvSpPr>
          <p:nvPr>
            <p:ph type="sldImg"/>
          </p:nvPr>
        </p:nvSpPr>
        <p:spPr/>
      </p:sp>
      <p:sp>
        <p:nvSpPr>
          <p:cNvPr id="3" name="슬라이드 노트 개체 틀 2">
            <a:extLst>
              <a:ext uri="{FF2B5EF4-FFF2-40B4-BE49-F238E27FC236}">
                <a16:creationId xmlns:a16="http://schemas.microsoft.com/office/drawing/2014/main" id="{B9969F87-0424-6B0C-EA00-D95709280251}"/>
              </a:ext>
            </a:extLst>
          </p:cNvPr>
          <p:cNvSpPr>
            <a:spLocks noGrp="1"/>
          </p:cNvSpPr>
          <p:nvPr>
            <p:ph type="body" idx="1"/>
          </p:nvPr>
        </p:nvSpPr>
        <p:spPr/>
        <p:txBody>
          <a:bodyPr/>
          <a:lstStyle/>
          <a:p>
            <a:endParaRPr lang="ko-KR" altLang="en-US"/>
          </a:p>
        </p:txBody>
      </p:sp>
      <p:sp>
        <p:nvSpPr>
          <p:cNvPr id="4" name="슬라이드 번호 개체 틀 3">
            <a:extLst>
              <a:ext uri="{FF2B5EF4-FFF2-40B4-BE49-F238E27FC236}">
                <a16:creationId xmlns:a16="http://schemas.microsoft.com/office/drawing/2014/main" id="{8D545489-6680-79EC-6269-C90A06B80399}"/>
              </a:ext>
            </a:extLst>
          </p:cNvPr>
          <p:cNvSpPr>
            <a:spLocks noGrp="1"/>
          </p:cNvSpPr>
          <p:nvPr>
            <p:ph type="sldNum" sz="quarter" idx="5"/>
          </p:nvPr>
        </p:nvSpPr>
        <p:spPr/>
        <p:txBody>
          <a:bodyPr/>
          <a:lstStyle/>
          <a:p>
            <a:fld id="{8E8A193B-B8C3-4E9D-AA82-572D0DFCF311}" type="slidenum">
              <a:rPr lang="ko-KR" altLang="en-US" smtClean="0"/>
              <a:pPr/>
              <a:t>64</a:t>
            </a:fld>
            <a:endParaRPr lang="ko-KR" altLang="en-US" dirty="0"/>
          </a:p>
        </p:txBody>
      </p:sp>
    </p:spTree>
    <p:extLst>
      <p:ext uri="{BB962C8B-B14F-4D97-AF65-F5344CB8AC3E}">
        <p14:creationId xmlns:p14="http://schemas.microsoft.com/office/powerpoint/2010/main" val="22915886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3980518587"/>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1611246602"/>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4275122110"/>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1128457033"/>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3192880672"/>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2856264857"/>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0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3329792673"/>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139477327"/>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2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2828348203"/>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836298866"/>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411480" y="6473952"/>
            <a:ext cx="11384280" cy="0"/>
          </a:xfrm>
          <a:prstGeom prst="line">
            <a:avLst/>
          </a:prstGeom>
          <a:noFill/>
          <a:ln w="7620">
            <a:solidFill>
              <a:srgbClr val="D7DEE8"/>
            </a:solidFill>
            <a:prstDash val="solid"/>
          </a:ln>
        </p:spPr>
      </p:sp>
      <p:sp>
        <p:nvSpPr>
          <p:cNvPr id="25" name="Slide Number Placeholder 0"/>
          <p:cNvSpPr>
            <a:spLocks noGrp="1"/>
          </p:cNvSpPr>
          <p:nvPr>
            <p:ph type="sldNum" sz="quarter" idx="4294967295"/>
          </p:nvPr>
        </p:nvSpPr>
        <p:spPr>
          <a:xfrm>
            <a:off x="11384280" y="6510528"/>
            <a:ext cx="800000" cy="300000"/>
          </a:xfrm>
          <a:prstGeom prst="rect">
            <a:avLst/>
          </a:prstGeom>
          <a:extLst>
            <a:ext uri="{C572A759-6A51-4108-AA02-DFA0A04FC94B}">
              <ma14:wrappingTextBoxFlag xmlns="" xmlns:ma14="http://schemas.microsoft.com/office/mac/drawingml/2011/main" val="0"/>
            </a:ext>
          </a:extLst>
        </p:spPr>
        <p:txBody>
          <a:bodyPr/>
          <a:lstStyle>
            <a:lvl1pPr>
              <a:defRPr sz="800">
                <a:solidFill>
                  <a:srgbClr val="7A869A"/>
                </a:solidFill>
                <a:latin typeface="Malgun Gothic"/>
                <a:ea typeface="Malgun Gothic"/>
                <a:cs typeface="Malgun Gothic"/>
              </a:defRPr>
            </a:lvl1pPr>
          </a:lstStyle>
          <a:p>
            <a:pPr algn="l"/>
            <a:fld id="{F7021451-1387-4CA6-816F-3879F97B5CBC}" type="slidenum">
              <a:rPr lang="en-US" b="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4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3021039388"/>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914400" y="2130426"/>
            <a:ext cx="10363200" cy="1470025"/>
          </a:xfrm>
        </p:spPr>
        <p:txBody>
          <a:bodyPr/>
          <a:lstStyle/>
          <a:p>
            <a:r>
              <a:rPr lang="ko-KR" altLang="en-US"/>
              <a:t>마스터 제목 스타일 편집</a:t>
            </a:r>
          </a:p>
        </p:txBody>
      </p:sp>
      <p:sp>
        <p:nvSpPr>
          <p:cNvPr id="3" name="부제목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p:txBody>
          <a:bodyPr/>
          <a:lstStyle/>
          <a:p>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C35A0F8-76F7-4879-902E-6C3B317F277E}" type="slidenum">
              <a:rPr lang="ko-KR" altLang="en-US" smtClean="0"/>
              <a:t>‹#›</a:t>
            </a:fld>
            <a:endParaRPr lang="ko-KR" altLang="en-US"/>
          </a:p>
        </p:txBody>
      </p:sp>
    </p:spTree>
    <p:extLst>
      <p:ext uri="{BB962C8B-B14F-4D97-AF65-F5344CB8AC3E}">
        <p14:creationId xmlns:p14="http://schemas.microsoft.com/office/powerpoint/2010/main" val="3989124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C35A0F8-76F7-4879-902E-6C3B317F277E}" type="slidenum">
              <a:rPr lang="ko-KR" altLang="en-US" smtClean="0"/>
              <a:t>‹#›</a:t>
            </a:fld>
            <a:endParaRPr lang="ko-KR" altLang="en-US"/>
          </a:p>
        </p:txBody>
      </p:sp>
    </p:spTree>
    <p:extLst>
      <p:ext uri="{BB962C8B-B14F-4D97-AF65-F5344CB8AC3E}">
        <p14:creationId xmlns:p14="http://schemas.microsoft.com/office/powerpoint/2010/main" val="1290096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제목 슬라이드">
    <p:spTree>
      <p:nvGrpSpPr>
        <p:cNvPr id="1" name=""/>
        <p:cNvGrpSpPr/>
        <p:nvPr/>
      </p:nvGrpSpPr>
      <p:grpSpPr>
        <a:xfrm>
          <a:off x="0" y="0"/>
          <a:ext cx="0" cy="0"/>
          <a:chOff x="0" y="0"/>
          <a:chExt cx="0" cy="0"/>
        </a:xfrm>
      </p:grpSpPr>
      <p:pic>
        <p:nvPicPr>
          <p:cNvPr id="13" name="그림 12">
            <a:extLst>
              <a:ext uri="{FF2B5EF4-FFF2-40B4-BE49-F238E27FC236}">
                <a16:creationId xmlns:a16="http://schemas.microsoft.com/office/drawing/2014/main" id="{1EE2D97C-552C-62C5-F988-AC7AB5B298A1}"/>
              </a:ext>
            </a:extLst>
          </p:cNvPr>
          <p:cNvPicPr>
            <a:picLocks noChangeAspect="1"/>
          </p:cNvPicPr>
          <p:nvPr userDrawn="1"/>
        </p:nvPicPr>
        <p:blipFill>
          <a:blip r:embed="rId2">
            <a:extLst>
              <a:ext uri="{28A0092B-C50C-407E-A947-70E740481C1C}">
                <a14:useLocalDpi xmlns:a14="http://schemas.microsoft.com/office/drawing/2010/main" val="0"/>
              </a:ext>
            </a:extLst>
          </a:blip>
          <a:srcRect l="4292" t="9415" r="1"/>
          <a:stretch>
            <a:fillRect/>
          </a:stretch>
        </p:blipFill>
        <p:spPr>
          <a:xfrm>
            <a:off x="0" y="1147666"/>
            <a:ext cx="11009164" cy="5050217"/>
          </a:xfrm>
          <a:prstGeom prst="rect">
            <a:avLst/>
          </a:prstGeom>
        </p:spPr>
      </p:pic>
      <p:sp>
        <p:nvSpPr>
          <p:cNvPr id="3" name="직사각형 2">
            <a:extLst>
              <a:ext uri="{FF2B5EF4-FFF2-40B4-BE49-F238E27FC236}">
                <a16:creationId xmlns:a16="http://schemas.microsoft.com/office/drawing/2014/main" id="{F4074E32-D494-09D3-BE64-6DEC3FA2B023}"/>
              </a:ext>
            </a:extLst>
          </p:cNvPr>
          <p:cNvSpPr/>
          <p:nvPr userDrawn="1"/>
        </p:nvSpPr>
        <p:spPr>
          <a:xfrm>
            <a:off x="11484" y="1147666"/>
            <a:ext cx="12192000" cy="5029201"/>
          </a:xfrm>
          <a:prstGeom prst="rect">
            <a:avLst/>
          </a:prstGeom>
          <a:gradFill flip="none" rotWithShape="1">
            <a:gsLst>
              <a:gs pos="65000">
                <a:srgbClr val="041538"/>
              </a:gs>
              <a:gs pos="0">
                <a:srgbClr val="002060">
                  <a:alpha val="0"/>
                </a:srgbClr>
              </a:gs>
              <a:gs pos="100000">
                <a:srgbClr val="090909"/>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pic>
        <p:nvPicPr>
          <p:cNvPr id="2" name="그림 1">
            <a:extLst>
              <a:ext uri="{FF2B5EF4-FFF2-40B4-BE49-F238E27FC236}">
                <a16:creationId xmlns:a16="http://schemas.microsoft.com/office/drawing/2014/main" id="{BA63E98C-64CF-D4FA-065E-644F20926B09}"/>
              </a:ext>
            </a:extLst>
          </p:cNvPr>
          <p:cNvPicPr>
            <a:picLocks noChangeAspect="1"/>
          </p:cNvPicPr>
          <p:nvPr userDrawn="1"/>
        </p:nvPicPr>
        <p:blipFill>
          <a:blip r:embed="rId3"/>
          <a:stretch>
            <a:fillRect/>
          </a:stretch>
        </p:blipFill>
        <p:spPr>
          <a:xfrm>
            <a:off x="9784627" y="6391565"/>
            <a:ext cx="2270958" cy="382489"/>
          </a:xfrm>
          <a:prstGeom prst="rect">
            <a:avLst/>
          </a:prstGeom>
        </p:spPr>
      </p:pic>
    </p:spTree>
    <p:extLst>
      <p:ext uri="{BB962C8B-B14F-4D97-AF65-F5344CB8AC3E}">
        <p14:creationId xmlns:p14="http://schemas.microsoft.com/office/powerpoint/2010/main" val="3911349729"/>
      </p:ext>
    </p:extLst>
  </p:cSld>
  <p:clrMapOvr>
    <a:masterClrMapping/>
  </p:clrMapOvr>
  <p:extLst>
    <p:ext uri="{DCECCB84-F9BA-43D5-87BE-67443E8EF086}">
      <p15:sldGuideLst xmlns:p15="http://schemas.microsoft.com/office/powerpoint/2012/main">
        <p15:guide id="1" pos="3120">
          <p15:clr>
            <a:srgbClr val="FBAE40"/>
          </p15:clr>
        </p15:guide>
        <p15:guide id="2" pos="17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사용자 지정 레이아웃">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52EC01BB-0137-FA98-5D5B-A233D0CD7560}"/>
              </a:ext>
            </a:extLst>
          </p:cNvPr>
          <p:cNvPicPr>
            <a:picLocks noChangeAspect="1"/>
          </p:cNvPicPr>
          <p:nvPr userDrawn="1"/>
        </p:nvPicPr>
        <p:blipFill>
          <a:blip r:embed="rId2"/>
          <a:stretch>
            <a:fillRect/>
          </a:stretch>
        </p:blipFill>
        <p:spPr>
          <a:xfrm>
            <a:off x="9784627" y="6391565"/>
            <a:ext cx="2270958" cy="382489"/>
          </a:xfrm>
          <a:prstGeom prst="rect">
            <a:avLst/>
          </a:prstGeom>
        </p:spPr>
      </p:pic>
      <p:pic>
        <p:nvPicPr>
          <p:cNvPr id="2" name="그림 1" descr="물, 야외, 보트 타기, 선박이(가) 표시된 사진&#10;&#10;AI 생성 콘텐츠는 정확하지 않을 수 있습니다.">
            <a:extLst>
              <a:ext uri="{FF2B5EF4-FFF2-40B4-BE49-F238E27FC236}">
                <a16:creationId xmlns:a16="http://schemas.microsoft.com/office/drawing/2014/main" id="{D521EA38-7599-EE47-61B1-98DBB120F6A3}"/>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rot="16200000">
            <a:off x="-1181286" y="1181288"/>
            <a:ext cx="6852874" cy="4490294"/>
          </a:xfrm>
          <a:prstGeom prst="rect">
            <a:avLst/>
          </a:prstGeom>
        </p:spPr>
      </p:pic>
      <p:sp>
        <p:nvSpPr>
          <p:cNvPr id="8" name="직사각형 7">
            <a:extLst>
              <a:ext uri="{FF2B5EF4-FFF2-40B4-BE49-F238E27FC236}">
                <a16:creationId xmlns:a16="http://schemas.microsoft.com/office/drawing/2014/main" id="{E282BAB8-4209-ACAC-C4E0-77FE17E01613}"/>
              </a:ext>
            </a:extLst>
          </p:cNvPr>
          <p:cNvSpPr/>
          <p:nvPr userDrawn="1"/>
        </p:nvSpPr>
        <p:spPr>
          <a:xfrm>
            <a:off x="994427" y="2077577"/>
            <a:ext cx="2650105" cy="49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63" dirty="0">
              <a:latin typeface="한컴 고딕" panose="02000500000000000000" pitchFamily="2" charset="-127"/>
              <a:ea typeface="한컴 고딕" panose="02000500000000000000" pitchFamily="2" charset="-127"/>
            </a:endParaRPr>
          </a:p>
        </p:txBody>
      </p:sp>
      <p:sp>
        <p:nvSpPr>
          <p:cNvPr id="9" name="TextBox 8">
            <a:extLst>
              <a:ext uri="{FF2B5EF4-FFF2-40B4-BE49-F238E27FC236}">
                <a16:creationId xmlns:a16="http://schemas.microsoft.com/office/drawing/2014/main" id="{285AFFED-B4F2-2EFB-BEF8-40C822C944F7}"/>
              </a:ext>
            </a:extLst>
          </p:cNvPr>
          <p:cNvSpPr txBox="1"/>
          <p:nvPr userDrawn="1"/>
        </p:nvSpPr>
        <p:spPr>
          <a:xfrm>
            <a:off x="206710" y="416740"/>
            <a:ext cx="4065276" cy="1446550"/>
          </a:xfrm>
          <a:prstGeom prst="rect">
            <a:avLst/>
          </a:prstGeom>
          <a:noFill/>
        </p:spPr>
        <p:txBody>
          <a:bodyPr wrap="square" rtlCol="0">
            <a:spAutoFit/>
          </a:bodyPr>
          <a:lstStyle/>
          <a:p>
            <a:pPr algn="ctr"/>
            <a:r>
              <a:rPr lang="ko-KR" altLang="en-US" sz="3200" b="1" i="0" spc="-100" dirty="0">
                <a:solidFill>
                  <a:schemeClr val="bg1"/>
                </a:solidFill>
                <a:effectLst/>
                <a:latin typeface="나눔명조" panose="02020603020101020101" pitchFamily="18" charset="-127"/>
                <a:ea typeface="나눔명조" panose="02020603020101020101" pitchFamily="18" charset="-127"/>
              </a:rPr>
              <a:t>同舟共濟</a:t>
            </a:r>
          </a:p>
          <a:p>
            <a:pPr algn="ctr"/>
            <a:endParaRPr lang="en-US" altLang="ko-KR" sz="1400" i="0" spc="-100" dirty="0">
              <a:solidFill>
                <a:schemeClr val="bg1"/>
              </a:solidFill>
              <a:effectLst/>
              <a:latin typeface="나눔명조" panose="02020603020101020101" pitchFamily="18" charset="-127"/>
              <a:ea typeface="나눔명조" panose="02020603020101020101" pitchFamily="18" charset="-127"/>
            </a:endParaRPr>
          </a:p>
          <a:p>
            <a:pPr algn="ctr"/>
            <a:r>
              <a:rPr lang="ko-KR" altLang="en-US" sz="1400" i="0" spc="-100" dirty="0">
                <a:solidFill>
                  <a:schemeClr val="bg1"/>
                </a:solidFill>
                <a:effectLst/>
                <a:latin typeface="나눔명조" panose="02020603020101020101" pitchFamily="18" charset="-127"/>
                <a:ea typeface="나눔명조" panose="02020603020101020101" pitchFamily="18" charset="-127"/>
              </a:rPr>
              <a:t>고객과 같은 배를 타고 </a:t>
            </a:r>
            <a:endParaRPr lang="en-US" altLang="ko-KR" sz="1400" i="0" spc="-100" dirty="0">
              <a:solidFill>
                <a:schemeClr val="bg1"/>
              </a:solidFill>
              <a:effectLst/>
              <a:latin typeface="나눔명조" panose="02020603020101020101" pitchFamily="18" charset="-127"/>
              <a:ea typeface="나눔명조" panose="02020603020101020101" pitchFamily="18" charset="-127"/>
            </a:endParaRPr>
          </a:p>
          <a:p>
            <a:pPr algn="ctr"/>
            <a:r>
              <a:rPr lang="ko-KR" altLang="en-US" sz="1400" i="0" spc="-100" dirty="0">
                <a:solidFill>
                  <a:schemeClr val="bg1"/>
                </a:solidFill>
                <a:effectLst/>
                <a:latin typeface="나눔명조" panose="02020603020101020101" pitchFamily="18" charset="-127"/>
                <a:ea typeface="나눔명조" panose="02020603020101020101" pitchFamily="18" charset="-127"/>
              </a:rPr>
              <a:t>고난과 역경을 슬기롭게 극복하여 </a:t>
            </a:r>
            <a:endParaRPr lang="en-US" altLang="ko-KR" sz="1400" i="0" spc="-100" dirty="0">
              <a:solidFill>
                <a:schemeClr val="bg1"/>
              </a:solidFill>
              <a:effectLst/>
              <a:latin typeface="나눔명조" panose="02020603020101020101" pitchFamily="18" charset="-127"/>
              <a:ea typeface="나눔명조" panose="02020603020101020101" pitchFamily="18" charset="-127"/>
            </a:endParaRPr>
          </a:p>
          <a:p>
            <a:pPr algn="ctr"/>
            <a:r>
              <a:rPr lang="ko-KR" altLang="en-US" sz="1400" i="0" spc="-100" dirty="0">
                <a:solidFill>
                  <a:schemeClr val="bg1"/>
                </a:solidFill>
                <a:effectLst/>
                <a:latin typeface="나눔명조" panose="02020603020101020101" pitchFamily="18" charset="-127"/>
                <a:ea typeface="나눔명조" panose="02020603020101020101" pitchFamily="18" charset="-127"/>
              </a:rPr>
              <a:t>희망의 목적지에 도달한다</a:t>
            </a:r>
            <a:endParaRPr lang="en-US" altLang="ko-KR" sz="2000" spc="-100" dirty="0">
              <a:solidFill>
                <a:schemeClr val="bg1"/>
              </a:solidFill>
              <a:latin typeface="나눔명조" panose="02020603020101020101" pitchFamily="18" charset="-127"/>
              <a:ea typeface="나눔명조" panose="02020603020101020101" pitchFamily="18" charset="-127"/>
            </a:endParaRPr>
          </a:p>
        </p:txBody>
      </p:sp>
    </p:spTree>
    <p:extLst>
      <p:ext uri="{BB962C8B-B14F-4D97-AF65-F5344CB8AC3E}">
        <p14:creationId xmlns:p14="http://schemas.microsoft.com/office/powerpoint/2010/main" val="3885694621"/>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182610414"/>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369673273"/>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제목 및 내용">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ECE451CD-4067-3BD8-6375-F6B0B4B6F65A}"/>
              </a:ext>
            </a:extLst>
          </p:cNvPr>
          <p:cNvSpPr/>
          <p:nvPr userDrawn="1"/>
        </p:nvSpPr>
        <p:spPr>
          <a:xfrm>
            <a:off x="0" y="-13638"/>
            <a:ext cx="12192000" cy="8616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 name="Title 1"/>
          <p:cNvSpPr>
            <a:spLocks noGrp="1"/>
          </p:cNvSpPr>
          <p:nvPr>
            <p:ph type="title"/>
          </p:nvPr>
        </p:nvSpPr>
        <p:spPr>
          <a:xfrm>
            <a:off x="482198" y="365128"/>
            <a:ext cx="11240880" cy="455967"/>
          </a:xfrm>
        </p:spPr>
        <p:txBody>
          <a:bodyPr>
            <a:normAutofit/>
          </a:bodyPr>
          <a:lstStyle>
            <a:lvl1pPr>
              <a:lnSpc>
                <a:spcPct val="100000"/>
              </a:lnSpc>
              <a:defRPr sz="2400" b="1" spc="-100" baseline="0">
                <a:latin typeface="맑은 고딕" panose="020B0503020000020004" pitchFamily="50" charset="-127"/>
                <a:ea typeface="맑은 고딕" panose="020B0503020000020004" pitchFamily="50" charset="-127"/>
              </a:defRPr>
            </a:lvl1pPr>
          </a:lstStyle>
          <a:p>
            <a:r>
              <a:rPr lang="ko-KR" altLang="en-US" dirty="0"/>
              <a:t>마스터 제목 스타일 편집</a:t>
            </a:r>
            <a:endParaRPr lang="en-US" dirty="0"/>
          </a:p>
        </p:txBody>
      </p:sp>
      <p:sp>
        <p:nvSpPr>
          <p:cNvPr id="6" name="Slide Number Placeholder 5"/>
          <p:cNvSpPr>
            <a:spLocks noGrp="1"/>
          </p:cNvSpPr>
          <p:nvPr>
            <p:ph type="sldNum" sz="quarter" idx="12"/>
          </p:nvPr>
        </p:nvSpPr>
        <p:spPr>
          <a:xfrm>
            <a:off x="4724400" y="6492873"/>
            <a:ext cx="2743200" cy="228604"/>
          </a:xfrm>
        </p:spPr>
        <p:txBody>
          <a:bodyPr/>
          <a:lstStyle>
            <a:lvl1pPr algn="ctr">
              <a:defRPr sz="900">
                <a:latin typeface="맑은 고딕" panose="020B0503020000020004" pitchFamily="50" charset="-127"/>
                <a:ea typeface="맑은 고딕" panose="020B0503020000020004" pitchFamily="50" charset="-127"/>
              </a:defRPr>
            </a:lvl1pPr>
          </a:lstStyle>
          <a:p>
            <a:fld id="{D6DD100E-1F12-47C0-97D9-D6793320635E}" type="slidenum">
              <a:rPr lang="ko-KR" altLang="en-US" smtClean="0"/>
              <a:pPr/>
              <a:t>‹#›</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71605E6B-AE56-2084-BA6F-8BF8BF27DE46}"/>
              </a:ext>
            </a:extLst>
          </p:cNvPr>
          <p:cNvSpPr>
            <a:spLocks noGrp="1"/>
          </p:cNvSpPr>
          <p:nvPr>
            <p:ph type="body" sz="quarter" idx="13" hasCustomPrompt="1"/>
          </p:nvPr>
        </p:nvSpPr>
        <p:spPr>
          <a:xfrm>
            <a:off x="482198" y="938569"/>
            <a:ext cx="11240880" cy="656476"/>
          </a:xfrm>
        </p:spPr>
        <p:txBody>
          <a:bodyPr>
            <a:noAutofit/>
          </a:bodyPr>
          <a:lstStyle>
            <a:lvl1pPr marL="0" indent="0" latinLnBrk="0">
              <a:buNone/>
              <a:defRPr sz="1400" spc="-100" baseline="0">
                <a:latin typeface="맑은 고딕" panose="020B0503020000020004" pitchFamily="50" charset="-127"/>
                <a:ea typeface="맑은 고딕" panose="020B0503020000020004" pitchFamily="50" charset="-127"/>
              </a:defRPr>
            </a:lvl1pPr>
            <a:lvl2pPr marL="457200" indent="0">
              <a:buNone/>
              <a:defRPr/>
            </a:lvl2pPr>
            <a:lvl3pPr marL="914400" indent="0">
              <a:buNone/>
              <a:defRPr/>
            </a:lvl3pPr>
            <a:lvl4pPr marL="1371600" indent="0">
              <a:buNone/>
              <a:defRPr/>
            </a:lvl4pPr>
            <a:lvl5pPr marL="1828800" indent="0">
              <a:buNone/>
              <a:defRPr/>
            </a:lvl5pPr>
          </a:lstStyle>
          <a:p>
            <a:pPr lvl="0"/>
            <a:r>
              <a:rPr lang="ko-KR" altLang="en-US" dirty="0" err="1"/>
              <a:t>헤드메세지를</a:t>
            </a:r>
            <a:r>
              <a:rPr lang="ko-KR" altLang="en-US" dirty="0"/>
              <a:t> 입력하세요</a:t>
            </a:r>
          </a:p>
        </p:txBody>
      </p:sp>
      <p:sp>
        <p:nvSpPr>
          <p:cNvPr id="3" name="직사각형 2">
            <a:extLst>
              <a:ext uri="{FF2B5EF4-FFF2-40B4-BE49-F238E27FC236}">
                <a16:creationId xmlns:a16="http://schemas.microsoft.com/office/drawing/2014/main" id="{4A4F6235-2885-60B5-F682-83AD6049CBEC}"/>
              </a:ext>
            </a:extLst>
          </p:cNvPr>
          <p:cNvSpPr/>
          <p:nvPr userDrawn="1"/>
        </p:nvSpPr>
        <p:spPr>
          <a:xfrm>
            <a:off x="0" y="838882"/>
            <a:ext cx="12192000" cy="33730"/>
          </a:xfrm>
          <a:prstGeom prst="rect">
            <a:avLst/>
          </a:prstGeom>
          <a:solidFill>
            <a:srgbClr val="0E9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직사각형 8">
            <a:extLst>
              <a:ext uri="{FF2B5EF4-FFF2-40B4-BE49-F238E27FC236}">
                <a16:creationId xmlns:a16="http://schemas.microsoft.com/office/drawing/2014/main" id="{70FBBD9F-2C28-3098-0B19-8AED49B2F19E}"/>
              </a:ext>
            </a:extLst>
          </p:cNvPr>
          <p:cNvSpPr/>
          <p:nvPr userDrawn="1"/>
        </p:nvSpPr>
        <p:spPr>
          <a:xfrm>
            <a:off x="0" y="838882"/>
            <a:ext cx="487385" cy="33730"/>
          </a:xfrm>
          <a:prstGeom prst="rect">
            <a:avLst/>
          </a:prstGeom>
          <a:solidFill>
            <a:srgbClr val="05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5" name="그림 4">
            <a:extLst>
              <a:ext uri="{FF2B5EF4-FFF2-40B4-BE49-F238E27FC236}">
                <a16:creationId xmlns:a16="http://schemas.microsoft.com/office/drawing/2014/main" id="{9CE6C753-8D6E-39B6-8816-D958F81CC539}"/>
              </a:ext>
            </a:extLst>
          </p:cNvPr>
          <p:cNvPicPr>
            <a:picLocks noChangeAspect="1"/>
          </p:cNvPicPr>
          <p:nvPr userDrawn="1"/>
        </p:nvPicPr>
        <p:blipFill>
          <a:blip r:embed="rId2"/>
          <a:stretch>
            <a:fillRect/>
          </a:stretch>
        </p:blipFill>
        <p:spPr>
          <a:xfrm>
            <a:off x="10466699" y="6483520"/>
            <a:ext cx="1560470" cy="262824"/>
          </a:xfrm>
          <a:prstGeom prst="rect">
            <a:avLst/>
          </a:prstGeom>
        </p:spPr>
      </p:pic>
    </p:spTree>
    <p:extLst>
      <p:ext uri="{BB962C8B-B14F-4D97-AF65-F5344CB8AC3E}">
        <p14:creationId xmlns:p14="http://schemas.microsoft.com/office/powerpoint/2010/main" val="2879896226"/>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guide id="3" pos="240">
          <p15:clr>
            <a:srgbClr val="FBAE40"/>
          </p15:clr>
        </p15:guide>
        <p15:guide id="4" pos="6000">
          <p15:clr>
            <a:srgbClr val="FBAE40"/>
          </p15:clr>
        </p15:guide>
        <p15:guide id="5" orient="horz" pos="1026">
          <p15:clr>
            <a:srgbClr val="FBAE40"/>
          </p15:clr>
        </p15:guide>
        <p15:guide id="6" orient="horz" pos="39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84280" y="6510528"/>
            <a:ext cx="800000" cy="300000"/>
          </a:xfrm>
          <a:prstGeom prst="rect">
            <a:avLst/>
          </a:prstGeom>
          <a:extLst>
            <a:ext uri="{C572A759-6A51-4108-AA02-DFA0A04FC94B}">
              <ma14:wrappingTextBoxFlag xmlns="" xmlns:ma14="http://schemas.microsoft.com/office/mac/drawingml/2011/main" val="0"/>
            </a:ext>
          </a:extLst>
        </p:spPr>
        <p:txBody>
          <a:bodyPr/>
          <a:lstStyle>
            <a:lvl1pPr>
              <a:defRPr sz="800">
                <a:solidFill>
                  <a:srgbClr val="7A869A"/>
                </a:solidFill>
                <a:latin typeface="Malgun Gothic"/>
                <a:ea typeface="Malgun Gothic"/>
                <a:cs typeface="Malgun Gothic"/>
              </a:defRPr>
            </a:lvl1pPr>
          </a:lstStyle>
          <a:p>
            <a:pPr algn="l"/>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6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769C77F5-173E-4B97-A620-79A2F703ADB6}"/>
              </a:ext>
            </a:extLst>
          </p:cNvPr>
          <p:cNvSpPr/>
          <p:nvPr/>
        </p:nvSpPr>
        <p:spPr>
          <a:xfrm>
            <a:off x="368300" y="0"/>
            <a:ext cx="11455400" cy="6340197"/>
          </a:xfrm>
          <a:prstGeom prst="rect">
            <a:avLst/>
          </a:prstGeom>
        </p:spPr>
        <p:txBody>
          <a:bodyPr wrap="square">
            <a:spAutoFit/>
          </a:bodyPr>
          <a:lstStyle/>
          <a:p>
            <a:r>
              <a:rPr lang="ko-KR" altLang="en-US" dirty="0"/>
              <a:t> </a:t>
            </a:r>
          </a:p>
          <a:p>
            <a:r>
              <a:rPr lang="ko-KR" altLang="en-US" sz="2800" dirty="0">
                <a:solidFill>
                  <a:schemeClr val="accent1"/>
                </a:solidFill>
              </a:rPr>
              <a:t>한국공제학회 </a:t>
            </a:r>
            <a:r>
              <a:rPr lang="en-US" altLang="ko-KR" sz="2800" dirty="0">
                <a:solidFill>
                  <a:schemeClr val="accent1"/>
                </a:solidFill>
              </a:rPr>
              <a:t>2026 </a:t>
            </a:r>
            <a:r>
              <a:rPr lang="ko-KR" altLang="en-US" sz="2800" dirty="0">
                <a:solidFill>
                  <a:schemeClr val="accent1"/>
                </a:solidFill>
              </a:rPr>
              <a:t>춘계 학술정책세미나 </a:t>
            </a:r>
          </a:p>
          <a:p>
            <a:r>
              <a:rPr lang="ko-KR" altLang="en-US" dirty="0">
                <a:solidFill>
                  <a:schemeClr val="accent1"/>
                </a:solidFill>
              </a:rPr>
              <a:t>                           </a:t>
            </a:r>
            <a:endParaRPr lang="en-US" altLang="ko-KR" dirty="0">
              <a:solidFill>
                <a:schemeClr val="accent1"/>
              </a:solidFill>
            </a:endParaRPr>
          </a:p>
          <a:p>
            <a:r>
              <a:rPr lang="en-US" altLang="ko-KR" dirty="0">
                <a:solidFill>
                  <a:schemeClr val="accent1"/>
                </a:solidFill>
              </a:rPr>
              <a:t>&lt;</a:t>
            </a:r>
            <a:r>
              <a:rPr lang="ko-KR" altLang="en-US" dirty="0">
                <a:solidFill>
                  <a:schemeClr val="accent1"/>
                </a:solidFill>
              </a:rPr>
              <a:t>개요</a:t>
            </a:r>
            <a:r>
              <a:rPr lang="en-US" altLang="ko-KR" dirty="0">
                <a:solidFill>
                  <a:schemeClr val="accent1"/>
                </a:solidFill>
              </a:rPr>
              <a:t>&gt;</a:t>
            </a:r>
          </a:p>
          <a:p>
            <a:r>
              <a:rPr lang="ko-KR" altLang="en-US" dirty="0">
                <a:solidFill>
                  <a:schemeClr val="accent1"/>
                </a:solidFill>
              </a:rPr>
              <a:t>주제 </a:t>
            </a:r>
            <a:r>
              <a:rPr lang="en-US" altLang="ko-KR" dirty="0">
                <a:solidFill>
                  <a:schemeClr val="accent1"/>
                </a:solidFill>
              </a:rPr>
              <a:t>: </a:t>
            </a:r>
            <a:r>
              <a:rPr lang="ko-KR" altLang="en-US" dirty="0">
                <a:solidFill>
                  <a:schemeClr val="accent1"/>
                </a:solidFill>
              </a:rPr>
              <a:t>공제 연구와 정책 </a:t>
            </a:r>
            <a:r>
              <a:rPr lang="en-US" altLang="ko-KR" dirty="0">
                <a:solidFill>
                  <a:schemeClr val="accent1"/>
                </a:solidFill>
              </a:rPr>
              <a:t>- </a:t>
            </a:r>
            <a:r>
              <a:rPr lang="ko-KR" altLang="en-US" dirty="0">
                <a:solidFill>
                  <a:schemeClr val="accent1"/>
                </a:solidFill>
              </a:rPr>
              <a:t>동향과 과제</a:t>
            </a:r>
          </a:p>
          <a:p>
            <a:r>
              <a:rPr lang="ko-KR" altLang="en-US" dirty="0">
                <a:solidFill>
                  <a:schemeClr val="accent1"/>
                </a:solidFill>
              </a:rPr>
              <a:t>일시 </a:t>
            </a:r>
            <a:r>
              <a:rPr lang="en-US" altLang="ko-KR" dirty="0">
                <a:solidFill>
                  <a:schemeClr val="accent1"/>
                </a:solidFill>
              </a:rPr>
              <a:t>: 2026</a:t>
            </a:r>
            <a:r>
              <a:rPr lang="ko-KR" altLang="en-US" dirty="0">
                <a:solidFill>
                  <a:schemeClr val="accent1"/>
                </a:solidFill>
              </a:rPr>
              <a:t>년 </a:t>
            </a:r>
            <a:r>
              <a:rPr lang="en-US" altLang="ko-KR" dirty="0">
                <a:solidFill>
                  <a:schemeClr val="accent1"/>
                </a:solidFill>
              </a:rPr>
              <a:t>5</a:t>
            </a:r>
            <a:r>
              <a:rPr lang="ko-KR" altLang="en-US" dirty="0">
                <a:solidFill>
                  <a:schemeClr val="accent1"/>
                </a:solidFill>
              </a:rPr>
              <a:t>월 </a:t>
            </a:r>
            <a:r>
              <a:rPr lang="en-US" altLang="ko-KR" dirty="0">
                <a:solidFill>
                  <a:schemeClr val="accent1"/>
                </a:solidFill>
              </a:rPr>
              <a:t>21</a:t>
            </a:r>
            <a:r>
              <a:rPr lang="ko-KR" altLang="en-US" dirty="0">
                <a:solidFill>
                  <a:schemeClr val="accent1"/>
                </a:solidFill>
              </a:rPr>
              <a:t>일 </a:t>
            </a:r>
            <a:r>
              <a:rPr lang="en-US" altLang="ko-KR" dirty="0">
                <a:solidFill>
                  <a:schemeClr val="accent1"/>
                </a:solidFill>
              </a:rPr>
              <a:t>(</a:t>
            </a:r>
            <a:r>
              <a:rPr lang="ko-KR" altLang="en-US" dirty="0">
                <a:solidFill>
                  <a:schemeClr val="accent1"/>
                </a:solidFill>
              </a:rPr>
              <a:t>목</a:t>
            </a:r>
            <a:r>
              <a:rPr lang="en-US" altLang="ko-KR" dirty="0">
                <a:solidFill>
                  <a:schemeClr val="accent1"/>
                </a:solidFill>
              </a:rPr>
              <a:t>) 14</a:t>
            </a:r>
            <a:r>
              <a:rPr lang="ko-KR" altLang="en-US" dirty="0">
                <a:solidFill>
                  <a:schemeClr val="accent1"/>
                </a:solidFill>
              </a:rPr>
              <a:t>시</a:t>
            </a:r>
            <a:r>
              <a:rPr lang="en-US" altLang="ko-KR" dirty="0">
                <a:solidFill>
                  <a:schemeClr val="accent1"/>
                </a:solidFill>
              </a:rPr>
              <a:t>-17</a:t>
            </a:r>
            <a:r>
              <a:rPr lang="ko-KR" altLang="en-US" dirty="0">
                <a:solidFill>
                  <a:schemeClr val="accent1"/>
                </a:solidFill>
              </a:rPr>
              <a:t>시</a:t>
            </a:r>
          </a:p>
          <a:p>
            <a:r>
              <a:rPr lang="ko-KR" altLang="en-US" dirty="0">
                <a:solidFill>
                  <a:schemeClr val="accent1"/>
                </a:solidFill>
              </a:rPr>
              <a:t>장소 </a:t>
            </a:r>
            <a:r>
              <a:rPr lang="en-US" altLang="ko-KR" dirty="0">
                <a:solidFill>
                  <a:schemeClr val="accent1"/>
                </a:solidFill>
              </a:rPr>
              <a:t>: </a:t>
            </a:r>
            <a:r>
              <a:rPr lang="ko-KR" altLang="en-US" dirty="0">
                <a:solidFill>
                  <a:schemeClr val="accent1"/>
                </a:solidFill>
              </a:rPr>
              <a:t>건설회관 </a:t>
            </a:r>
            <a:r>
              <a:rPr lang="en-US" altLang="ko-KR" dirty="0">
                <a:solidFill>
                  <a:schemeClr val="accent1"/>
                </a:solidFill>
              </a:rPr>
              <a:t>3</a:t>
            </a:r>
            <a:r>
              <a:rPr lang="ko-KR" altLang="en-US" dirty="0">
                <a:solidFill>
                  <a:schemeClr val="accent1"/>
                </a:solidFill>
              </a:rPr>
              <a:t>층 대회의실 </a:t>
            </a:r>
            <a:r>
              <a:rPr lang="en-US" altLang="ko-KR" dirty="0">
                <a:solidFill>
                  <a:schemeClr val="accent1"/>
                </a:solidFill>
              </a:rPr>
              <a:t>(</a:t>
            </a:r>
            <a:r>
              <a:rPr lang="ko-KR" altLang="en-US" dirty="0">
                <a:solidFill>
                  <a:schemeClr val="accent1"/>
                </a:solidFill>
              </a:rPr>
              <a:t>서울 강남구 </a:t>
            </a:r>
            <a:r>
              <a:rPr lang="ko-KR" altLang="en-US" dirty="0" err="1">
                <a:solidFill>
                  <a:schemeClr val="accent1"/>
                </a:solidFill>
              </a:rPr>
              <a:t>언주로</a:t>
            </a:r>
            <a:r>
              <a:rPr lang="ko-KR" altLang="en-US" dirty="0">
                <a:solidFill>
                  <a:schemeClr val="accent1"/>
                </a:solidFill>
              </a:rPr>
              <a:t> </a:t>
            </a:r>
            <a:r>
              <a:rPr lang="en-US" altLang="ko-KR" dirty="0">
                <a:solidFill>
                  <a:schemeClr val="accent1"/>
                </a:solidFill>
              </a:rPr>
              <a:t>711) </a:t>
            </a:r>
          </a:p>
          <a:p>
            <a:r>
              <a:rPr lang="ko-KR" altLang="en-US" dirty="0">
                <a:solidFill>
                  <a:schemeClr val="accent1"/>
                </a:solidFill>
              </a:rPr>
              <a:t>후원 </a:t>
            </a:r>
            <a:r>
              <a:rPr lang="en-US" altLang="ko-KR" dirty="0">
                <a:solidFill>
                  <a:schemeClr val="accent1"/>
                </a:solidFill>
              </a:rPr>
              <a:t>: </a:t>
            </a:r>
            <a:r>
              <a:rPr lang="ko-KR" altLang="en-US" dirty="0">
                <a:solidFill>
                  <a:schemeClr val="accent1"/>
                </a:solidFill>
              </a:rPr>
              <a:t>건설공제조합</a:t>
            </a:r>
            <a:r>
              <a:rPr lang="en-US" altLang="ko-KR" dirty="0">
                <a:solidFill>
                  <a:schemeClr val="accent1"/>
                </a:solidFill>
              </a:rPr>
              <a:t>, </a:t>
            </a:r>
            <a:r>
              <a:rPr lang="ko-KR" altLang="en-US" dirty="0" err="1">
                <a:solidFill>
                  <a:schemeClr val="accent1"/>
                </a:solidFill>
              </a:rPr>
              <a:t>어린이집안전공제회</a:t>
            </a:r>
            <a:r>
              <a:rPr lang="en-US" altLang="ko-KR" dirty="0">
                <a:solidFill>
                  <a:schemeClr val="accent1"/>
                </a:solidFill>
              </a:rPr>
              <a:t>, </a:t>
            </a:r>
            <a:r>
              <a:rPr lang="ko-KR" altLang="en-US" dirty="0">
                <a:solidFill>
                  <a:schemeClr val="accent1"/>
                </a:solidFill>
              </a:rPr>
              <a:t>사단법인 한국보험연구원</a:t>
            </a:r>
          </a:p>
          <a:p>
            <a:endParaRPr lang="ko-KR" altLang="en-US" dirty="0">
              <a:solidFill>
                <a:schemeClr val="accent1"/>
              </a:solidFill>
            </a:endParaRPr>
          </a:p>
          <a:p>
            <a:r>
              <a:rPr lang="en-US" altLang="ko-KR" dirty="0">
                <a:solidFill>
                  <a:schemeClr val="accent1"/>
                </a:solidFill>
              </a:rPr>
              <a:t>&lt;</a:t>
            </a:r>
            <a:r>
              <a:rPr lang="ko-KR" altLang="en-US" dirty="0">
                <a:solidFill>
                  <a:schemeClr val="accent1"/>
                </a:solidFill>
              </a:rPr>
              <a:t>일정</a:t>
            </a:r>
            <a:r>
              <a:rPr lang="en-US" altLang="ko-KR" dirty="0">
                <a:solidFill>
                  <a:schemeClr val="accent1"/>
                </a:solidFill>
              </a:rPr>
              <a:t>&gt;</a:t>
            </a:r>
          </a:p>
          <a:p>
            <a:r>
              <a:rPr lang="en-US" altLang="ko-KR" dirty="0">
                <a:solidFill>
                  <a:schemeClr val="accent1"/>
                </a:solidFill>
              </a:rPr>
              <a:t>14:00-14:15 </a:t>
            </a:r>
            <a:r>
              <a:rPr lang="ko-KR" altLang="en-US" dirty="0">
                <a:solidFill>
                  <a:schemeClr val="accent1"/>
                </a:solidFill>
              </a:rPr>
              <a:t>개회식 사회</a:t>
            </a:r>
            <a:r>
              <a:rPr lang="en-US" altLang="ko-KR" dirty="0">
                <a:solidFill>
                  <a:schemeClr val="accent1"/>
                </a:solidFill>
              </a:rPr>
              <a:t>: </a:t>
            </a:r>
            <a:r>
              <a:rPr lang="ko-KR" altLang="en-US" dirty="0" err="1">
                <a:solidFill>
                  <a:schemeClr val="accent1"/>
                </a:solidFill>
              </a:rPr>
              <a:t>손관설</a:t>
            </a:r>
            <a:r>
              <a:rPr lang="ko-KR" altLang="en-US" dirty="0">
                <a:solidFill>
                  <a:schemeClr val="accent1"/>
                </a:solidFill>
              </a:rPr>
              <a:t> 부회장</a:t>
            </a:r>
            <a:r>
              <a:rPr lang="en-US" altLang="ko-KR" dirty="0">
                <a:solidFill>
                  <a:schemeClr val="accent1"/>
                </a:solidFill>
              </a:rPr>
              <a:t>,</a:t>
            </a:r>
          </a:p>
          <a:p>
            <a:r>
              <a:rPr lang="en-US" altLang="ko-KR" dirty="0">
                <a:solidFill>
                  <a:schemeClr val="accent1"/>
                </a:solidFill>
              </a:rPr>
              <a:t>            </a:t>
            </a:r>
            <a:r>
              <a:rPr lang="ko-KR" altLang="en-US" dirty="0">
                <a:solidFill>
                  <a:schemeClr val="accent1"/>
                </a:solidFill>
              </a:rPr>
              <a:t>개회사 </a:t>
            </a:r>
            <a:r>
              <a:rPr lang="en-US" altLang="ko-KR" dirty="0">
                <a:solidFill>
                  <a:schemeClr val="accent1"/>
                </a:solidFill>
              </a:rPr>
              <a:t>: </a:t>
            </a:r>
            <a:r>
              <a:rPr lang="ko-KR" altLang="en-US" dirty="0" err="1">
                <a:solidFill>
                  <a:schemeClr val="accent1"/>
                </a:solidFill>
              </a:rPr>
              <a:t>정홍주</a:t>
            </a:r>
            <a:r>
              <a:rPr lang="ko-KR" altLang="en-US" dirty="0">
                <a:solidFill>
                  <a:schemeClr val="accent1"/>
                </a:solidFill>
              </a:rPr>
              <a:t> 이사장 </a:t>
            </a:r>
            <a:r>
              <a:rPr lang="en-US" altLang="ko-KR" dirty="0">
                <a:solidFill>
                  <a:schemeClr val="accent1"/>
                </a:solidFill>
              </a:rPr>
              <a:t>(</a:t>
            </a:r>
            <a:r>
              <a:rPr lang="ko-KR" altLang="en-US" dirty="0">
                <a:solidFill>
                  <a:schemeClr val="accent1"/>
                </a:solidFill>
              </a:rPr>
              <a:t>한국공제학회</a:t>
            </a:r>
            <a:r>
              <a:rPr lang="en-US" altLang="ko-KR" dirty="0">
                <a:solidFill>
                  <a:schemeClr val="accent1"/>
                </a:solidFill>
              </a:rPr>
              <a:t>)</a:t>
            </a:r>
          </a:p>
          <a:p>
            <a:r>
              <a:rPr lang="en-US" altLang="ko-KR" dirty="0">
                <a:solidFill>
                  <a:schemeClr val="accent1"/>
                </a:solidFill>
              </a:rPr>
              <a:t>14:20-14:40 </a:t>
            </a:r>
            <a:r>
              <a:rPr lang="ko-KR" altLang="en-US" dirty="0">
                <a:solidFill>
                  <a:schemeClr val="accent1"/>
                </a:solidFill>
              </a:rPr>
              <a:t>발제 </a:t>
            </a:r>
            <a:r>
              <a:rPr lang="en-US" altLang="ko-KR" dirty="0">
                <a:solidFill>
                  <a:schemeClr val="accent1"/>
                </a:solidFill>
              </a:rPr>
              <a:t>1: </a:t>
            </a:r>
            <a:r>
              <a:rPr lang="ko-KR" altLang="en-US" dirty="0">
                <a:solidFill>
                  <a:schemeClr val="accent1"/>
                </a:solidFill>
              </a:rPr>
              <a:t>공제분야 연구 동향과 과제</a:t>
            </a:r>
            <a:r>
              <a:rPr lang="en-US" altLang="ko-KR" dirty="0">
                <a:solidFill>
                  <a:schemeClr val="accent1"/>
                </a:solidFill>
              </a:rPr>
              <a:t>, </a:t>
            </a:r>
            <a:r>
              <a:rPr lang="ko-KR" altLang="en-US" dirty="0" err="1">
                <a:solidFill>
                  <a:schemeClr val="accent1"/>
                </a:solidFill>
              </a:rPr>
              <a:t>최미수</a:t>
            </a:r>
            <a:r>
              <a:rPr lang="ko-KR" altLang="en-US" dirty="0">
                <a:solidFill>
                  <a:schemeClr val="accent1"/>
                </a:solidFill>
              </a:rPr>
              <a:t> 교수</a:t>
            </a:r>
            <a:r>
              <a:rPr lang="en-US" altLang="ko-KR" dirty="0">
                <a:solidFill>
                  <a:schemeClr val="accent1"/>
                </a:solidFill>
              </a:rPr>
              <a:t>(</a:t>
            </a:r>
            <a:r>
              <a:rPr lang="ko-KR" altLang="en-US" dirty="0">
                <a:solidFill>
                  <a:schemeClr val="accent1"/>
                </a:solidFill>
              </a:rPr>
              <a:t>서울디지털대</a:t>
            </a:r>
            <a:r>
              <a:rPr lang="en-US" altLang="ko-KR" dirty="0">
                <a:solidFill>
                  <a:schemeClr val="accent1"/>
                </a:solidFill>
              </a:rPr>
              <a:t>) </a:t>
            </a:r>
          </a:p>
          <a:p>
            <a:r>
              <a:rPr lang="en-US" altLang="ko-KR" dirty="0">
                <a:solidFill>
                  <a:schemeClr val="accent1"/>
                </a:solidFill>
              </a:rPr>
              <a:t>14:40-15:00 </a:t>
            </a:r>
            <a:r>
              <a:rPr lang="ko-KR" altLang="en-US" dirty="0">
                <a:solidFill>
                  <a:schemeClr val="accent1"/>
                </a:solidFill>
              </a:rPr>
              <a:t>발제 </a:t>
            </a:r>
            <a:r>
              <a:rPr lang="en-US" altLang="ko-KR" dirty="0">
                <a:solidFill>
                  <a:schemeClr val="accent1"/>
                </a:solidFill>
              </a:rPr>
              <a:t>2: </a:t>
            </a:r>
            <a:r>
              <a:rPr lang="ko-KR" altLang="en-US" dirty="0">
                <a:solidFill>
                  <a:schemeClr val="accent1"/>
                </a:solidFill>
              </a:rPr>
              <a:t>공제기본법 제정 필요성 검토</a:t>
            </a:r>
            <a:r>
              <a:rPr lang="en-US" altLang="ko-KR" dirty="0">
                <a:solidFill>
                  <a:schemeClr val="accent1"/>
                </a:solidFill>
              </a:rPr>
              <a:t>, </a:t>
            </a:r>
            <a:r>
              <a:rPr lang="ko-KR" altLang="en-US" dirty="0">
                <a:solidFill>
                  <a:schemeClr val="accent1"/>
                </a:solidFill>
              </a:rPr>
              <a:t>김형기 교수</a:t>
            </a:r>
            <a:r>
              <a:rPr lang="en-US" altLang="ko-KR" dirty="0">
                <a:solidFill>
                  <a:schemeClr val="accent1"/>
                </a:solidFill>
              </a:rPr>
              <a:t>(</a:t>
            </a:r>
            <a:r>
              <a:rPr lang="ko-KR" altLang="en-US" dirty="0">
                <a:solidFill>
                  <a:schemeClr val="accent1"/>
                </a:solidFill>
              </a:rPr>
              <a:t>연세대</a:t>
            </a:r>
            <a:r>
              <a:rPr lang="en-US" altLang="ko-KR" dirty="0">
                <a:solidFill>
                  <a:schemeClr val="accent1"/>
                </a:solidFill>
              </a:rPr>
              <a:t>) </a:t>
            </a:r>
          </a:p>
          <a:p>
            <a:r>
              <a:rPr lang="en-US" altLang="ko-KR" dirty="0">
                <a:solidFill>
                  <a:schemeClr val="accent1"/>
                </a:solidFill>
              </a:rPr>
              <a:t>15:00-15:20 </a:t>
            </a:r>
            <a:r>
              <a:rPr lang="ko-KR" altLang="en-US" dirty="0">
                <a:solidFill>
                  <a:schemeClr val="accent1"/>
                </a:solidFill>
              </a:rPr>
              <a:t>발제 </a:t>
            </a:r>
            <a:r>
              <a:rPr lang="en-US" altLang="ko-KR" dirty="0">
                <a:solidFill>
                  <a:schemeClr val="accent1"/>
                </a:solidFill>
              </a:rPr>
              <a:t>3: Captive </a:t>
            </a:r>
            <a:r>
              <a:rPr lang="ko-KR" altLang="en-US" dirty="0">
                <a:solidFill>
                  <a:schemeClr val="accent1"/>
                </a:solidFill>
              </a:rPr>
              <a:t>동향과 과제</a:t>
            </a:r>
            <a:r>
              <a:rPr lang="en-US" altLang="ko-KR" dirty="0">
                <a:solidFill>
                  <a:schemeClr val="accent1"/>
                </a:solidFill>
              </a:rPr>
              <a:t>, </a:t>
            </a:r>
            <a:r>
              <a:rPr lang="ko-KR" altLang="en-US" dirty="0">
                <a:solidFill>
                  <a:schemeClr val="accent1"/>
                </a:solidFill>
              </a:rPr>
              <a:t>지승현 대표</a:t>
            </a:r>
            <a:r>
              <a:rPr lang="en-US" altLang="ko-KR" dirty="0">
                <a:solidFill>
                  <a:schemeClr val="accent1"/>
                </a:solidFill>
              </a:rPr>
              <a:t>(</a:t>
            </a:r>
            <a:r>
              <a:rPr lang="ko-KR" altLang="en-US" dirty="0">
                <a:solidFill>
                  <a:schemeClr val="accent1"/>
                </a:solidFill>
              </a:rPr>
              <a:t>한국공제보험연구소</a:t>
            </a:r>
            <a:r>
              <a:rPr lang="en-US" altLang="ko-KR" dirty="0">
                <a:solidFill>
                  <a:schemeClr val="accent1"/>
                </a:solidFill>
              </a:rPr>
              <a:t>) </a:t>
            </a:r>
          </a:p>
          <a:p>
            <a:r>
              <a:rPr lang="en-US" altLang="ko-KR" dirty="0">
                <a:solidFill>
                  <a:schemeClr val="accent1"/>
                </a:solidFill>
              </a:rPr>
              <a:t>15:20-15:35 </a:t>
            </a:r>
            <a:r>
              <a:rPr lang="ko-KR" altLang="en-US" dirty="0">
                <a:solidFill>
                  <a:schemeClr val="accent1"/>
                </a:solidFill>
              </a:rPr>
              <a:t>휴식 </a:t>
            </a:r>
            <a:r>
              <a:rPr lang="en-US" altLang="ko-KR" dirty="0">
                <a:solidFill>
                  <a:schemeClr val="accent1"/>
                </a:solidFill>
              </a:rPr>
              <a:t>(Coffee Break) </a:t>
            </a:r>
          </a:p>
          <a:p>
            <a:r>
              <a:rPr lang="en-US" altLang="ko-KR" dirty="0">
                <a:solidFill>
                  <a:schemeClr val="accent1"/>
                </a:solidFill>
              </a:rPr>
              <a:t>15:35-16:55 </a:t>
            </a:r>
            <a:r>
              <a:rPr lang="ko-KR" altLang="en-US" dirty="0">
                <a:solidFill>
                  <a:schemeClr val="accent1"/>
                </a:solidFill>
              </a:rPr>
              <a:t>종합토론 좌장</a:t>
            </a:r>
            <a:r>
              <a:rPr lang="en-US" altLang="ko-KR" dirty="0">
                <a:solidFill>
                  <a:schemeClr val="accent1"/>
                </a:solidFill>
              </a:rPr>
              <a:t>: </a:t>
            </a:r>
            <a:r>
              <a:rPr lang="ko-KR" altLang="en-US" dirty="0" err="1">
                <a:solidFill>
                  <a:schemeClr val="accent1"/>
                </a:solidFill>
              </a:rPr>
              <a:t>정홍주</a:t>
            </a:r>
            <a:r>
              <a:rPr lang="ko-KR" altLang="en-US" dirty="0">
                <a:solidFill>
                  <a:schemeClr val="accent1"/>
                </a:solidFill>
              </a:rPr>
              <a:t> 이사장</a:t>
            </a:r>
            <a:r>
              <a:rPr lang="en-US" altLang="ko-KR" dirty="0">
                <a:solidFill>
                  <a:schemeClr val="accent1"/>
                </a:solidFill>
              </a:rPr>
              <a:t>, </a:t>
            </a:r>
            <a:r>
              <a:rPr lang="ko-KR" altLang="en-US" dirty="0" err="1">
                <a:solidFill>
                  <a:schemeClr val="accent1"/>
                </a:solidFill>
              </a:rPr>
              <a:t>신동구</a:t>
            </a:r>
            <a:r>
              <a:rPr lang="ko-KR" altLang="en-US" dirty="0">
                <a:solidFill>
                  <a:schemeClr val="accent1"/>
                </a:solidFill>
              </a:rPr>
              <a:t> 센터장 </a:t>
            </a:r>
            <a:r>
              <a:rPr lang="ko-KR" altLang="en-US" dirty="0" err="1">
                <a:solidFill>
                  <a:schemeClr val="accent1"/>
                </a:solidFill>
              </a:rPr>
              <a:t>이성림</a:t>
            </a:r>
            <a:r>
              <a:rPr lang="ko-KR" altLang="en-US" dirty="0">
                <a:solidFill>
                  <a:schemeClr val="accent1"/>
                </a:solidFill>
              </a:rPr>
              <a:t> 교수</a:t>
            </a:r>
            <a:r>
              <a:rPr lang="en-US" altLang="ko-KR" dirty="0">
                <a:solidFill>
                  <a:schemeClr val="accent1"/>
                </a:solidFill>
              </a:rPr>
              <a:t>, </a:t>
            </a:r>
            <a:r>
              <a:rPr lang="ko-KR" altLang="en-US" dirty="0" err="1">
                <a:solidFill>
                  <a:schemeClr val="accent1"/>
                </a:solidFill>
              </a:rPr>
              <a:t>김갑진</a:t>
            </a:r>
            <a:r>
              <a:rPr lang="ko-KR" altLang="en-US" dirty="0">
                <a:solidFill>
                  <a:schemeClr val="accent1"/>
                </a:solidFill>
              </a:rPr>
              <a:t> 박사</a:t>
            </a:r>
            <a:r>
              <a:rPr lang="en-US" altLang="ko-KR" dirty="0">
                <a:solidFill>
                  <a:schemeClr val="accent1"/>
                </a:solidFill>
              </a:rPr>
              <a:t>, </a:t>
            </a:r>
          </a:p>
          <a:p>
            <a:r>
              <a:rPr lang="ko-KR" altLang="en-US" dirty="0">
                <a:solidFill>
                  <a:schemeClr val="accent1"/>
                </a:solidFill>
              </a:rPr>
              <a:t>                            </a:t>
            </a:r>
            <a:r>
              <a:rPr lang="ko-KR" altLang="en-US" dirty="0" err="1">
                <a:solidFill>
                  <a:schemeClr val="accent1"/>
                </a:solidFill>
              </a:rPr>
              <a:t>손관설</a:t>
            </a:r>
            <a:r>
              <a:rPr lang="ko-KR" altLang="en-US" dirty="0">
                <a:solidFill>
                  <a:schemeClr val="accent1"/>
                </a:solidFill>
              </a:rPr>
              <a:t> 교수</a:t>
            </a:r>
            <a:r>
              <a:rPr lang="en-US" altLang="ko-KR" dirty="0">
                <a:solidFill>
                  <a:schemeClr val="accent1"/>
                </a:solidFill>
              </a:rPr>
              <a:t>, </a:t>
            </a:r>
            <a:r>
              <a:rPr lang="ko-KR" altLang="en-US" dirty="0">
                <a:solidFill>
                  <a:schemeClr val="accent1"/>
                </a:solidFill>
              </a:rPr>
              <a:t>최병호 교수</a:t>
            </a:r>
            <a:r>
              <a:rPr lang="en-US" altLang="ko-KR" dirty="0">
                <a:solidFill>
                  <a:schemeClr val="accent1"/>
                </a:solidFill>
              </a:rPr>
              <a:t>, </a:t>
            </a:r>
            <a:r>
              <a:rPr lang="ko-KR" altLang="en-US" dirty="0" err="1">
                <a:solidFill>
                  <a:schemeClr val="accent1"/>
                </a:solidFill>
              </a:rPr>
              <a:t>이형범</a:t>
            </a:r>
            <a:r>
              <a:rPr lang="ko-KR" altLang="en-US" dirty="0">
                <a:solidFill>
                  <a:schemeClr val="accent1"/>
                </a:solidFill>
              </a:rPr>
              <a:t> 변호사</a:t>
            </a:r>
            <a:r>
              <a:rPr lang="en-US" altLang="ko-KR" dirty="0">
                <a:solidFill>
                  <a:schemeClr val="accent1"/>
                </a:solidFill>
              </a:rPr>
              <a:t>, </a:t>
            </a:r>
            <a:r>
              <a:rPr lang="ko-KR" altLang="en-US" dirty="0" err="1">
                <a:solidFill>
                  <a:schemeClr val="accent1"/>
                </a:solidFill>
              </a:rPr>
              <a:t>송영흡</a:t>
            </a:r>
            <a:r>
              <a:rPr lang="ko-KR" altLang="en-US" dirty="0">
                <a:solidFill>
                  <a:schemeClr val="accent1"/>
                </a:solidFill>
              </a:rPr>
              <a:t> 대표 </a:t>
            </a:r>
          </a:p>
          <a:p>
            <a:r>
              <a:rPr lang="en-US" altLang="ko-KR" dirty="0">
                <a:solidFill>
                  <a:schemeClr val="accent1"/>
                </a:solidFill>
              </a:rPr>
              <a:t>17:00 </a:t>
            </a:r>
            <a:r>
              <a:rPr lang="ko-KR" altLang="en-US" dirty="0">
                <a:solidFill>
                  <a:schemeClr val="accent1"/>
                </a:solidFill>
              </a:rPr>
              <a:t>폐회 </a:t>
            </a:r>
          </a:p>
          <a:p>
            <a:r>
              <a:rPr lang="ko-KR" altLang="en-US" dirty="0">
                <a:solidFill>
                  <a:schemeClr val="accent1"/>
                </a:solidFill>
              </a:rPr>
              <a:t>                               </a:t>
            </a:r>
            <a:r>
              <a:rPr lang="en-US" altLang="ko-KR" dirty="0">
                <a:solidFill>
                  <a:schemeClr val="accent1"/>
                </a:solidFill>
              </a:rPr>
              <a:t>&lt;</a:t>
            </a:r>
            <a:r>
              <a:rPr lang="ko-KR" altLang="en-US" dirty="0">
                <a:solidFill>
                  <a:schemeClr val="accent1"/>
                </a:solidFill>
              </a:rPr>
              <a:t>문의</a:t>
            </a:r>
            <a:r>
              <a:rPr lang="en-US" altLang="ko-KR" dirty="0">
                <a:solidFill>
                  <a:schemeClr val="accent1"/>
                </a:solidFill>
              </a:rPr>
              <a:t>&gt;</a:t>
            </a:r>
          </a:p>
          <a:p>
            <a:r>
              <a:rPr lang="ko-KR" altLang="en-US" dirty="0">
                <a:solidFill>
                  <a:schemeClr val="accent1"/>
                </a:solidFill>
              </a:rPr>
              <a:t>한국공제학회 </a:t>
            </a:r>
            <a:r>
              <a:rPr lang="en-US" altLang="ko-KR" dirty="0">
                <a:solidFill>
                  <a:schemeClr val="accent1"/>
                </a:solidFill>
              </a:rPr>
              <a:t>(</a:t>
            </a:r>
            <a:r>
              <a:rPr lang="ko-KR" altLang="en-US" dirty="0">
                <a:solidFill>
                  <a:schemeClr val="accent1"/>
                </a:solidFill>
              </a:rPr>
              <a:t>서울 종로구 명륜동 성균관대학교 다산경제관 </a:t>
            </a:r>
            <a:r>
              <a:rPr lang="en-US" altLang="ko-KR" dirty="0">
                <a:solidFill>
                  <a:schemeClr val="accent1"/>
                </a:solidFill>
              </a:rPr>
              <a:t>5</a:t>
            </a:r>
            <a:r>
              <a:rPr lang="ko-KR" altLang="en-US" dirty="0">
                <a:solidFill>
                  <a:schemeClr val="accent1"/>
                </a:solidFill>
              </a:rPr>
              <a:t>층</a:t>
            </a:r>
            <a:r>
              <a:rPr lang="en-US" altLang="ko-KR" dirty="0">
                <a:solidFill>
                  <a:schemeClr val="accent1"/>
                </a:solidFill>
              </a:rPr>
              <a:t>)</a:t>
            </a:r>
          </a:p>
          <a:p>
            <a:r>
              <a:rPr lang="ko-KR" altLang="en-US" dirty="0">
                <a:solidFill>
                  <a:schemeClr val="accent1"/>
                </a:solidFill>
              </a:rPr>
              <a:t>홈페이지</a:t>
            </a:r>
            <a:r>
              <a:rPr lang="en-US" altLang="ko-KR" dirty="0">
                <a:solidFill>
                  <a:schemeClr val="accent1"/>
                </a:solidFill>
              </a:rPr>
              <a:t>: www.ourkaci.org | </a:t>
            </a:r>
            <a:r>
              <a:rPr lang="ko-KR" altLang="en-US" dirty="0">
                <a:solidFill>
                  <a:schemeClr val="accent1"/>
                </a:solidFill>
              </a:rPr>
              <a:t>사무국 </a:t>
            </a:r>
            <a:r>
              <a:rPr lang="en-US" altLang="ko-KR" dirty="0">
                <a:solidFill>
                  <a:schemeClr val="accent1"/>
                </a:solidFill>
              </a:rPr>
              <a:t>02-740-1972 | </a:t>
            </a:r>
            <a:r>
              <a:rPr lang="ko-KR" altLang="en-US" dirty="0">
                <a:solidFill>
                  <a:schemeClr val="accent1"/>
                </a:solidFill>
              </a:rPr>
              <a:t>부회장</a:t>
            </a:r>
            <a:r>
              <a:rPr lang="en-US" altLang="ko-KR" dirty="0">
                <a:solidFill>
                  <a:schemeClr val="accent1"/>
                </a:solidFill>
              </a:rPr>
              <a:t>/</a:t>
            </a:r>
            <a:r>
              <a:rPr lang="ko-KR" altLang="en-US" dirty="0">
                <a:solidFill>
                  <a:schemeClr val="accent1"/>
                </a:solidFill>
              </a:rPr>
              <a:t>사무총장 </a:t>
            </a:r>
            <a:r>
              <a:rPr lang="en-US" altLang="ko-KR" dirty="0">
                <a:solidFill>
                  <a:schemeClr val="accent1"/>
                </a:solidFill>
              </a:rPr>
              <a:t>010-6239-1812</a:t>
            </a:r>
          </a:p>
        </p:txBody>
      </p:sp>
      <p:pic>
        <p:nvPicPr>
          <p:cNvPr id="3" name="그림 2">
            <a:extLst>
              <a:ext uri="{FF2B5EF4-FFF2-40B4-BE49-F238E27FC236}">
                <a16:creationId xmlns:a16="http://schemas.microsoft.com/office/drawing/2014/main" id="{6E39E7FB-A982-4B42-8703-033EB495DAA2}"/>
              </a:ext>
            </a:extLst>
          </p:cNvPr>
          <p:cNvPicPr>
            <a:picLocks noChangeAspect="1"/>
          </p:cNvPicPr>
          <p:nvPr/>
        </p:nvPicPr>
        <p:blipFill>
          <a:blip r:embed="rId2"/>
          <a:stretch>
            <a:fillRect/>
          </a:stretch>
        </p:blipFill>
        <p:spPr>
          <a:xfrm>
            <a:off x="8408617" y="255938"/>
            <a:ext cx="3542083" cy="621846"/>
          </a:xfrm>
          <a:prstGeom prst="rect">
            <a:avLst/>
          </a:prstGeom>
        </p:spPr>
      </p:pic>
    </p:spTree>
    <p:extLst>
      <p:ext uri="{BB962C8B-B14F-4D97-AF65-F5344CB8AC3E}">
        <p14:creationId xmlns:p14="http://schemas.microsoft.com/office/powerpoint/2010/main" val="393871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F8FAFC"/>
        </a:solidFill>
        <a:effectLst/>
      </p:bgPr>
    </p:bg>
    <p:spTree>
      <p:nvGrpSpPr>
        <p:cNvPr id="1" name=""/>
        <p:cNvGrpSpPr/>
        <p:nvPr/>
      </p:nvGrpSpPr>
      <p:grpSpPr>
        <a:xfrm>
          <a:off x="0" y="0"/>
          <a:ext cx="0" cy="0"/>
          <a:chOff x="0" y="0"/>
          <a:chExt cx="0" cy="0"/>
        </a:xfrm>
      </p:grpSpPr>
      <p:sp>
        <p:nvSpPr>
          <p:cNvPr id="47" name="Rectangle 46"/>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6" name="Oval 45"/>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5" name="Oval 44"/>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4" name="Rectangle 43"/>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3" name="Rectangle 42"/>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Ⅱ</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국내 공제 연구의 전개 과정</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시기는 연구 주제·제도 쟁점·연구 인프라의 변화 기준으로 구분</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914400" y="3154680"/>
            <a:ext cx="10241280" cy="0"/>
          </a:xfrm>
          <a:prstGeom prst="line">
            <a:avLst/>
          </a:prstGeom>
          <a:noFill/>
          <a:ln w="50800">
            <a:solidFill>
              <a:srgbClr val="93C5FD"/>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2" name="Shape 10"/>
          <p:cNvSpPr/>
          <p:nvPr/>
        </p:nvSpPr>
        <p:spPr>
          <a:xfrm>
            <a:off x="1783080" y="2852928"/>
            <a:ext cx="566928" cy="566928"/>
          </a:xfrm>
          <a:prstGeom prst="ellipse">
            <a:avLst/>
          </a:prstGeom>
          <a:solidFill>
            <a:srgbClr val="1E3A8A"/>
          </a:solidFill>
          <a:ln w="25400">
            <a:solidFill>
              <a:srgbClr val="FFFFFF"/>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3" name="Text 11"/>
          <p:cNvSpPr/>
          <p:nvPr/>
        </p:nvSpPr>
        <p:spPr>
          <a:xfrm>
            <a:off x="1810512" y="3008376"/>
            <a:ext cx="512064" cy="14630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FFFFFF"/>
                </a:solidFill>
                <a:latin typeface="맑은 고딕" pitchFamily="34" charset="0"/>
                <a:ea typeface="Malgun Gothic" pitchFamily="34" charset="-122"/>
                <a:cs typeface="Malgun Gothic" pitchFamily="34" charset="-120"/>
              </a:rPr>
              <a:t>1기</a:t>
            </a:r>
            <a:endParaRPr lang="en-US" sz="1000" dirty="0"/>
          </a:p>
        </p:txBody>
      </p:sp>
      <p:sp>
        <p:nvSpPr>
          <p:cNvPr id="14" name="Shape 12"/>
          <p:cNvSpPr/>
          <p:nvPr/>
        </p:nvSpPr>
        <p:spPr>
          <a:xfrm>
            <a:off x="822960" y="1353312"/>
            <a:ext cx="2505456" cy="1225296"/>
          </a:xfrm>
          <a:prstGeom prst="roundRect">
            <a:avLst>
              <a:gd name="adj" fmla="val 1194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5" name="Shape 13"/>
          <p:cNvSpPr/>
          <p:nvPr/>
        </p:nvSpPr>
        <p:spPr>
          <a:xfrm>
            <a:off x="822960" y="1353312"/>
            <a:ext cx="100584" cy="1225296"/>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6" name="Text 14"/>
          <p:cNvSpPr/>
          <p:nvPr/>
        </p:nvSpPr>
        <p:spPr>
          <a:xfrm>
            <a:off x="1024128" y="1481328"/>
            <a:ext cx="2185416"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1999년 이전</a:t>
            </a:r>
            <a:endParaRPr lang="en-US" sz="1550" dirty="0"/>
          </a:p>
        </p:txBody>
      </p:sp>
      <p:sp>
        <p:nvSpPr>
          <p:cNvPr id="17" name="Text 15"/>
          <p:cNvSpPr/>
          <p:nvPr/>
        </p:nvSpPr>
        <p:spPr>
          <a:xfrm>
            <a:off x="1024128" y="1856232"/>
            <a:ext cx="2185416" cy="60350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00" b="1" dirty="0">
                <a:solidFill>
                  <a:srgbClr val="111827"/>
                </a:solidFill>
                <a:latin typeface="맑은 고딕" pitchFamily="34" charset="0"/>
                <a:ea typeface="Malgun Gothic" pitchFamily="34" charset="-122"/>
                <a:cs typeface="Malgun Gothic" pitchFamily="34" charset="-120"/>
              </a:rPr>
              <a:t>개념 정립기</a:t>
            </a:r>
            <a:endParaRPr lang="en-US" sz="1300" dirty="0"/>
          </a:p>
        </p:txBody>
      </p:sp>
      <p:sp>
        <p:nvSpPr>
          <p:cNvPr id="18" name="Text 16"/>
          <p:cNvSpPr/>
          <p:nvPr/>
        </p:nvSpPr>
        <p:spPr>
          <a:xfrm>
            <a:off x="868680" y="3794760"/>
            <a:ext cx="2423160" cy="749808"/>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410" b="1" dirty="0">
                <a:solidFill>
                  <a:srgbClr val="111827"/>
                </a:solidFill>
                <a:latin typeface="맑은 고딕" pitchFamily="34" charset="0"/>
                <a:ea typeface="Malgun Gothic" pitchFamily="34" charset="-122"/>
                <a:cs typeface="Malgun Gothic" pitchFamily="34" charset="-120"/>
              </a:rPr>
              <a:t>공제 개념, 보험과의 관계, 상호부조와 공제조합형 금융기관의 의의</a:t>
            </a:r>
            <a:endParaRPr lang="en-US" sz="1210" dirty="0"/>
          </a:p>
        </p:txBody>
      </p:sp>
      <p:sp>
        <p:nvSpPr>
          <p:cNvPr id="19" name="Shape 17"/>
          <p:cNvSpPr/>
          <p:nvPr/>
        </p:nvSpPr>
        <p:spPr>
          <a:xfrm>
            <a:off x="4572000" y="2852928"/>
            <a:ext cx="566928" cy="566928"/>
          </a:xfrm>
          <a:prstGeom prst="ellipse">
            <a:avLst/>
          </a:prstGeom>
          <a:solidFill>
            <a:srgbClr val="0891B2"/>
          </a:solidFill>
          <a:ln w="25400">
            <a:solidFill>
              <a:srgbClr val="FFFFFF"/>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0" name="Text 18"/>
          <p:cNvSpPr/>
          <p:nvPr/>
        </p:nvSpPr>
        <p:spPr>
          <a:xfrm>
            <a:off x="4599432" y="3008376"/>
            <a:ext cx="512064" cy="14630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FFFFFF"/>
                </a:solidFill>
                <a:latin typeface="맑은 고딕" pitchFamily="34" charset="0"/>
                <a:ea typeface="Malgun Gothic" pitchFamily="34" charset="-122"/>
                <a:cs typeface="Malgun Gothic" pitchFamily="34" charset="-120"/>
              </a:rPr>
              <a:t>2기</a:t>
            </a:r>
            <a:endParaRPr lang="en-US" sz="1000" dirty="0"/>
          </a:p>
        </p:txBody>
      </p:sp>
      <p:sp>
        <p:nvSpPr>
          <p:cNvPr id="21" name="Shape 19"/>
          <p:cNvSpPr/>
          <p:nvPr/>
        </p:nvSpPr>
        <p:spPr>
          <a:xfrm>
            <a:off x="3611880" y="1353312"/>
            <a:ext cx="2505456" cy="1225296"/>
          </a:xfrm>
          <a:prstGeom prst="roundRect">
            <a:avLst>
              <a:gd name="adj" fmla="val 1194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2" name="Shape 20"/>
          <p:cNvSpPr/>
          <p:nvPr/>
        </p:nvSpPr>
        <p:spPr>
          <a:xfrm>
            <a:off x="3611880" y="1353312"/>
            <a:ext cx="100584" cy="1225296"/>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23" name="Text 21"/>
          <p:cNvSpPr/>
          <p:nvPr/>
        </p:nvSpPr>
        <p:spPr>
          <a:xfrm>
            <a:off x="3813048" y="1481328"/>
            <a:ext cx="2185416"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2000~2015</a:t>
            </a:r>
            <a:endParaRPr lang="en-US" sz="1550" dirty="0"/>
          </a:p>
        </p:txBody>
      </p:sp>
      <p:sp>
        <p:nvSpPr>
          <p:cNvPr id="24" name="Text 22"/>
          <p:cNvSpPr/>
          <p:nvPr/>
        </p:nvSpPr>
        <p:spPr>
          <a:xfrm>
            <a:off x="3813048" y="1856232"/>
            <a:ext cx="2185416" cy="60350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00" b="1" dirty="0">
                <a:solidFill>
                  <a:srgbClr val="111827"/>
                </a:solidFill>
                <a:latin typeface="맑은 고딕" pitchFamily="34" charset="0"/>
                <a:ea typeface="Malgun Gothic" pitchFamily="34" charset="-122"/>
                <a:cs typeface="Malgun Gothic" pitchFamily="34" charset="-120"/>
              </a:rPr>
              <a:t>규제·감독 중심기</a:t>
            </a:r>
            <a:endParaRPr lang="en-US" sz="1300" dirty="0"/>
          </a:p>
        </p:txBody>
      </p:sp>
      <p:sp>
        <p:nvSpPr>
          <p:cNvPr id="25" name="Text 23"/>
          <p:cNvSpPr/>
          <p:nvPr/>
        </p:nvSpPr>
        <p:spPr>
          <a:xfrm>
            <a:off x="3657600" y="3794760"/>
            <a:ext cx="2560320" cy="749808"/>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410" b="1" dirty="0">
                <a:solidFill>
                  <a:srgbClr val="111827"/>
                </a:solidFill>
                <a:latin typeface="맑은 고딕" pitchFamily="34" charset="0"/>
                <a:ea typeface="Malgun Gothic" pitchFamily="34" charset="-122"/>
                <a:cs typeface="Malgun Gothic" pitchFamily="34" charset="-120"/>
              </a:rPr>
              <a:t>규제 분산화, 감독체계, 공제기본법 필요성, 공정경쟁 논의</a:t>
            </a:r>
            <a:endParaRPr lang="en-US" sz="1210" dirty="0"/>
          </a:p>
        </p:txBody>
      </p:sp>
      <p:sp>
        <p:nvSpPr>
          <p:cNvPr id="26" name="Shape 24"/>
          <p:cNvSpPr/>
          <p:nvPr/>
        </p:nvSpPr>
        <p:spPr>
          <a:xfrm>
            <a:off x="7360920" y="2852928"/>
            <a:ext cx="566928" cy="566928"/>
          </a:xfrm>
          <a:prstGeom prst="ellipse">
            <a:avLst/>
          </a:prstGeom>
          <a:solidFill>
            <a:srgbClr val="F59E0B"/>
          </a:solidFill>
          <a:ln w="25400">
            <a:solidFill>
              <a:srgbClr val="FFFFFF"/>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7" name="Text 25"/>
          <p:cNvSpPr/>
          <p:nvPr/>
        </p:nvSpPr>
        <p:spPr>
          <a:xfrm>
            <a:off x="7388352" y="3008376"/>
            <a:ext cx="512064" cy="14630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FFFFFF"/>
                </a:solidFill>
                <a:latin typeface="맑은 고딕" pitchFamily="34" charset="0"/>
                <a:ea typeface="Malgun Gothic" pitchFamily="34" charset="-122"/>
                <a:cs typeface="Malgun Gothic" pitchFamily="34" charset="-120"/>
              </a:rPr>
              <a:t>3기</a:t>
            </a:r>
            <a:endParaRPr lang="en-US" sz="1000" dirty="0"/>
          </a:p>
        </p:txBody>
      </p:sp>
      <p:sp>
        <p:nvSpPr>
          <p:cNvPr id="28" name="Shape 26"/>
          <p:cNvSpPr/>
          <p:nvPr/>
        </p:nvSpPr>
        <p:spPr>
          <a:xfrm>
            <a:off x="6400800" y="1353312"/>
            <a:ext cx="2505456" cy="1225296"/>
          </a:xfrm>
          <a:prstGeom prst="roundRect">
            <a:avLst>
              <a:gd name="adj" fmla="val 1194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9" name="Shape 27"/>
          <p:cNvSpPr/>
          <p:nvPr/>
        </p:nvSpPr>
        <p:spPr>
          <a:xfrm>
            <a:off x="6400800" y="1353312"/>
            <a:ext cx="100584" cy="1225296"/>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30" name="Text 28"/>
          <p:cNvSpPr/>
          <p:nvPr/>
        </p:nvSpPr>
        <p:spPr>
          <a:xfrm>
            <a:off x="6601968" y="1481328"/>
            <a:ext cx="2185416"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2016~2024</a:t>
            </a:r>
            <a:endParaRPr lang="en-US" sz="1550" dirty="0"/>
          </a:p>
        </p:txBody>
      </p:sp>
      <p:sp>
        <p:nvSpPr>
          <p:cNvPr id="31" name="Text 29"/>
          <p:cNvSpPr/>
          <p:nvPr/>
        </p:nvSpPr>
        <p:spPr>
          <a:xfrm>
            <a:off x="6601968" y="1856232"/>
            <a:ext cx="2185416" cy="60350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00" b="1" dirty="0">
                <a:solidFill>
                  <a:srgbClr val="111827"/>
                </a:solidFill>
                <a:latin typeface="맑은 고딕" pitchFamily="34" charset="0"/>
                <a:ea typeface="Malgun Gothic" pitchFamily="34" charset="-122"/>
                <a:cs typeface="Malgun Gothic" pitchFamily="34" charset="-120"/>
              </a:rPr>
              <a:t>연구 주제 다변화기</a:t>
            </a:r>
            <a:endParaRPr lang="en-US" sz="1300" dirty="0"/>
          </a:p>
        </p:txBody>
      </p:sp>
      <p:sp>
        <p:nvSpPr>
          <p:cNvPr id="32" name="Text 30"/>
          <p:cNvSpPr/>
          <p:nvPr/>
        </p:nvSpPr>
        <p:spPr>
          <a:xfrm>
            <a:off x="6446520" y="3794760"/>
            <a:ext cx="2560320" cy="749808"/>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410" b="1" dirty="0">
                <a:solidFill>
                  <a:srgbClr val="111827"/>
                </a:solidFill>
                <a:latin typeface="맑은 고딕" pitchFamily="34" charset="0"/>
                <a:ea typeface="Malgun Gothic" pitchFamily="34" charset="-122"/>
                <a:cs typeface="Malgun Gothic" pitchFamily="34" charset="-120"/>
              </a:rPr>
              <a:t>소비자보호, 마케팅, 요율체계, 자산운용, ESG, 인슈어테크</a:t>
            </a:r>
            <a:endParaRPr lang="en-US" sz="1210" dirty="0"/>
          </a:p>
        </p:txBody>
      </p:sp>
      <p:sp>
        <p:nvSpPr>
          <p:cNvPr id="33" name="Shape 31"/>
          <p:cNvSpPr/>
          <p:nvPr/>
        </p:nvSpPr>
        <p:spPr>
          <a:xfrm>
            <a:off x="10149840" y="2852928"/>
            <a:ext cx="566928" cy="566928"/>
          </a:xfrm>
          <a:prstGeom prst="ellipse">
            <a:avLst/>
          </a:prstGeom>
          <a:solidFill>
            <a:srgbClr val="10B981"/>
          </a:solidFill>
          <a:ln w="25400">
            <a:solidFill>
              <a:srgbClr val="FFFFFF"/>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4" name="Text 32"/>
          <p:cNvSpPr/>
          <p:nvPr/>
        </p:nvSpPr>
        <p:spPr>
          <a:xfrm>
            <a:off x="10177272" y="3008376"/>
            <a:ext cx="512064" cy="14630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FFFFFF"/>
                </a:solidFill>
                <a:latin typeface="맑은 고딕" pitchFamily="34" charset="0"/>
                <a:ea typeface="Malgun Gothic" pitchFamily="34" charset="-122"/>
                <a:cs typeface="Malgun Gothic" pitchFamily="34" charset="-120"/>
              </a:rPr>
              <a:t>4기</a:t>
            </a:r>
            <a:endParaRPr lang="en-US" sz="1000" dirty="0"/>
          </a:p>
        </p:txBody>
      </p:sp>
      <p:sp>
        <p:nvSpPr>
          <p:cNvPr id="35" name="Shape 33"/>
          <p:cNvSpPr/>
          <p:nvPr/>
        </p:nvSpPr>
        <p:spPr>
          <a:xfrm>
            <a:off x="9189720" y="1353312"/>
            <a:ext cx="2505456" cy="1225296"/>
          </a:xfrm>
          <a:prstGeom prst="roundRect">
            <a:avLst>
              <a:gd name="adj" fmla="val 1194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36" name="Shape 34"/>
          <p:cNvSpPr/>
          <p:nvPr/>
        </p:nvSpPr>
        <p:spPr>
          <a:xfrm>
            <a:off x="9189720" y="1353312"/>
            <a:ext cx="100584" cy="1225296"/>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37" name="Text 35"/>
          <p:cNvSpPr/>
          <p:nvPr/>
        </p:nvSpPr>
        <p:spPr>
          <a:xfrm>
            <a:off x="9390888" y="1481328"/>
            <a:ext cx="2185416"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2025년 이후</a:t>
            </a:r>
            <a:endParaRPr lang="en-US" sz="1550" dirty="0"/>
          </a:p>
        </p:txBody>
      </p:sp>
      <p:sp>
        <p:nvSpPr>
          <p:cNvPr id="38" name="Text 36"/>
          <p:cNvSpPr/>
          <p:nvPr/>
        </p:nvSpPr>
        <p:spPr>
          <a:xfrm>
            <a:off x="9390888" y="1856232"/>
            <a:ext cx="2185416" cy="60350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00" b="1" dirty="0">
                <a:solidFill>
                  <a:srgbClr val="111827"/>
                </a:solidFill>
                <a:latin typeface="맑은 고딕" pitchFamily="34" charset="0"/>
                <a:ea typeface="Malgun Gothic" pitchFamily="34" charset="-122"/>
                <a:cs typeface="Malgun Gothic" pitchFamily="34" charset="-120"/>
              </a:rPr>
              <a:t>학제적 연구 전환기</a:t>
            </a:r>
            <a:endParaRPr lang="en-US" sz="1300" dirty="0"/>
          </a:p>
        </p:txBody>
      </p:sp>
      <p:sp>
        <p:nvSpPr>
          <p:cNvPr id="39" name="Text 37"/>
          <p:cNvSpPr/>
          <p:nvPr/>
        </p:nvSpPr>
        <p:spPr>
          <a:xfrm>
            <a:off x="9235440" y="3794760"/>
            <a:ext cx="2423160" cy="749808"/>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410" b="1" dirty="0">
                <a:solidFill>
                  <a:srgbClr val="111827"/>
                </a:solidFill>
                <a:latin typeface="맑은 고딕" pitchFamily="34" charset="0"/>
                <a:ea typeface="Malgun Gothic" pitchFamily="34" charset="-122"/>
                <a:cs typeface="Malgun Gothic" pitchFamily="34" charset="-120"/>
              </a:rPr>
              <a:t>한국공제학회 창립 이후 법제·보험·계리·금융·소비자학 융합</a:t>
            </a:r>
            <a:endParaRPr lang="en-US" sz="1210" dirty="0"/>
          </a:p>
        </p:txBody>
      </p:sp>
      <p:sp>
        <p:nvSpPr>
          <p:cNvPr id="40" name="Shape 38"/>
          <p:cNvSpPr/>
          <p:nvPr/>
        </p:nvSpPr>
        <p:spPr>
          <a:xfrm>
            <a:off x="868680" y="5230368"/>
            <a:ext cx="10424160" cy="749808"/>
          </a:xfrm>
          <a:prstGeom prst="roundRect">
            <a:avLst>
              <a:gd name="adj" fmla="val 19512"/>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41" name="Shape 39"/>
          <p:cNvSpPr/>
          <p:nvPr/>
        </p:nvSpPr>
        <p:spPr>
          <a:xfrm>
            <a:off x="868680" y="5230368"/>
            <a:ext cx="109728" cy="749808"/>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42" name="Text 40"/>
          <p:cNvSpPr/>
          <p:nvPr/>
        </p:nvSpPr>
        <p:spPr>
          <a:xfrm>
            <a:off x="1097280" y="5394960"/>
            <a:ext cx="10104120" cy="438912"/>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국내 공제 연구는 “개념과 필요성” 설명에서 “운영·규율·소비자보호·데이터 기반 정책” </a:t>
            </a:r>
          </a:p>
          <a:p>
            <a:pPr marL="0" indent="0" algn="ctr">
              <a:lnSpc>
                <a:spcPct val="108000"/>
              </a:lnSpc>
              <a:spcBef>
                <a:spcPts val="0"/>
              </a:spcBef>
              <a:spcAft>
                <a:spcPts val="200"/>
              </a:spcAft>
              <a:buNone/>
            </a:pPr>
            <a:r>
              <a:rPr lang="en-US" sz="1850" b="1" dirty="0" err="1">
                <a:solidFill>
                  <a:srgbClr val="0B1F3A"/>
                </a:solidFill>
                <a:latin typeface="맑은 고딕" pitchFamily="34" charset="0"/>
                <a:ea typeface="Malgun Gothic" pitchFamily="34" charset="-122"/>
                <a:cs typeface="Malgun Gothic" pitchFamily="34" charset="-120"/>
              </a:rPr>
              <a:t>설계로</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이동하고</a:t>
            </a:r>
            <a:r>
              <a:rPr lang="en-US" sz="1850" b="1" dirty="0">
                <a:solidFill>
                  <a:srgbClr val="0B1F3A"/>
                </a:solidFill>
                <a:latin typeface="맑은 고딕" pitchFamily="34" charset="0"/>
                <a:ea typeface="Malgun Gothic" pitchFamily="34" charset="-122"/>
                <a:cs typeface="Malgun Gothic" pitchFamily="34" charset="-120"/>
              </a:rPr>
              <a:t> 있</a:t>
            </a:r>
            <a:r>
              <a:rPr lang="ko-KR" altLang="en-US" sz="1850" b="1" dirty="0">
                <a:solidFill>
                  <a:srgbClr val="0B1F3A"/>
                </a:solidFill>
                <a:latin typeface="맑은 고딕" pitchFamily="34" charset="0"/>
                <a:ea typeface="Malgun Gothic" pitchFamily="34" charset="-122"/>
                <a:cs typeface="Malgun Gothic" pitchFamily="34" charset="-120"/>
              </a:rPr>
              <a:t>음</a:t>
            </a:r>
            <a:endParaRPr lang="en-US" sz="1700" dirty="0"/>
          </a:p>
        </p:txBody>
      </p:sp>
      <p:sp>
        <p:nvSpPr>
          <p:cNvPr id="48" name="TextBox 47"/>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07</a:t>
            </a:r>
          </a:p>
        </p:txBody>
      </p:sp>
      <p:sp>
        <p:nvSpPr>
          <p:cNvPr id="10" name="슬라이드 번호 개체 틀 9">
            <a:extLst>
              <a:ext uri="{FF2B5EF4-FFF2-40B4-BE49-F238E27FC236}">
                <a16:creationId xmlns:a16="http://schemas.microsoft.com/office/drawing/2014/main" id="{3ED1FA59-842D-40BF-BFC3-185EC31A852B}"/>
              </a:ext>
            </a:extLst>
          </p:cNvPr>
          <p:cNvSpPr>
            <a:spLocks noGrp="1"/>
          </p:cNvSpPr>
          <p:nvPr>
            <p:ph type="sldNum" sz="quarter" idx="4294967295"/>
          </p:nvPr>
        </p:nvSpPr>
        <p:spPr/>
        <p:txBody>
          <a:bodyPr/>
          <a:lstStyle/>
          <a:p>
            <a:pPr algn="l"/>
            <a:fld id="{F7021451-1387-4CA6-816F-3879F97B5CBC}" type="slidenum">
              <a:rPr lang="en-US" b="0" smtClean="0"/>
              <a:t>10</a:t>
            </a:fld>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C8102E"/>
          </a:solidFill>
          <a:ln w="12700">
            <a:solidFill>
              <a:srgbClr val="C8102E"/>
            </a:solidFill>
            <a:prstDash val="solid"/>
          </a:ln>
        </p:spPr>
        <p:txBody>
          <a:bodyPr/>
          <a:lstStyle/>
          <a:p>
            <a:endParaRPr lang="ko-KR" altLang="en-US"/>
          </a:p>
        </p:txBody>
      </p:sp>
      <p:sp>
        <p:nvSpPr>
          <p:cNvPr id="3" name="Text 1"/>
          <p:cNvSpPr/>
          <p:nvPr/>
        </p:nvSpPr>
        <p:spPr>
          <a:xfrm>
            <a:off x="914400" y="914400"/>
            <a:ext cx="10515600" cy="365760"/>
          </a:xfrm>
          <a:prstGeom prst="rect">
            <a:avLst/>
          </a:prstGeom>
          <a:noFill/>
          <a:ln/>
        </p:spPr>
        <p:txBody>
          <a:bodyPr wrap="square" lIns="0" tIns="0" rIns="0" bIns="0" rtlCol="0" anchor="ctr"/>
          <a:lstStyle/>
          <a:p>
            <a:pPr marL="0" indent="0">
              <a:buNone/>
            </a:pPr>
            <a:r>
              <a:rPr lang="en-US" sz="1400" kern="0" spc="600" dirty="0">
                <a:solidFill>
                  <a:srgbClr val="CADCFC"/>
                </a:solidFill>
                <a:latin typeface="맑은 고딕" pitchFamily="34" charset="0"/>
                <a:ea typeface="맑은 고딕" pitchFamily="34" charset="-122"/>
                <a:cs typeface="맑은 고딕" pitchFamily="34" charset="-120"/>
              </a:rPr>
              <a:t>Westover가 모든 위험관리자에게 던지는 질문</a:t>
            </a:r>
            <a:endParaRPr lang="en-US" sz="1400" dirty="0"/>
          </a:p>
        </p:txBody>
      </p:sp>
      <p:sp>
        <p:nvSpPr>
          <p:cNvPr id="4" name="Text 2"/>
          <p:cNvSpPr/>
          <p:nvPr/>
        </p:nvSpPr>
        <p:spPr>
          <a:xfrm>
            <a:off x="914400" y="1463040"/>
            <a:ext cx="1097280" cy="1371600"/>
          </a:xfrm>
          <a:prstGeom prst="rect">
            <a:avLst/>
          </a:prstGeom>
          <a:noFill/>
          <a:ln/>
        </p:spPr>
        <p:txBody>
          <a:bodyPr wrap="square" lIns="0" tIns="0" rIns="0" bIns="0" rtlCol="0" anchor="t"/>
          <a:lstStyle/>
          <a:p>
            <a:pPr marL="0" indent="0">
              <a:buNone/>
            </a:pPr>
            <a:r>
              <a:rPr lang="en-US" sz="10000" b="1" dirty="0">
                <a:solidFill>
                  <a:srgbClr val="C8102E"/>
                </a:solidFill>
                <a:latin typeface="맑은 고딕" pitchFamily="34" charset="0"/>
                <a:ea typeface="맑은 고딕" pitchFamily="34" charset="-122"/>
                <a:cs typeface="맑은 고딕" pitchFamily="34" charset="-120"/>
              </a:rPr>
              <a:t>“</a:t>
            </a:r>
            <a:endParaRPr lang="en-US" sz="10000" dirty="0"/>
          </a:p>
        </p:txBody>
      </p:sp>
      <p:sp>
        <p:nvSpPr>
          <p:cNvPr id="5" name="Text 3"/>
          <p:cNvSpPr/>
          <p:nvPr/>
        </p:nvSpPr>
        <p:spPr>
          <a:xfrm>
            <a:off x="2011680" y="2194560"/>
            <a:ext cx="9418320" cy="1828800"/>
          </a:xfrm>
          <a:prstGeom prst="rect">
            <a:avLst/>
          </a:prstGeom>
          <a:noFill/>
          <a:ln/>
        </p:spPr>
        <p:txBody>
          <a:bodyPr wrap="square" lIns="0" tIns="0" rIns="0" bIns="0" rtlCol="0" anchor="t"/>
          <a:lstStyle/>
          <a:p>
            <a:pPr marL="0" indent="0">
              <a:buNone/>
            </a:pPr>
            <a:r>
              <a:rPr lang="en-US" sz="3200" b="1" dirty="0">
                <a:solidFill>
                  <a:srgbClr val="FFFFFF"/>
                </a:solidFill>
                <a:latin typeface="맑은 고딕" pitchFamily="34" charset="0"/>
                <a:ea typeface="맑은 고딕" pitchFamily="34" charset="-122"/>
                <a:cs typeface="맑은 고딕" pitchFamily="34" charset="-120"/>
              </a:rPr>
              <a:t>내가 캡티브를 가지고 있다면, 왜인가?</a:t>
            </a:r>
            <a:endParaRPr lang="en-US" sz="3200" dirty="0"/>
          </a:p>
          <a:p>
            <a:pPr marL="0" indent="0">
              <a:buNone/>
            </a:pPr>
            <a:r>
              <a:rPr lang="en-US" sz="1200" dirty="0">
                <a:solidFill>
                  <a:srgbClr val="000000"/>
                </a:solidFill>
                <a:latin typeface="맑은 고딕" pitchFamily="34" charset="0"/>
                <a:ea typeface="맑은 고딕" pitchFamily="34" charset="-122"/>
                <a:cs typeface="맑은 고딕" pitchFamily="34" charset="-120"/>
              </a:rPr>
              <a:t> </a:t>
            </a:r>
            <a:endParaRPr lang="en-US" sz="3200" dirty="0"/>
          </a:p>
          <a:p>
            <a:pPr marL="0" indent="0">
              <a:buNone/>
            </a:pPr>
            <a:r>
              <a:rPr lang="en-US" sz="3200" b="1" dirty="0">
                <a:solidFill>
                  <a:srgbClr val="CADCFC"/>
                </a:solidFill>
                <a:latin typeface="맑은 고딕" pitchFamily="34" charset="0"/>
                <a:ea typeface="맑은 고딕" pitchFamily="34" charset="-122"/>
                <a:cs typeface="맑은 고딕" pitchFamily="34" charset="-120"/>
              </a:rPr>
              <a:t>내가 캡티브를 가지고 있지 않다면, 왜 아닌가?</a:t>
            </a:r>
            <a:endParaRPr lang="en-US" sz="3200" dirty="0"/>
          </a:p>
        </p:txBody>
      </p:sp>
      <p:sp>
        <p:nvSpPr>
          <p:cNvPr id="6" name="Text 4"/>
          <p:cNvSpPr/>
          <p:nvPr/>
        </p:nvSpPr>
        <p:spPr>
          <a:xfrm>
            <a:off x="2011680" y="4114800"/>
            <a:ext cx="9418320" cy="365760"/>
          </a:xfrm>
          <a:prstGeom prst="rect">
            <a:avLst/>
          </a:prstGeom>
          <a:noFill/>
          <a:ln/>
        </p:spPr>
        <p:txBody>
          <a:bodyPr wrap="square" lIns="0" tIns="0" rIns="0" bIns="0" rtlCol="0" anchor="ctr"/>
          <a:lstStyle/>
          <a:p>
            <a:pPr marL="0" indent="0">
              <a:buNone/>
            </a:pPr>
            <a:r>
              <a:rPr lang="en-US" sz="1300" i="1" dirty="0">
                <a:solidFill>
                  <a:srgbClr val="CADCFC"/>
                </a:solidFill>
                <a:latin typeface="맑은 고딕" pitchFamily="34" charset="0"/>
                <a:ea typeface="맑은 고딕" pitchFamily="34" charset="-122"/>
                <a:cs typeface="맑은 고딕" pitchFamily="34" charset="-120"/>
              </a:rPr>
              <a:t>— Kathryn A. Westover, Captives and the Management of Risk (IRMI, 2014)</a:t>
            </a:r>
            <a:endParaRPr lang="en-US" sz="1300" dirty="0"/>
          </a:p>
        </p:txBody>
      </p:sp>
      <p:sp>
        <p:nvSpPr>
          <p:cNvPr id="7" name="Shape 5"/>
          <p:cNvSpPr/>
          <p:nvPr/>
        </p:nvSpPr>
        <p:spPr>
          <a:xfrm>
            <a:off x="914400" y="4846320"/>
            <a:ext cx="10332720" cy="1371600"/>
          </a:xfrm>
          <a:prstGeom prst="rect">
            <a:avLst/>
          </a:prstGeom>
          <a:solidFill>
            <a:srgbClr val="1E2761"/>
          </a:solidFill>
          <a:ln w="12700">
            <a:solidFill>
              <a:srgbClr val="CADCFC"/>
            </a:solidFill>
            <a:prstDash val="solid"/>
          </a:ln>
        </p:spPr>
        <p:txBody>
          <a:bodyPr/>
          <a:lstStyle/>
          <a:p>
            <a:endParaRPr lang="ko-KR" altLang="en-US"/>
          </a:p>
        </p:txBody>
      </p:sp>
      <p:sp>
        <p:nvSpPr>
          <p:cNvPr id="8" name="Text 6"/>
          <p:cNvSpPr/>
          <p:nvPr/>
        </p:nvSpPr>
        <p:spPr>
          <a:xfrm>
            <a:off x="1097280" y="4937760"/>
            <a:ext cx="9966960" cy="1188720"/>
          </a:xfrm>
          <a:prstGeom prst="rect">
            <a:avLst/>
          </a:prstGeom>
          <a:noFill/>
          <a:ln/>
        </p:spPr>
        <p:txBody>
          <a:bodyPr wrap="square" lIns="0" tIns="0" rIns="0" bIns="0" rtlCol="0" anchor="ctr"/>
          <a:lstStyle/>
          <a:p>
            <a:pPr marL="0" indent="0" algn="ctr">
              <a:buNone/>
            </a:pPr>
            <a:r>
              <a:rPr lang="en-US" sz="2000" b="1" dirty="0">
                <a:solidFill>
                  <a:srgbClr val="FFFFFF"/>
                </a:solidFill>
                <a:latin typeface="맑은 고딕" pitchFamily="34" charset="0"/>
                <a:ea typeface="맑은 고딕" pitchFamily="34" charset="-122"/>
                <a:cs typeface="맑은 고딕" pitchFamily="34" charset="-120"/>
              </a:rPr>
              <a:t>한국 공제조합 회원사들은 이 질문에 답할 수 있는가?</a:t>
            </a:r>
            <a:endParaRPr lang="en-US" sz="2000" dirty="0"/>
          </a:p>
          <a:p>
            <a:pPr marL="0" indent="0" algn="ctr">
              <a:buNone/>
            </a:pPr>
            <a:r>
              <a:rPr lang="en-US" sz="800" dirty="0">
                <a:solidFill>
                  <a:srgbClr val="000000"/>
                </a:solidFill>
                <a:latin typeface="맑은 고딕" pitchFamily="34" charset="0"/>
                <a:ea typeface="맑은 고딕" pitchFamily="34" charset="-122"/>
                <a:cs typeface="맑은 고딕" pitchFamily="34" charset="-120"/>
              </a:rPr>
              <a:t> </a:t>
            </a:r>
            <a:endParaRPr lang="en-US" sz="2000" dirty="0"/>
          </a:p>
          <a:p>
            <a:pPr marL="0" indent="0" algn="ctr">
              <a:buNone/>
            </a:pPr>
            <a:r>
              <a:rPr lang="en-US" sz="1600" i="1" dirty="0">
                <a:solidFill>
                  <a:srgbClr val="CADCFC"/>
                </a:solidFill>
                <a:latin typeface="맑은 고딕" pitchFamily="34" charset="0"/>
                <a:ea typeface="맑은 고딕" pitchFamily="34" charset="-122"/>
                <a:cs typeface="맑은 고딕" pitchFamily="34" charset="-120"/>
              </a:rPr>
              <a:t>답하지 못한다면, 캡티브 도입은 시기상조일 수 있다.</a:t>
            </a:r>
            <a:endParaRPr lang="en-US" sz="20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종합 — </a:t>
            </a:r>
            <a:r>
              <a:rPr lang="ko-KR" altLang="en-US" sz="2800" b="1" dirty="0">
                <a:solidFill>
                  <a:srgbClr val="1E2761"/>
                </a:solidFill>
                <a:latin typeface="맑은 고딕" pitchFamily="34" charset="0"/>
                <a:ea typeface="맑은 고딕" pitchFamily="34" charset="-122"/>
                <a:cs typeface="맑은 고딕" pitchFamily="34" charset="-120"/>
              </a:rPr>
              <a:t>참석한 모두에게 </a:t>
            </a:r>
            <a:r>
              <a:rPr lang="ko-KR" altLang="en-US" sz="2800" b="1" dirty="0" err="1">
                <a:solidFill>
                  <a:srgbClr val="1E2761"/>
                </a:solidFill>
                <a:latin typeface="맑은 고딕" pitchFamily="34" charset="0"/>
                <a:ea typeface="맑은 고딕" pitchFamily="34" charset="-122"/>
                <a:cs typeface="맑은 고딕" pitchFamily="34" charset="-120"/>
              </a:rPr>
              <a:t>드</a:t>
            </a:r>
            <a:r>
              <a:rPr lang="en-US" sz="2800" b="1" dirty="0" err="1">
                <a:solidFill>
                  <a:srgbClr val="1E2761"/>
                </a:solidFill>
                <a:latin typeface="맑은 고딕" pitchFamily="34" charset="0"/>
                <a:ea typeface="맑은 고딕" pitchFamily="34" charset="-122"/>
                <a:cs typeface="맑은 고딕" pitchFamily="34" charset="-120"/>
              </a:rPr>
              <a:t>리는</a:t>
            </a:r>
            <a:r>
              <a:rPr lang="en-US" sz="2800" b="1" dirty="0">
                <a:solidFill>
                  <a:srgbClr val="1E2761"/>
                </a:solidFill>
                <a:latin typeface="맑은 고딕" pitchFamily="34" charset="0"/>
                <a:ea typeface="맑은 고딕" pitchFamily="34" charset="-122"/>
                <a:cs typeface="맑은 고딕" pitchFamily="34" charset="-120"/>
              </a:rPr>
              <a:t> </a:t>
            </a:r>
            <a:r>
              <a:rPr lang="en-US" sz="2800" b="1" dirty="0" err="1">
                <a:solidFill>
                  <a:srgbClr val="1E2761"/>
                </a:solidFill>
                <a:latin typeface="맑은 고딕" pitchFamily="34" charset="0"/>
                <a:ea typeface="맑은 고딕" pitchFamily="34" charset="-122"/>
                <a:cs typeface="맑은 고딕" pitchFamily="34" charset="-120"/>
              </a:rPr>
              <a:t>질문</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b="1" dirty="0">
                <a:solidFill>
                  <a:srgbClr val="6B7280"/>
                </a:solidFill>
                <a:latin typeface="맑은 고딕" pitchFamily="34" charset="0"/>
                <a:ea typeface="맑은 고딕" pitchFamily="34" charset="-122"/>
                <a:cs typeface="맑은 고딕" pitchFamily="34" charset="-120"/>
              </a:rPr>
              <a:t>오늘 토론의 결론</a:t>
            </a:r>
            <a:endParaRPr lang="en-US" sz="1300" b="1"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548640" y="1783080"/>
            <a:ext cx="11064240" cy="914400"/>
          </a:xfrm>
          <a:prstGeom prst="rect">
            <a:avLst/>
          </a:prstGeom>
          <a:solidFill>
            <a:srgbClr val="C8102E"/>
          </a:solidFill>
          <a:ln w="12700">
            <a:solidFill>
              <a:srgbClr val="C8102E"/>
            </a:solidFill>
            <a:prstDash val="solid"/>
          </a:ln>
        </p:spPr>
        <p:txBody>
          <a:bodyPr/>
          <a:lstStyle/>
          <a:p>
            <a:endParaRPr lang="ko-KR" altLang="en-US"/>
          </a:p>
        </p:txBody>
      </p:sp>
      <p:sp>
        <p:nvSpPr>
          <p:cNvPr id="6" name="Text 4"/>
          <p:cNvSpPr/>
          <p:nvPr/>
        </p:nvSpPr>
        <p:spPr>
          <a:xfrm>
            <a:off x="548640" y="1783080"/>
            <a:ext cx="11064240" cy="914400"/>
          </a:xfrm>
          <a:prstGeom prst="rect">
            <a:avLst/>
          </a:prstGeom>
          <a:noFill/>
          <a:ln/>
        </p:spPr>
        <p:txBody>
          <a:bodyPr wrap="square" lIns="0" tIns="0" rIns="0" bIns="0" rtlCol="0" anchor="ctr"/>
          <a:lstStyle/>
          <a:p>
            <a:pPr marL="0" indent="0" algn="ctr">
              <a:buNone/>
            </a:pPr>
            <a:r>
              <a:rPr lang="en-US" sz="2200" b="1" dirty="0" err="1">
                <a:solidFill>
                  <a:srgbClr val="FFFFFF"/>
                </a:solidFill>
                <a:latin typeface="맑은 고딕" pitchFamily="34" charset="0"/>
                <a:ea typeface="맑은 고딕" pitchFamily="34" charset="-122"/>
                <a:cs typeface="맑은 고딕" pitchFamily="34" charset="-120"/>
              </a:rPr>
              <a:t>한국에서</a:t>
            </a:r>
            <a:r>
              <a:rPr lang="en-US" sz="2200" b="1" dirty="0">
                <a:solidFill>
                  <a:srgbClr val="FFFFFF"/>
                </a:solidFill>
                <a:latin typeface="맑은 고딕" pitchFamily="34" charset="0"/>
                <a:ea typeface="맑은 고딕" pitchFamily="34" charset="-122"/>
                <a:cs typeface="맑은 고딕" pitchFamily="34" charset="-120"/>
              </a:rPr>
              <a:t> </a:t>
            </a:r>
            <a:r>
              <a:rPr lang="en-US" sz="2200" b="1" dirty="0" err="1">
                <a:solidFill>
                  <a:srgbClr val="FFFFFF"/>
                </a:solidFill>
                <a:latin typeface="맑은 고딕" pitchFamily="34" charset="0"/>
                <a:ea typeface="맑은 고딕" pitchFamily="34" charset="-122"/>
                <a:cs typeface="맑은 고딕" pitchFamily="34" charset="-120"/>
              </a:rPr>
              <a:t>캡티브</a:t>
            </a:r>
            <a:r>
              <a:rPr lang="en-US" sz="2200" b="1" dirty="0">
                <a:solidFill>
                  <a:srgbClr val="FFFFFF"/>
                </a:solidFill>
                <a:latin typeface="맑은 고딕" pitchFamily="34" charset="0"/>
                <a:ea typeface="맑은 고딕" pitchFamily="34" charset="-122"/>
                <a:cs typeface="맑은 고딕" pitchFamily="34" charset="-120"/>
              </a:rPr>
              <a:t> </a:t>
            </a:r>
            <a:r>
              <a:rPr lang="ko-KR" altLang="en-US" sz="2200" b="1" dirty="0">
                <a:solidFill>
                  <a:srgbClr val="FFFFFF"/>
                </a:solidFill>
                <a:latin typeface="맑은 고딕" pitchFamily="34" charset="0"/>
                <a:ea typeface="맑은 고딕" pitchFamily="34" charset="-122"/>
                <a:cs typeface="맑은 고딕" pitchFamily="34" charset="-120"/>
              </a:rPr>
              <a:t>도입이 </a:t>
            </a:r>
            <a:r>
              <a:rPr lang="en-US" sz="2200" b="1" dirty="0" err="1">
                <a:solidFill>
                  <a:srgbClr val="FFFFFF"/>
                </a:solidFill>
                <a:latin typeface="맑은 고딕" pitchFamily="34" charset="0"/>
                <a:ea typeface="맑은 고딕" pitchFamily="34" charset="-122"/>
                <a:cs typeface="맑은 고딕" pitchFamily="34" charset="-120"/>
              </a:rPr>
              <a:t>제도의</a:t>
            </a:r>
            <a:r>
              <a:rPr lang="en-US" sz="2200" b="1" dirty="0">
                <a:solidFill>
                  <a:srgbClr val="FFFFFF"/>
                </a:solidFill>
                <a:latin typeface="맑은 고딕" pitchFamily="34" charset="0"/>
                <a:ea typeface="맑은 고딕" pitchFamily="34" charset="-122"/>
                <a:cs typeface="맑은 고딕" pitchFamily="34" charset="-120"/>
              </a:rPr>
              <a:t> 문제가 아니라  </a:t>
            </a:r>
            <a:r>
              <a:rPr lang="en-US" sz="2200" b="1" dirty="0" err="1">
                <a:solidFill>
                  <a:srgbClr val="FFFFFF"/>
                </a:solidFill>
                <a:latin typeface="맑은 고딕" pitchFamily="34" charset="0"/>
                <a:ea typeface="맑은 고딕" pitchFamily="34" charset="-122"/>
                <a:cs typeface="맑은 고딕" pitchFamily="34" charset="-120"/>
              </a:rPr>
              <a:t>인프라의</a:t>
            </a:r>
            <a:r>
              <a:rPr lang="en-US" sz="2200" b="1" dirty="0">
                <a:solidFill>
                  <a:srgbClr val="FFFFFF"/>
                </a:solidFill>
                <a:latin typeface="맑은 고딕" pitchFamily="34" charset="0"/>
                <a:ea typeface="맑은 고딕" pitchFamily="34" charset="-122"/>
                <a:cs typeface="맑은 고딕" pitchFamily="34" charset="-120"/>
              </a:rPr>
              <a:t> </a:t>
            </a:r>
            <a:r>
              <a:rPr lang="en-US" sz="2200" b="1" dirty="0" err="1">
                <a:solidFill>
                  <a:srgbClr val="FFFFFF"/>
                </a:solidFill>
                <a:latin typeface="맑은 고딕" pitchFamily="34" charset="0"/>
                <a:ea typeface="맑은 고딕" pitchFamily="34" charset="-122"/>
                <a:cs typeface="맑은 고딕" pitchFamily="34" charset="-120"/>
              </a:rPr>
              <a:t>문제</a:t>
            </a:r>
            <a:r>
              <a:rPr lang="ko-KR" altLang="en-US" sz="2200" b="1" dirty="0">
                <a:solidFill>
                  <a:srgbClr val="FFFFFF"/>
                </a:solidFill>
                <a:latin typeface="맑은 고딕" pitchFamily="34" charset="0"/>
                <a:ea typeface="맑은 고딕" pitchFamily="34" charset="-122"/>
                <a:cs typeface="맑은 고딕" pitchFamily="34" charset="-120"/>
              </a:rPr>
              <a:t>라면</a:t>
            </a:r>
            <a:r>
              <a:rPr lang="en-US" altLang="ko-KR" sz="2200" b="1" dirty="0">
                <a:solidFill>
                  <a:srgbClr val="FFFFFF"/>
                </a:solidFill>
                <a:latin typeface="맑은 고딕" pitchFamily="34" charset="0"/>
                <a:ea typeface="맑은 고딕" pitchFamily="34" charset="-122"/>
                <a:cs typeface="맑은 고딕" pitchFamily="34" charset="-120"/>
              </a:rPr>
              <a:t>?</a:t>
            </a:r>
            <a:endParaRPr lang="en-US" sz="2200" dirty="0"/>
          </a:p>
        </p:txBody>
      </p:sp>
      <p:sp>
        <p:nvSpPr>
          <p:cNvPr id="7" name="Shape 5"/>
          <p:cNvSpPr/>
          <p:nvPr/>
        </p:nvSpPr>
        <p:spPr>
          <a:xfrm>
            <a:off x="548640" y="2926080"/>
            <a:ext cx="11064240" cy="777240"/>
          </a:xfrm>
          <a:prstGeom prst="rect">
            <a:avLst/>
          </a:prstGeom>
          <a:solidFill>
            <a:srgbClr val="F8FAFC"/>
          </a:solidFill>
          <a:ln w="12700">
            <a:solidFill>
              <a:srgbClr val="1E2761"/>
            </a:solidFill>
            <a:prstDash val="solid"/>
          </a:ln>
        </p:spPr>
        <p:txBody>
          <a:bodyPr/>
          <a:lstStyle/>
          <a:p>
            <a:endParaRPr lang="ko-KR" altLang="en-US"/>
          </a:p>
        </p:txBody>
      </p:sp>
      <p:sp>
        <p:nvSpPr>
          <p:cNvPr id="8" name="Shape 6"/>
          <p:cNvSpPr/>
          <p:nvPr/>
        </p:nvSpPr>
        <p:spPr>
          <a:xfrm>
            <a:off x="548640" y="2926080"/>
            <a:ext cx="1005840" cy="777240"/>
          </a:xfrm>
          <a:prstGeom prst="rect">
            <a:avLst/>
          </a:prstGeom>
          <a:solidFill>
            <a:srgbClr val="1E2761"/>
          </a:solidFill>
          <a:ln w="12700">
            <a:solidFill>
              <a:srgbClr val="1E2761"/>
            </a:solidFill>
            <a:prstDash val="solid"/>
          </a:ln>
        </p:spPr>
        <p:txBody>
          <a:bodyPr/>
          <a:lstStyle/>
          <a:p>
            <a:endParaRPr lang="ko-KR" altLang="en-US"/>
          </a:p>
        </p:txBody>
      </p:sp>
      <p:sp>
        <p:nvSpPr>
          <p:cNvPr id="9" name="Text 7"/>
          <p:cNvSpPr/>
          <p:nvPr/>
        </p:nvSpPr>
        <p:spPr>
          <a:xfrm>
            <a:off x="548640" y="2926080"/>
            <a:ext cx="1005840" cy="777240"/>
          </a:xfrm>
          <a:prstGeom prst="rect">
            <a:avLst/>
          </a:prstGeom>
          <a:noFill/>
          <a:ln/>
        </p:spPr>
        <p:txBody>
          <a:bodyPr wrap="square" lIns="0" tIns="0" rIns="0" bIns="0" rtlCol="0" anchor="ctr"/>
          <a:lstStyle/>
          <a:p>
            <a:pPr marL="0" indent="0" algn="ctr">
              <a:buNone/>
            </a:pPr>
            <a:r>
              <a:rPr lang="en-US" sz="2200" b="1" dirty="0">
                <a:solidFill>
                  <a:srgbClr val="FFFFFF"/>
                </a:solidFill>
                <a:latin typeface="맑은 고딕" pitchFamily="34" charset="0"/>
                <a:ea typeface="맑은 고딕" pitchFamily="34" charset="-122"/>
                <a:cs typeface="맑은 고딕" pitchFamily="34" charset="-120"/>
              </a:rPr>
              <a:t>Q1</a:t>
            </a:r>
            <a:endParaRPr lang="en-US" sz="2200" dirty="0"/>
          </a:p>
        </p:txBody>
      </p:sp>
      <p:sp>
        <p:nvSpPr>
          <p:cNvPr id="10" name="Text 8"/>
          <p:cNvSpPr/>
          <p:nvPr/>
        </p:nvSpPr>
        <p:spPr>
          <a:xfrm>
            <a:off x="1737360" y="2926080"/>
            <a:ext cx="9784080" cy="777240"/>
          </a:xfrm>
          <a:prstGeom prst="rect">
            <a:avLst/>
          </a:prstGeom>
          <a:noFill/>
          <a:ln/>
        </p:spPr>
        <p:txBody>
          <a:bodyPr wrap="square" lIns="0" tIns="0" rIns="0" bIns="0" rtlCol="0" anchor="ctr"/>
          <a:lstStyle/>
          <a:p>
            <a:r>
              <a:rPr lang="ko-KR" altLang="en-US" sz="1600" dirty="0"/>
              <a:t>데이터 인프라</a:t>
            </a:r>
            <a:r>
              <a:rPr lang="en-US" altLang="ko-KR" sz="1600" dirty="0"/>
              <a:t>: "</a:t>
            </a:r>
            <a:r>
              <a:rPr lang="ko-KR" altLang="en-US" sz="1600" dirty="0"/>
              <a:t>우리가 측정할 수 있는가</a:t>
            </a:r>
            <a:r>
              <a:rPr lang="en-US" altLang="ko-KR" sz="1600" dirty="0"/>
              <a:t>?"</a:t>
            </a:r>
            <a:endParaRPr lang="en-US" sz="1500" dirty="0"/>
          </a:p>
        </p:txBody>
      </p:sp>
      <p:sp>
        <p:nvSpPr>
          <p:cNvPr id="11" name="Shape 9"/>
          <p:cNvSpPr/>
          <p:nvPr/>
        </p:nvSpPr>
        <p:spPr>
          <a:xfrm>
            <a:off x="548640" y="3840480"/>
            <a:ext cx="11064240" cy="777240"/>
          </a:xfrm>
          <a:prstGeom prst="rect">
            <a:avLst/>
          </a:prstGeom>
          <a:solidFill>
            <a:srgbClr val="F8FAFC"/>
          </a:solidFill>
          <a:ln w="12700">
            <a:solidFill>
              <a:srgbClr val="1E2761"/>
            </a:solidFill>
            <a:prstDash val="solid"/>
          </a:ln>
        </p:spPr>
        <p:txBody>
          <a:bodyPr/>
          <a:lstStyle/>
          <a:p>
            <a:endParaRPr lang="ko-KR" altLang="en-US"/>
          </a:p>
        </p:txBody>
      </p:sp>
      <p:sp>
        <p:nvSpPr>
          <p:cNvPr id="12" name="Shape 10"/>
          <p:cNvSpPr/>
          <p:nvPr/>
        </p:nvSpPr>
        <p:spPr>
          <a:xfrm>
            <a:off x="548640" y="3840480"/>
            <a:ext cx="1005840" cy="777240"/>
          </a:xfrm>
          <a:prstGeom prst="rect">
            <a:avLst/>
          </a:prstGeom>
          <a:solidFill>
            <a:srgbClr val="1E2761"/>
          </a:solidFill>
          <a:ln w="12700">
            <a:solidFill>
              <a:srgbClr val="1E2761"/>
            </a:solidFill>
            <a:prstDash val="solid"/>
          </a:ln>
        </p:spPr>
        <p:txBody>
          <a:bodyPr/>
          <a:lstStyle/>
          <a:p>
            <a:endParaRPr lang="ko-KR" altLang="en-US"/>
          </a:p>
        </p:txBody>
      </p:sp>
      <p:sp>
        <p:nvSpPr>
          <p:cNvPr id="13" name="Text 11"/>
          <p:cNvSpPr/>
          <p:nvPr/>
        </p:nvSpPr>
        <p:spPr>
          <a:xfrm>
            <a:off x="548640" y="3840480"/>
            <a:ext cx="1005840" cy="777240"/>
          </a:xfrm>
          <a:prstGeom prst="rect">
            <a:avLst/>
          </a:prstGeom>
          <a:noFill/>
          <a:ln/>
        </p:spPr>
        <p:txBody>
          <a:bodyPr wrap="square" lIns="0" tIns="0" rIns="0" bIns="0" rtlCol="0" anchor="ctr"/>
          <a:lstStyle/>
          <a:p>
            <a:pPr marL="0" indent="0" algn="ctr">
              <a:buNone/>
            </a:pPr>
            <a:r>
              <a:rPr lang="en-US" sz="2200" b="1" dirty="0">
                <a:solidFill>
                  <a:srgbClr val="FFFFFF"/>
                </a:solidFill>
                <a:latin typeface="맑은 고딕" pitchFamily="34" charset="0"/>
                <a:ea typeface="맑은 고딕" pitchFamily="34" charset="-122"/>
                <a:cs typeface="맑은 고딕" pitchFamily="34" charset="-120"/>
              </a:rPr>
              <a:t>Q2</a:t>
            </a:r>
            <a:endParaRPr lang="en-US" sz="2200" dirty="0"/>
          </a:p>
        </p:txBody>
      </p:sp>
      <p:sp>
        <p:nvSpPr>
          <p:cNvPr id="14" name="Text 12"/>
          <p:cNvSpPr/>
          <p:nvPr/>
        </p:nvSpPr>
        <p:spPr>
          <a:xfrm>
            <a:off x="1737360" y="3840480"/>
            <a:ext cx="9784080" cy="777240"/>
          </a:xfrm>
          <a:prstGeom prst="rect">
            <a:avLst/>
          </a:prstGeom>
          <a:noFill/>
          <a:ln/>
        </p:spPr>
        <p:txBody>
          <a:bodyPr wrap="square" lIns="0" tIns="0" rIns="0" bIns="0" rtlCol="0" anchor="ctr"/>
          <a:lstStyle/>
          <a:p>
            <a:r>
              <a:rPr lang="ko-KR" altLang="en-US" sz="1600" dirty="0"/>
              <a:t>이론 인프라</a:t>
            </a:r>
            <a:r>
              <a:rPr lang="en-US" altLang="ko-KR" sz="1600" dirty="0"/>
              <a:t>: "</a:t>
            </a:r>
            <a:r>
              <a:rPr lang="ko-KR" altLang="en-US" sz="1600" dirty="0"/>
              <a:t>우리가 한국의 언어로 설명할 수 있는가</a:t>
            </a:r>
            <a:r>
              <a:rPr lang="en-US" altLang="ko-KR" sz="1600" dirty="0"/>
              <a:t>?"</a:t>
            </a:r>
            <a:endParaRPr lang="en-US" sz="1500" dirty="0"/>
          </a:p>
        </p:txBody>
      </p:sp>
      <p:sp>
        <p:nvSpPr>
          <p:cNvPr id="15" name="Shape 13"/>
          <p:cNvSpPr/>
          <p:nvPr/>
        </p:nvSpPr>
        <p:spPr>
          <a:xfrm>
            <a:off x="548640" y="4754880"/>
            <a:ext cx="11064240" cy="777240"/>
          </a:xfrm>
          <a:prstGeom prst="rect">
            <a:avLst/>
          </a:prstGeom>
          <a:solidFill>
            <a:srgbClr val="F8FAFC"/>
          </a:solidFill>
          <a:ln w="12700">
            <a:solidFill>
              <a:srgbClr val="1E2761"/>
            </a:solidFill>
            <a:prstDash val="solid"/>
          </a:ln>
        </p:spPr>
        <p:txBody>
          <a:bodyPr/>
          <a:lstStyle/>
          <a:p>
            <a:endParaRPr lang="ko-KR" altLang="en-US"/>
          </a:p>
        </p:txBody>
      </p:sp>
      <p:sp>
        <p:nvSpPr>
          <p:cNvPr id="16" name="Shape 14"/>
          <p:cNvSpPr/>
          <p:nvPr/>
        </p:nvSpPr>
        <p:spPr>
          <a:xfrm>
            <a:off x="548640" y="4754880"/>
            <a:ext cx="1005840" cy="777240"/>
          </a:xfrm>
          <a:prstGeom prst="rect">
            <a:avLst/>
          </a:prstGeom>
          <a:solidFill>
            <a:srgbClr val="1E2761"/>
          </a:solidFill>
          <a:ln w="12700">
            <a:solidFill>
              <a:srgbClr val="1E2761"/>
            </a:solidFill>
            <a:prstDash val="solid"/>
          </a:ln>
        </p:spPr>
        <p:txBody>
          <a:bodyPr/>
          <a:lstStyle/>
          <a:p>
            <a:endParaRPr lang="ko-KR" altLang="en-US"/>
          </a:p>
        </p:txBody>
      </p:sp>
      <p:sp>
        <p:nvSpPr>
          <p:cNvPr id="17" name="Text 15"/>
          <p:cNvSpPr/>
          <p:nvPr/>
        </p:nvSpPr>
        <p:spPr>
          <a:xfrm>
            <a:off x="548640" y="4754880"/>
            <a:ext cx="1005840" cy="777240"/>
          </a:xfrm>
          <a:prstGeom prst="rect">
            <a:avLst/>
          </a:prstGeom>
          <a:noFill/>
          <a:ln/>
        </p:spPr>
        <p:txBody>
          <a:bodyPr wrap="square" lIns="0" tIns="0" rIns="0" bIns="0" rtlCol="0" anchor="ctr"/>
          <a:lstStyle/>
          <a:p>
            <a:pPr marL="0" indent="0" algn="ctr">
              <a:buNone/>
            </a:pPr>
            <a:r>
              <a:rPr lang="en-US" sz="2200" b="1" dirty="0">
                <a:solidFill>
                  <a:srgbClr val="FFFFFF"/>
                </a:solidFill>
                <a:latin typeface="맑은 고딕" pitchFamily="34" charset="0"/>
                <a:ea typeface="맑은 고딕" pitchFamily="34" charset="-122"/>
                <a:cs typeface="맑은 고딕" pitchFamily="34" charset="-120"/>
              </a:rPr>
              <a:t>Q3</a:t>
            </a:r>
            <a:endParaRPr lang="en-US" sz="2200" dirty="0"/>
          </a:p>
        </p:txBody>
      </p:sp>
      <p:sp>
        <p:nvSpPr>
          <p:cNvPr id="18" name="Text 16"/>
          <p:cNvSpPr/>
          <p:nvPr/>
        </p:nvSpPr>
        <p:spPr>
          <a:xfrm>
            <a:off x="1737360" y="4754880"/>
            <a:ext cx="9784080" cy="777240"/>
          </a:xfrm>
          <a:prstGeom prst="rect">
            <a:avLst/>
          </a:prstGeom>
          <a:noFill/>
          <a:ln/>
        </p:spPr>
        <p:txBody>
          <a:bodyPr wrap="square" lIns="0" tIns="0" rIns="0" bIns="0" rtlCol="0" anchor="ctr"/>
          <a:lstStyle/>
          <a:p>
            <a:r>
              <a:rPr lang="ko-KR" altLang="en-US" sz="1600" dirty="0"/>
              <a:t>인력 인프라</a:t>
            </a:r>
            <a:r>
              <a:rPr lang="en-US" altLang="ko-KR" sz="1600" dirty="0"/>
              <a:t>: "</a:t>
            </a:r>
            <a:r>
              <a:rPr lang="ko-KR" altLang="en-US" sz="1600" dirty="0"/>
              <a:t>우리가 다음 세대를 길러낼 수 있는가</a:t>
            </a:r>
            <a:r>
              <a:rPr lang="en-US" altLang="ko-KR" sz="1600" dirty="0"/>
              <a:t>?"</a:t>
            </a:r>
            <a:endParaRPr lang="en-US" sz="1500" dirty="0"/>
          </a:p>
        </p:txBody>
      </p:sp>
      <p:sp>
        <p:nvSpPr>
          <p:cNvPr id="19" name="Text 17"/>
          <p:cNvSpPr/>
          <p:nvPr/>
        </p:nvSpPr>
        <p:spPr>
          <a:xfrm>
            <a:off x="548640" y="5715000"/>
            <a:ext cx="11064240" cy="320040"/>
          </a:xfrm>
          <a:prstGeom prst="rect">
            <a:avLst/>
          </a:prstGeom>
          <a:noFill/>
          <a:ln/>
        </p:spPr>
        <p:txBody>
          <a:bodyPr wrap="square" lIns="0" tIns="0" rIns="0" bIns="0" rtlCol="0" anchor="ctr"/>
          <a:lstStyle/>
          <a:p>
            <a:pPr marL="0" indent="0" algn="ctr">
              <a:buNone/>
            </a:pPr>
            <a:r>
              <a:rPr lang="en-US" b="1" i="1" dirty="0">
                <a:solidFill>
                  <a:srgbClr val="1E2761"/>
                </a:solidFill>
                <a:latin typeface="맑은 고딕" pitchFamily="34" charset="0"/>
                <a:ea typeface="맑은 고딕" pitchFamily="34" charset="-122"/>
                <a:cs typeface="맑은 고딕" pitchFamily="34" charset="-120"/>
              </a:rPr>
              <a:t>이 세 질문에 대한 </a:t>
            </a:r>
            <a:r>
              <a:rPr lang="en-US" b="1" i="1" dirty="0" err="1">
                <a:solidFill>
                  <a:srgbClr val="1E2761"/>
                </a:solidFill>
                <a:latin typeface="맑은 고딕" pitchFamily="34" charset="0"/>
                <a:ea typeface="맑은 고딕" pitchFamily="34" charset="-122"/>
                <a:cs typeface="맑은 고딕" pitchFamily="34" charset="-120"/>
              </a:rPr>
              <a:t>답이</a:t>
            </a:r>
            <a:r>
              <a:rPr lang="en-US" b="1" i="1" dirty="0">
                <a:solidFill>
                  <a:srgbClr val="1E2761"/>
                </a:solidFill>
                <a:latin typeface="맑은 고딕" pitchFamily="34" charset="0"/>
                <a:ea typeface="맑은 고딕" pitchFamily="34" charset="-122"/>
                <a:cs typeface="맑은 고딕" pitchFamily="34" charset="-120"/>
              </a:rPr>
              <a:t> </a:t>
            </a:r>
            <a:r>
              <a:rPr lang="en-US" b="1" i="1" dirty="0" err="1">
                <a:solidFill>
                  <a:srgbClr val="1E2761"/>
                </a:solidFill>
                <a:latin typeface="맑은 고딕" pitchFamily="34" charset="0"/>
                <a:ea typeface="맑은 고딕" pitchFamily="34" charset="-122"/>
                <a:cs typeface="맑은 고딕" pitchFamily="34" charset="-120"/>
              </a:rPr>
              <a:t>한국</a:t>
            </a:r>
            <a:r>
              <a:rPr lang="ko-KR" altLang="en-US" b="1" i="1" dirty="0">
                <a:solidFill>
                  <a:srgbClr val="1E2761"/>
                </a:solidFill>
                <a:latin typeface="맑은 고딕" pitchFamily="34" charset="0"/>
                <a:ea typeface="맑은 고딕" pitchFamily="34" charset="-122"/>
                <a:cs typeface="맑은 고딕" pitchFamily="34" charset="-120"/>
              </a:rPr>
              <a:t>의</a:t>
            </a:r>
            <a:r>
              <a:rPr lang="en-US" b="1" i="1" dirty="0">
                <a:solidFill>
                  <a:srgbClr val="1E2761"/>
                </a:solidFill>
                <a:latin typeface="맑은 고딕" pitchFamily="34" charset="0"/>
                <a:ea typeface="맑은 고딕" pitchFamily="34" charset="-122"/>
                <a:cs typeface="맑은 고딕" pitchFamily="34" charset="-120"/>
              </a:rPr>
              <a:t> </a:t>
            </a:r>
            <a:r>
              <a:rPr lang="ko-KR" altLang="en-US" b="1" i="1" dirty="0">
                <a:solidFill>
                  <a:srgbClr val="1E2761"/>
                </a:solidFill>
                <a:latin typeface="맑은 고딕" pitchFamily="34" charset="0"/>
                <a:ea typeface="맑은 고딕" pitchFamily="34" charset="-122"/>
                <a:cs typeface="맑은 고딕" pitchFamily="34" charset="-120"/>
              </a:rPr>
              <a:t>공제기관과 공제학회 그리고 공제연구소의 공동의 지향점이 될 </a:t>
            </a:r>
            <a:r>
              <a:rPr lang="en-US" b="1" i="1" dirty="0" err="1">
                <a:solidFill>
                  <a:srgbClr val="1E2761"/>
                </a:solidFill>
                <a:latin typeface="맑은 고딕" pitchFamily="34" charset="0"/>
                <a:ea typeface="맑은 고딕" pitchFamily="34" charset="-122"/>
                <a:cs typeface="맑은 고딕" pitchFamily="34" charset="-120"/>
              </a:rPr>
              <a:t>것입니다</a:t>
            </a:r>
            <a:r>
              <a:rPr lang="en-US" b="1" i="1" dirty="0">
                <a:solidFill>
                  <a:srgbClr val="1E2761"/>
                </a:solidFill>
                <a:latin typeface="맑은 고딕" pitchFamily="34" charset="0"/>
                <a:ea typeface="맑은 고딕" pitchFamily="34" charset="-122"/>
                <a:cs typeface="맑은 고딕" pitchFamily="34" charset="-120"/>
              </a:rPr>
              <a:t>.</a:t>
            </a:r>
            <a:endParaRPr lang="en-US" b="1" dirty="0"/>
          </a:p>
        </p:txBody>
      </p:sp>
      <p:sp>
        <p:nvSpPr>
          <p:cNvPr id="20" name="Text 18"/>
          <p:cNvSpPr/>
          <p:nvPr/>
        </p:nvSpPr>
        <p:spPr>
          <a:xfrm>
            <a:off x="3807229" y="6292737"/>
            <a:ext cx="6483927" cy="274320"/>
          </a:xfrm>
          <a:prstGeom prst="rect">
            <a:avLst/>
          </a:prstGeom>
          <a:noFill/>
          <a:ln/>
        </p:spPr>
        <p:txBody>
          <a:bodyPr wrap="square" lIns="0" tIns="0" rIns="0" bIns="0" rtlCol="0" anchor="ctr"/>
          <a:lstStyle/>
          <a:p>
            <a:pPr marL="0" indent="0" algn="ctr">
              <a:buNone/>
            </a:pPr>
            <a:r>
              <a:rPr lang="en-US" sz="1400" b="1" kern="0" spc="1200" dirty="0" err="1">
                <a:solidFill>
                  <a:srgbClr val="C8102E"/>
                </a:solidFill>
                <a:latin typeface="맑은 고딕" pitchFamily="34" charset="0"/>
                <a:ea typeface="맑은 고딕" pitchFamily="34" charset="-122"/>
                <a:cs typeface="맑은 고딕" pitchFamily="34" charset="-120"/>
              </a:rPr>
              <a:t>경청해</a:t>
            </a:r>
            <a:r>
              <a:rPr lang="en-US" sz="1400" b="1" kern="0" spc="1200" dirty="0">
                <a:solidFill>
                  <a:srgbClr val="C8102E"/>
                </a:solidFill>
                <a:latin typeface="맑은 고딕" pitchFamily="34" charset="0"/>
                <a:ea typeface="맑은 고딕" pitchFamily="34" charset="-122"/>
                <a:cs typeface="맑은 고딕" pitchFamily="34" charset="-120"/>
              </a:rPr>
              <a:t> </a:t>
            </a:r>
            <a:r>
              <a:rPr lang="en-US" sz="1400" b="1" kern="0" spc="1200" dirty="0" err="1">
                <a:solidFill>
                  <a:srgbClr val="C8102E"/>
                </a:solidFill>
                <a:latin typeface="맑은 고딕" pitchFamily="34" charset="0"/>
                <a:ea typeface="맑은 고딕" pitchFamily="34" charset="-122"/>
                <a:cs typeface="맑은 고딕" pitchFamily="34" charset="-120"/>
              </a:rPr>
              <a:t>주셔서</a:t>
            </a:r>
            <a:r>
              <a:rPr lang="en-US" sz="1400" b="1" kern="0" spc="1200" dirty="0">
                <a:solidFill>
                  <a:srgbClr val="C8102E"/>
                </a:solidFill>
                <a:latin typeface="맑은 고딕" pitchFamily="34" charset="0"/>
                <a:ea typeface="맑은 고딕" pitchFamily="34" charset="-122"/>
                <a:cs typeface="맑은 고딕" pitchFamily="34" charset="-120"/>
              </a:rPr>
              <a:t> </a:t>
            </a:r>
            <a:r>
              <a:rPr lang="en-US" sz="1400" b="1" kern="0" spc="1200" dirty="0" err="1">
                <a:solidFill>
                  <a:srgbClr val="C8102E"/>
                </a:solidFill>
                <a:latin typeface="맑은 고딕" pitchFamily="34" charset="0"/>
                <a:ea typeface="맑은 고딕" pitchFamily="34" charset="-122"/>
                <a:cs typeface="맑은 고딕" pitchFamily="34" charset="-120"/>
              </a:rPr>
              <a:t>감사합니다</a:t>
            </a:r>
            <a:endParaRPr lang="en-US" sz="1400" dirty="0"/>
          </a:p>
        </p:txBody>
      </p:sp>
      <p:sp>
        <p:nvSpPr>
          <p:cNvPr id="21" name="Text 19"/>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22" name="Text 20"/>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17</a:t>
            </a:r>
            <a:endParaRPr lang="en-US" sz="9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a:extLst>
              <a:ext uri="{FF2B5EF4-FFF2-40B4-BE49-F238E27FC236}">
                <a16:creationId xmlns:a16="http://schemas.microsoft.com/office/drawing/2014/main" id="{6D6FBC77-9CBE-4E64-AF3A-0F080EF2DA02}"/>
              </a:ext>
            </a:extLst>
          </p:cNvPr>
          <p:cNvPicPr>
            <a:picLocks noChangeAspect="1"/>
          </p:cNvPicPr>
          <p:nvPr/>
        </p:nvPicPr>
        <p:blipFill>
          <a:blip r:embed="rId2"/>
          <a:stretch>
            <a:fillRect/>
          </a:stretch>
        </p:blipFill>
        <p:spPr>
          <a:xfrm>
            <a:off x="134223" y="134224"/>
            <a:ext cx="11845255" cy="6602136"/>
          </a:xfrm>
          <a:prstGeom prst="rect">
            <a:avLst/>
          </a:prstGeom>
        </p:spPr>
      </p:pic>
    </p:spTree>
    <p:extLst>
      <p:ext uri="{BB962C8B-B14F-4D97-AF65-F5344CB8AC3E}">
        <p14:creationId xmlns:p14="http://schemas.microsoft.com/office/powerpoint/2010/main" val="1106682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8FAFC"/>
        </a:solidFill>
        <a:effectLst/>
      </p:bgPr>
    </p:bg>
    <p:spTree>
      <p:nvGrpSpPr>
        <p:cNvPr id="1" name=""/>
        <p:cNvGrpSpPr/>
        <p:nvPr/>
      </p:nvGrpSpPr>
      <p:grpSpPr>
        <a:xfrm>
          <a:off x="0" y="0"/>
          <a:ext cx="0" cy="0"/>
          <a:chOff x="0" y="0"/>
          <a:chExt cx="0" cy="0"/>
        </a:xfrm>
      </p:grpSpPr>
      <p:sp>
        <p:nvSpPr>
          <p:cNvPr id="37" name="Rectangle 36"/>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6" name="Oval 35"/>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5" name="Oval 34"/>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4" name="Rectangle 33"/>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3" name="Rectangle 32"/>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Ⅱ</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국내 공제 연구의 주요 영역</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다섯 축의 연구가 법제 중심에서 운영·계리·사회정책으로 확장</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685800" y="1417320"/>
            <a:ext cx="3337560" cy="1481328"/>
          </a:xfrm>
          <a:prstGeom prst="roundRect">
            <a:avLst>
              <a:gd name="adj" fmla="val 9877"/>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685800" y="1417320"/>
            <a:ext cx="100584" cy="1481328"/>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886968" y="154533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규제·법제</a:t>
            </a:r>
            <a:endParaRPr lang="en-US" sz="1550" dirty="0"/>
          </a:p>
        </p:txBody>
      </p:sp>
      <p:sp>
        <p:nvSpPr>
          <p:cNvPr id="14" name="Text 12"/>
          <p:cNvSpPr/>
          <p:nvPr/>
        </p:nvSpPr>
        <p:spPr>
          <a:xfrm>
            <a:off x="886968" y="1920240"/>
            <a:ext cx="3017520" cy="8595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공제 정의, 공제기본법, 감독체계 분산</a:t>
            </a:r>
            <a:endParaRPr lang="en-US" sz="1240" dirty="0"/>
          </a:p>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 공통 최소규칙과 비례규제</a:t>
            </a:r>
            <a:endParaRPr lang="en-US" sz="1240" dirty="0"/>
          </a:p>
        </p:txBody>
      </p:sp>
      <p:sp>
        <p:nvSpPr>
          <p:cNvPr id="15" name="Shape 13"/>
          <p:cNvSpPr/>
          <p:nvPr/>
        </p:nvSpPr>
        <p:spPr>
          <a:xfrm>
            <a:off x="4389120" y="1417320"/>
            <a:ext cx="3337560" cy="1481328"/>
          </a:xfrm>
          <a:prstGeom prst="roundRect">
            <a:avLst>
              <a:gd name="adj" fmla="val 9877"/>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4389120" y="1417320"/>
            <a:ext cx="100584" cy="1481328"/>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4590288" y="154533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상품·요율</a:t>
            </a:r>
            <a:endParaRPr lang="en-US" sz="1550" dirty="0"/>
          </a:p>
        </p:txBody>
      </p:sp>
      <p:sp>
        <p:nvSpPr>
          <p:cNvPr id="18" name="Text 16"/>
          <p:cNvSpPr/>
          <p:nvPr/>
        </p:nvSpPr>
        <p:spPr>
          <a:xfrm>
            <a:off x="4590288" y="1920240"/>
            <a:ext cx="3017520" cy="8595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공제상품 구조, 위험부가율, 규모의 경제</a:t>
            </a:r>
            <a:endParaRPr lang="en-US" sz="1240" dirty="0"/>
          </a:p>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 손해율·보상 데이터 기반 요율</a:t>
            </a:r>
            <a:endParaRPr lang="en-US" sz="1240" dirty="0"/>
          </a:p>
        </p:txBody>
      </p:sp>
      <p:sp>
        <p:nvSpPr>
          <p:cNvPr id="19" name="Shape 17"/>
          <p:cNvSpPr/>
          <p:nvPr/>
        </p:nvSpPr>
        <p:spPr>
          <a:xfrm>
            <a:off x="8092439" y="1417320"/>
            <a:ext cx="3473027" cy="1481328"/>
          </a:xfrm>
          <a:prstGeom prst="roundRect">
            <a:avLst>
              <a:gd name="adj" fmla="val 9877"/>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8092440" y="1417320"/>
            <a:ext cx="100584" cy="1481328"/>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8293608" y="154533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소비자보호</a:t>
            </a:r>
            <a:endParaRPr lang="en-US" sz="1550" dirty="0"/>
          </a:p>
        </p:txBody>
      </p:sp>
      <p:sp>
        <p:nvSpPr>
          <p:cNvPr id="22" name="Text 20"/>
          <p:cNvSpPr/>
          <p:nvPr/>
        </p:nvSpPr>
        <p:spPr>
          <a:xfrm>
            <a:off x="8293607" y="1920240"/>
            <a:ext cx="3170259" cy="8595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조합원=계약자 지위, 공시, </a:t>
            </a:r>
            <a:r>
              <a:rPr lang="en-US" sz="1440" b="1" dirty="0" err="1">
                <a:solidFill>
                  <a:srgbClr val="111827"/>
                </a:solidFill>
                <a:latin typeface="맑은 고딕" pitchFamily="34" charset="0"/>
                <a:ea typeface="Malgun Gothic" pitchFamily="34" charset="-122"/>
                <a:cs typeface="Malgun Gothic" pitchFamily="34" charset="-120"/>
              </a:rPr>
              <a:t>분쟁처리</a:t>
            </a:r>
            <a:endParaRPr lang="en-US" sz="1240" dirty="0"/>
          </a:p>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 민원·분쟁 DB와 소비자 행동</a:t>
            </a:r>
            <a:endParaRPr lang="en-US" sz="1240" dirty="0"/>
          </a:p>
        </p:txBody>
      </p:sp>
      <p:sp>
        <p:nvSpPr>
          <p:cNvPr id="23" name="Shape 21"/>
          <p:cNvSpPr/>
          <p:nvPr/>
        </p:nvSpPr>
        <p:spPr>
          <a:xfrm>
            <a:off x="2560320" y="3794760"/>
            <a:ext cx="3337560" cy="1481328"/>
          </a:xfrm>
          <a:prstGeom prst="roundRect">
            <a:avLst>
              <a:gd name="adj" fmla="val 9877"/>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2560320" y="3794760"/>
            <a:ext cx="100584" cy="1481328"/>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2761488" y="392277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자산운용·건전성</a:t>
            </a:r>
            <a:endParaRPr lang="en-US" sz="1550" dirty="0"/>
          </a:p>
        </p:txBody>
      </p:sp>
      <p:sp>
        <p:nvSpPr>
          <p:cNvPr id="26" name="Text 24"/>
          <p:cNvSpPr/>
          <p:nvPr/>
        </p:nvSpPr>
        <p:spPr>
          <a:xfrm>
            <a:off x="2761488" y="4297680"/>
            <a:ext cx="3017520" cy="8595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준비금, ALM, 재보험, 리스크관리</a:t>
            </a:r>
            <a:endParaRPr lang="en-US" sz="1240" dirty="0"/>
          </a:p>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 규모별 건전성 기준 차등화</a:t>
            </a:r>
            <a:endParaRPr lang="en-US" sz="1240" dirty="0"/>
          </a:p>
        </p:txBody>
      </p:sp>
      <p:sp>
        <p:nvSpPr>
          <p:cNvPr id="27" name="Shape 25"/>
          <p:cNvSpPr/>
          <p:nvPr/>
        </p:nvSpPr>
        <p:spPr>
          <a:xfrm>
            <a:off x="6492240" y="3794760"/>
            <a:ext cx="3337560" cy="1481328"/>
          </a:xfrm>
          <a:prstGeom prst="roundRect">
            <a:avLst>
              <a:gd name="adj" fmla="val 9877"/>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8" name="Shape 26"/>
          <p:cNvSpPr/>
          <p:nvPr/>
        </p:nvSpPr>
        <p:spPr>
          <a:xfrm>
            <a:off x="6492240" y="3794760"/>
            <a:ext cx="100584" cy="1481328"/>
          </a:xfrm>
          <a:prstGeom prst="rect">
            <a:avLst/>
          </a:prstGeom>
          <a:solidFill>
            <a:srgbClr val="7C3AED"/>
          </a:solidFill>
          <a:ln w="12700">
            <a:solidFill>
              <a:srgbClr val="7C3AED"/>
            </a:solidFill>
            <a:prstDash val="solid"/>
          </a:ln>
        </p:spPr>
        <p:txBody>
          <a:bodyPr wrap="square" lIns="63500" tIns="38100" rIns="63500" bIns="38100"/>
          <a:lstStyle/>
          <a:p>
            <a:pPr>
              <a:lnSpc>
                <a:spcPct val="108000"/>
              </a:lnSpc>
              <a:spcBef>
                <a:spcPts val="0"/>
              </a:spcBef>
              <a:spcAft>
                <a:spcPts val="200"/>
              </a:spcAft>
            </a:pPr>
            <a:endParaRPr/>
          </a:p>
        </p:txBody>
      </p:sp>
      <p:sp>
        <p:nvSpPr>
          <p:cNvPr id="29" name="Text 27"/>
          <p:cNvSpPr/>
          <p:nvPr/>
        </p:nvSpPr>
        <p:spPr>
          <a:xfrm>
            <a:off x="6693408" y="392277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7C3AED"/>
                </a:solidFill>
                <a:latin typeface="맑은 고딕" pitchFamily="34" charset="0"/>
                <a:ea typeface="Malgun Gothic" pitchFamily="34" charset="-122"/>
                <a:cs typeface="Malgun Gothic" pitchFamily="34" charset="-120"/>
              </a:rPr>
              <a:t>사회정책</a:t>
            </a:r>
            <a:endParaRPr lang="en-US" sz="1550" dirty="0"/>
          </a:p>
        </p:txBody>
      </p:sp>
      <p:sp>
        <p:nvSpPr>
          <p:cNvPr id="30" name="Text 28"/>
          <p:cNvSpPr/>
          <p:nvPr/>
        </p:nvSpPr>
        <p:spPr>
          <a:xfrm>
            <a:off x="6693408" y="4297680"/>
            <a:ext cx="3017520" cy="8595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취약계층, 노동공제, 지역사회 공제</a:t>
            </a:r>
            <a:endParaRPr lang="en-US" sz="1240" dirty="0"/>
          </a:p>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 사회안전망 보완 기능 실증</a:t>
            </a:r>
            <a:endParaRPr lang="en-US" sz="1240" dirty="0"/>
          </a:p>
        </p:txBody>
      </p:sp>
      <p:sp>
        <p:nvSpPr>
          <p:cNvPr id="31" name="Shape 29"/>
          <p:cNvSpPr/>
          <p:nvPr/>
        </p:nvSpPr>
        <p:spPr>
          <a:xfrm>
            <a:off x="5230368" y="2816352"/>
            <a:ext cx="1234440" cy="1234440"/>
          </a:xfrm>
          <a:prstGeom prst="ellipse">
            <a:avLst/>
          </a:prstGeom>
          <a:solidFill>
            <a:srgbClr val="0B1F3A"/>
          </a:solidFill>
          <a:ln w="12700">
            <a:solidFill>
              <a:srgbClr val="0B1F3A"/>
            </a:solidFill>
            <a:prstDash val="solid"/>
          </a:ln>
        </p:spPr>
        <p:txBody>
          <a:bodyPr wrap="square" lIns="63500" tIns="38100" rIns="63500" bIns="38100"/>
          <a:lstStyle/>
          <a:p>
            <a:pPr>
              <a:lnSpc>
                <a:spcPct val="108000"/>
              </a:lnSpc>
              <a:spcBef>
                <a:spcPts val="0"/>
              </a:spcBef>
              <a:spcAft>
                <a:spcPts val="200"/>
              </a:spcAft>
            </a:pPr>
            <a:endParaRPr/>
          </a:p>
        </p:txBody>
      </p:sp>
      <p:sp>
        <p:nvSpPr>
          <p:cNvPr id="32" name="Text 30"/>
          <p:cNvSpPr/>
          <p:nvPr/>
        </p:nvSpPr>
        <p:spPr>
          <a:xfrm>
            <a:off x="5358384" y="3245527"/>
            <a:ext cx="987552" cy="347472"/>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FFFFFF"/>
                </a:solidFill>
                <a:latin typeface="맑은 고딕" pitchFamily="34" charset="0"/>
                <a:ea typeface="Malgun Gothic" pitchFamily="34" charset="-122"/>
                <a:cs typeface="Malgun Gothic" pitchFamily="34" charset="-120"/>
              </a:rPr>
              <a:t>공제 연구의</a:t>
            </a:r>
            <a:endParaRPr lang="en-US" sz="1050" dirty="0"/>
          </a:p>
          <a:p>
            <a:pPr marL="0" indent="0" algn="ctr">
              <a:lnSpc>
                <a:spcPct val="108000"/>
              </a:lnSpc>
              <a:spcBef>
                <a:spcPts val="0"/>
              </a:spcBef>
              <a:spcAft>
                <a:spcPts val="200"/>
              </a:spcAft>
              <a:buNone/>
            </a:pPr>
            <a:r>
              <a:rPr lang="en-US" sz="1250" b="1" dirty="0">
                <a:solidFill>
                  <a:srgbClr val="FFFFFF"/>
                </a:solidFill>
                <a:latin typeface="맑은 고딕" pitchFamily="34" charset="0"/>
                <a:ea typeface="Malgun Gothic" pitchFamily="34" charset="-122"/>
                <a:cs typeface="Malgun Gothic" pitchFamily="34" charset="-120"/>
              </a:rPr>
              <a:t>학제적 확장</a:t>
            </a:r>
            <a:endParaRPr lang="en-US" sz="1050" dirty="0"/>
          </a:p>
        </p:txBody>
      </p:sp>
      <p:sp>
        <p:nvSpPr>
          <p:cNvPr id="38" name="TextBox 37"/>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08</a:t>
            </a:r>
          </a:p>
        </p:txBody>
      </p:sp>
      <p:sp>
        <p:nvSpPr>
          <p:cNvPr id="10" name="슬라이드 번호 개체 틀 9">
            <a:extLst>
              <a:ext uri="{FF2B5EF4-FFF2-40B4-BE49-F238E27FC236}">
                <a16:creationId xmlns:a16="http://schemas.microsoft.com/office/drawing/2014/main" id="{3F2B39BD-EA5E-427F-B98B-78979BD0C960}"/>
              </a:ext>
            </a:extLst>
          </p:cNvPr>
          <p:cNvSpPr>
            <a:spLocks noGrp="1"/>
          </p:cNvSpPr>
          <p:nvPr>
            <p:ph type="sldNum" sz="quarter" idx="4294967295"/>
          </p:nvPr>
        </p:nvSpPr>
        <p:spPr/>
        <p:txBody>
          <a:bodyPr/>
          <a:lstStyle/>
          <a:p>
            <a:pPr algn="l"/>
            <a:fld id="{F7021451-1387-4CA6-816F-3879F97B5CBC}" type="slidenum">
              <a:rPr lang="en-US" b="0" smtClean="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Oval 29"/>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Rectangle 27"/>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Ⅱ</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규제·법제 연구: 공제기본법과 비례규제</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공제의 회원성과 자율성을 인정하면서도 공통 최소기준을 설계하는 </a:t>
            </a:r>
            <a:r>
              <a:rPr lang="en-US" sz="1550" b="1" dirty="0" err="1">
                <a:solidFill>
                  <a:srgbClr val="334155"/>
                </a:solidFill>
                <a:latin typeface="맑은 고딕" pitchFamily="34" charset="0"/>
                <a:ea typeface="Malgun Gothic" pitchFamily="34" charset="-122"/>
                <a:cs typeface="Malgun Gothic" pitchFamily="34" charset="-120"/>
              </a:rPr>
              <a:t>연구</a:t>
            </a:r>
            <a:r>
              <a:rPr lang="en-US" sz="1550" b="1" dirty="0">
                <a:solidFill>
                  <a:srgbClr val="334155"/>
                </a:solidFill>
                <a:latin typeface="맑은 고딕" pitchFamily="34" charset="0"/>
                <a:ea typeface="Malgun Gothic" pitchFamily="34" charset="-122"/>
                <a:cs typeface="Malgun Gothic" pitchFamily="34" charset="-120"/>
              </a:rPr>
              <a:t> </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868680" y="1371600"/>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2" name="Text 10"/>
          <p:cNvSpPr/>
          <p:nvPr/>
        </p:nvSpPr>
        <p:spPr>
          <a:xfrm>
            <a:off x="868680" y="1444752"/>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1</a:t>
            </a:r>
            <a:endParaRPr lang="en-US" sz="1100" dirty="0"/>
          </a:p>
        </p:txBody>
      </p:sp>
      <p:sp>
        <p:nvSpPr>
          <p:cNvPr id="13" name="Text 11"/>
          <p:cNvSpPr/>
          <p:nvPr/>
        </p:nvSpPr>
        <p:spPr>
          <a:xfrm>
            <a:off x="1444752" y="1335024"/>
            <a:ext cx="21031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50" b="1" dirty="0">
                <a:solidFill>
                  <a:srgbClr val="0B1F3A"/>
                </a:solidFill>
                <a:latin typeface="맑은 고딕" pitchFamily="34" charset="0"/>
                <a:ea typeface="Malgun Gothic" pitchFamily="34" charset="-122"/>
                <a:cs typeface="Malgun Gothic" pitchFamily="34" charset="-120"/>
              </a:rPr>
              <a:t>핵심 쟁점</a:t>
            </a:r>
            <a:endParaRPr lang="en-US" sz="1600" dirty="0"/>
          </a:p>
        </p:txBody>
      </p:sp>
      <p:sp>
        <p:nvSpPr>
          <p:cNvPr id="14" name="Text 12"/>
          <p:cNvSpPr/>
          <p:nvPr/>
        </p:nvSpPr>
        <p:spPr>
          <a:xfrm>
            <a:off x="3493008" y="1307592"/>
            <a:ext cx="7498080" cy="42062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20" b="1" dirty="0">
                <a:solidFill>
                  <a:srgbClr val="111827"/>
                </a:solidFill>
                <a:latin typeface="맑은 고딕" pitchFamily="34" charset="0"/>
                <a:ea typeface="Malgun Gothic" pitchFamily="34" charset="-122"/>
                <a:cs typeface="Malgun Gothic" pitchFamily="34" charset="-120"/>
              </a:rPr>
              <a:t>공제의 법적 정의, 보험과의 경계, 설립·인가 기준, 감독체계 분산, 소비자보호 기준의 통일성</a:t>
            </a:r>
            <a:endParaRPr lang="en-US" sz="1320" dirty="0"/>
          </a:p>
        </p:txBody>
      </p:sp>
      <p:sp>
        <p:nvSpPr>
          <p:cNvPr id="15" name="Shape 13"/>
          <p:cNvSpPr/>
          <p:nvPr/>
        </p:nvSpPr>
        <p:spPr>
          <a:xfrm>
            <a:off x="868680" y="2542032"/>
            <a:ext cx="438912" cy="438912"/>
          </a:xfrm>
          <a:prstGeom prst="ellipse">
            <a:avLst/>
          </a:prstGeom>
          <a:solidFill>
            <a:srgbClr val="0891B2"/>
          </a:solidFill>
          <a:ln w="12700">
            <a:solidFill>
              <a:srgbClr val="0891B2"/>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6" name="Text 14"/>
          <p:cNvSpPr/>
          <p:nvPr/>
        </p:nvSpPr>
        <p:spPr>
          <a:xfrm>
            <a:off x="868680" y="2615184"/>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2</a:t>
            </a:r>
            <a:endParaRPr lang="en-US" sz="1100" dirty="0"/>
          </a:p>
        </p:txBody>
      </p:sp>
      <p:sp>
        <p:nvSpPr>
          <p:cNvPr id="17" name="Text 15"/>
          <p:cNvSpPr/>
          <p:nvPr/>
        </p:nvSpPr>
        <p:spPr>
          <a:xfrm>
            <a:off x="1444752" y="2505456"/>
            <a:ext cx="21031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50" b="1" dirty="0">
                <a:solidFill>
                  <a:srgbClr val="0B1F3A"/>
                </a:solidFill>
                <a:latin typeface="맑은 고딕" pitchFamily="34" charset="0"/>
                <a:ea typeface="Malgun Gothic" pitchFamily="34" charset="-122"/>
                <a:cs typeface="Malgun Gothic" pitchFamily="34" charset="-120"/>
              </a:rPr>
              <a:t>정책 질문</a:t>
            </a:r>
            <a:endParaRPr lang="en-US" sz="1600" dirty="0"/>
          </a:p>
        </p:txBody>
      </p:sp>
      <p:sp>
        <p:nvSpPr>
          <p:cNvPr id="18" name="Text 16"/>
          <p:cNvSpPr/>
          <p:nvPr/>
        </p:nvSpPr>
        <p:spPr>
          <a:xfrm>
            <a:off x="3493008" y="2478024"/>
            <a:ext cx="7498080" cy="42062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20" b="1" dirty="0">
                <a:solidFill>
                  <a:srgbClr val="111827"/>
                </a:solidFill>
                <a:latin typeface="맑은 고딕" pitchFamily="34" charset="0"/>
                <a:ea typeface="Malgun Gothic" pitchFamily="34" charset="-122"/>
                <a:cs typeface="Malgun Gothic" pitchFamily="34" charset="-120"/>
              </a:rPr>
              <a:t>어떤 공제에는 간소한 기준을 적용하고, 어떤 공제에는 강화된 공시·건전성·모집 규율을 적용할 것인가</a:t>
            </a:r>
            <a:endParaRPr lang="en-US" sz="1320" dirty="0"/>
          </a:p>
        </p:txBody>
      </p:sp>
      <p:sp>
        <p:nvSpPr>
          <p:cNvPr id="19" name="Shape 17"/>
          <p:cNvSpPr/>
          <p:nvPr/>
        </p:nvSpPr>
        <p:spPr>
          <a:xfrm>
            <a:off x="868680" y="3712464"/>
            <a:ext cx="438912" cy="438912"/>
          </a:xfrm>
          <a:prstGeom prst="ellipse">
            <a:avLst/>
          </a:prstGeom>
          <a:solidFill>
            <a:srgbClr val="F59E0B"/>
          </a:solidFill>
          <a:ln w="12700">
            <a:solidFill>
              <a:srgbClr val="F59E0B"/>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0" name="Text 18"/>
          <p:cNvSpPr/>
          <p:nvPr/>
        </p:nvSpPr>
        <p:spPr>
          <a:xfrm>
            <a:off x="868680" y="3785616"/>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3</a:t>
            </a:r>
            <a:endParaRPr lang="en-US" sz="1100" dirty="0"/>
          </a:p>
        </p:txBody>
      </p:sp>
      <p:sp>
        <p:nvSpPr>
          <p:cNvPr id="21" name="Text 19"/>
          <p:cNvSpPr/>
          <p:nvPr/>
        </p:nvSpPr>
        <p:spPr>
          <a:xfrm>
            <a:off x="1444752" y="3675888"/>
            <a:ext cx="21031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50" b="1" dirty="0">
                <a:solidFill>
                  <a:srgbClr val="0B1F3A"/>
                </a:solidFill>
                <a:latin typeface="맑은 고딕" pitchFamily="34" charset="0"/>
                <a:ea typeface="Malgun Gothic" pitchFamily="34" charset="-122"/>
                <a:cs typeface="Malgun Gothic" pitchFamily="34" charset="-120"/>
              </a:rPr>
              <a:t>연구 방향</a:t>
            </a:r>
            <a:endParaRPr lang="en-US" sz="1600" dirty="0"/>
          </a:p>
        </p:txBody>
      </p:sp>
      <p:sp>
        <p:nvSpPr>
          <p:cNvPr id="22" name="Text 20"/>
          <p:cNvSpPr/>
          <p:nvPr/>
        </p:nvSpPr>
        <p:spPr>
          <a:xfrm>
            <a:off x="3493008" y="3648456"/>
            <a:ext cx="7498080" cy="42062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20" b="1" dirty="0">
                <a:solidFill>
                  <a:srgbClr val="111827"/>
                </a:solidFill>
                <a:latin typeface="맑은 고딕" pitchFamily="34" charset="0"/>
                <a:ea typeface="Malgun Gothic" pitchFamily="34" charset="-122"/>
                <a:cs typeface="Malgun Gothic" pitchFamily="34" charset="-120"/>
              </a:rPr>
              <a:t>공제기본법 또는 프레임워크 법제의 단계적 검토와 위험도별 비례규제 설계</a:t>
            </a:r>
            <a:endParaRPr lang="en-US" sz="1320" dirty="0"/>
          </a:p>
        </p:txBody>
      </p:sp>
      <p:sp>
        <p:nvSpPr>
          <p:cNvPr id="23" name="Shape 21"/>
          <p:cNvSpPr/>
          <p:nvPr/>
        </p:nvSpPr>
        <p:spPr>
          <a:xfrm>
            <a:off x="822960" y="4992624"/>
            <a:ext cx="10607040" cy="1071626"/>
          </a:xfrm>
          <a:prstGeom prst="roundRect">
            <a:avLst>
              <a:gd name="adj" fmla="val 19512"/>
            </a:avLst>
          </a:prstGeom>
          <a:solidFill>
            <a:srgbClr val="EFF6FF"/>
          </a:solidFill>
          <a:ln w="12700">
            <a:solidFill>
              <a:srgbClr val="BFDBFE"/>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822960" y="4992624"/>
            <a:ext cx="100584" cy="749808"/>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1024128" y="5120640"/>
            <a:ext cx="102870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대표 연구 예시</a:t>
            </a:r>
            <a:endParaRPr lang="en-US" sz="1550" dirty="0"/>
          </a:p>
        </p:txBody>
      </p:sp>
      <p:sp>
        <p:nvSpPr>
          <p:cNvPr id="26" name="Text 24"/>
          <p:cNvSpPr/>
          <p:nvPr/>
        </p:nvSpPr>
        <p:spPr>
          <a:xfrm>
            <a:off x="1024128" y="5565597"/>
            <a:ext cx="10405872" cy="132893"/>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정호열·안병한(2012) 기능적으로 유사한 거래 영역에 다수 공제사업자가 존재하면서 규제·감독 기능이 </a:t>
            </a:r>
            <a:r>
              <a:rPr lang="en-US" sz="1440" b="1" dirty="0" err="1">
                <a:solidFill>
                  <a:srgbClr val="111827"/>
                </a:solidFill>
                <a:latin typeface="맑은 고딕" pitchFamily="34" charset="0"/>
                <a:ea typeface="Malgun Gothic" pitchFamily="34" charset="-122"/>
                <a:cs typeface="Malgun Gothic" pitchFamily="34" charset="-120"/>
              </a:rPr>
              <a:t>분화되었다고</a:t>
            </a:r>
            <a:r>
              <a:rPr lang="en-US" sz="1440" b="1" dirty="0">
                <a:solidFill>
                  <a:srgbClr val="111827"/>
                </a:solidFill>
                <a:latin typeface="맑은 고딕" pitchFamily="34" charset="0"/>
                <a:ea typeface="Malgun Gothic" pitchFamily="34" charset="-122"/>
                <a:cs typeface="Malgun Gothic" pitchFamily="34" charset="-120"/>
              </a:rPr>
              <a:t> </a:t>
            </a:r>
            <a:r>
              <a:rPr lang="en-US" sz="1440" b="1" dirty="0" err="1">
                <a:solidFill>
                  <a:srgbClr val="111827"/>
                </a:solidFill>
                <a:latin typeface="맑은 고딕" pitchFamily="34" charset="0"/>
                <a:ea typeface="Malgun Gothic" pitchFamily="34" charset="-122"/>
                <a:cs typeface="Malgun Gothic" pitchFamily="34" charset="-120"/>
              </a:rPr>
              <a:t>진단</a:t>
            </a:r>
            <a:r>
              <a:rPr lang="ko-KR" altLang="en-US" sz="1440" b="1" dirty="0">
                <a:solidFill>
                  <a:srgbClr val="111827"/>
                </a:solidFill>
                <a:latin typeface="맑은 고딕" pitchFamily="34" charset="0"/>
                <a:ea typeface="Malgun Gothic" pitchFamily="34" charset="-122"/>
                <a:cs typeface="Malgun Gothic" pitchFamily="34" charset="-120"/>
              </a:rPr>
              <a:t>함</a:t>
            </a:r>
            <a:r>
              <a:rPr lang="en-US" sz="1440" b="1" dirty="0">
                <a:solidFill>
                  <a:srgbClr val="111827"/>
                </a:solidFill>
                <a:latin typeface="맑은 고딕" pitchFamily="34" charset="0"/>
                <a:ea typeface="Malgun Gothic" pitchFamily="34" charset="-122"/>
                <a:cs typeface="Malgun Gothic" pitchFamily="34" charset="-120"/>
              </a:rPr>
              <a:t> 이 논의는 공제기본법과 감독체계 정비 논의의 </a:t>
            </a:r>
            <a:r>
              <a:rPr lang="en-US" sz="1440" b="1" dirty="0" err="1">
                <a:solidFill>
                  <a:srgbClr val="111827"/>
                </a:solidFill>
                <a:latin typeface="맑은 고딕" pitchFamily="34" charset="0"/>
                <a:ea typeface="Malgun Gothic" pitchFamily="34" charset="-122"/>
                <a:cs typeface="Malgun Gothic" pitchFamily="34" charset="-120"/>
              </a:rPr>
              <a:t>기초가</a:t>
            </a:r>
            <a:r>
              <a:rPr lang="en-US" sz="1440" b="1" dirty="0">
                <a:solidFill>
                  <a:srgbClr val="111827"/>
                </a:solidFill>
                <a:latin typeface="맑은 고딕" pitchFamily="34" charset="0"/>
                <a:ea typeface="Malgun Gothic" pitchFamily="34" charset="-122"/>
                <a:cs typeface="Malgun Gothic" pitchFamily="34" charset="-120"/>
              </a:rPr>
              <a:t> </a:t>
            </a:r>
            <a:r>
              <a:rPr lang="ko-KR" altLang="en-US" sz="1440" b="1" dirty="0">
                <a:solidFill>
                  <a:srgbClr val="111827"/>
                </a:solidFill>
                <a:latin typeface="맑은 고딕" pitchFamily="34" charset="0"/>
                <a:ea typeface="Malgun Gothic" pitchFamily="34" charset="-122"/>
                <a:cs typeface="Malgun Gothic" pitchFamily="34" charset="-120"/>
              </a:rPr>
              <a:t>됨</a:t>
            </a:r>
            <a:endParaRPr lang="en-US" sz="1240" dirty="0"/>
          </a:p>
        </p:txBody>
      </p:sp>
      <p:sp>
        <p:nvSpPr>
          <p:cNvPr id="32" name="TextBox 31"/>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09</a:t>
            </a:r>
          </a:p>
        </p:txBody>
      </p:sp>
      <p:sp>
        <p:nvSpPr>
          <p:cNvPr id="10" name="슬라이드 번호 개체 틀 9">
            <a:extLst>
              <a:ext uri="{FF2B5EF4-FFF2-40B4-BE49-F238E27FC236}">
                <a16:creationId xmlns:a16="http://schemas.microsoft.com/office/drawing/2014/main" id="{F3E4305B-2A9F-425C-984E-644AA7CF5423}"/>
              </a:ext>
            </a:extLst>
          </p:cNvPr>
          <p:cNvSpPr>
            <a:spLocks noGrp="1"/>
          </p:cNvSpPr>
          <p:nvPr>
            <p:ph type="sldNum" sz="quarter" idx="4294967295"/>
          </p:nvPr>
        </p:nvSpPr>
        <p:spPr/>
        <p:txBody>
          <a:bodyPr/>
          <a:lstStyle/>
          <a:p>
            <a:pPr algn="l"/>
            <a:fld id="{F7021451-1387-4CA6-816F-3879F97B5CBC}" type="slidenum">
              <a:rPr lang="en-US" b="0"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F8FAFC"/>
        </a:solidFill>
        <a:effectLst/>
      </p:bgPr>
    </p:bg>
    <p:spTree>
      <p:nvGrpSpPr>
        <p:cNvPr id="1" name=""/>
        <p:cNvGrpSpPr/>
        <p:nvPr/>
      </p:nvGrpSpPr>
      <p:grpSpPr>
        <a:xfrm>
          <a:off x="0" y="0"/>
          <a:ext cx="0" cy="0"/>
          <a:chOff x="0" y="0"/>
          <a:chExt cx="0" cy="0"/>
        </a:xfrm>
      </p:grpSpPr>
      <p:sp>
        <p:nvSpPr>
          <p:cNvPr id="30" name="Rectangle 29"/>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Ⅱ</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상품·요율 연구: 이론적 가격우위와 현실적 제약</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공제의 비영리성은 가격우위를 </a:t>
            </a:r>
            <a:r>
              <a:rPr lang="en-US" sz="1550" b="1" dirty="0" err="1">
                <a:solidFill>
                  <a:srgbClr val="334155"/>
                </a:solidFill>
                <a:latin typeface="맑은 고딕" pitchFamily="34" charset="0"/>
                <a:ea typeface="Malgun Gothic" pitchFamily="34" charset="-122"/>
                <a:cs typeface="Malgun Gothic" pitchFamily="34" charset="-120"/>
              </a:rPr>
              <a:t>가능하게</a:t>
            </a:r>
            <a:r>
              <a:rPr lang="en-US" sz="1550" b="1" dirty="0">
                <a:solidFill>
                  <a:srgbClr val="334155"/>
                </a:solidFill>
                <a:latin typeface="맑은 고딕" pitchFamily="34" charset="0"/>
                <a:ea typeface="Malgun Gothic" pitchFamily="34" charset="-122"/>
                <a:cs typeface="Malgun Gothic" pitchFamily="34" charset="-120"/>
              </a:rPr>
              <a:t> </a:t>
            </a:r>
            <a:r>
              <a:rPr lang="en-US" sz="1550" b="1" dirty="0" err="1">
                <a:solidFill>
                  <a:srgbClr val="334155"/>
                </a:solidFill>
                <a:latin typeface="맑은 고딕" pitchFamily="34" charset="0"/>
                <a:ea typeface="Malgun Gothic" pitchFamily="34" charset="-122"/>
                <a:cs typeface="Malgun Gothic" pitchFamily="34" charset="-120"/>
              </a:rPr>
              <a:t>하지만</a:t>
            </a:r>
            <a:r>
              <a:rPr lang="en-US" sz="1550" b="1" dirty="0">
                <a:solidFill>
                  <a:srgbClr val="334155"/>
                </a:solidFill>
                <a:latin typeface="맑은 고딕" pitchFamily="34" charset="0"/>
                <a:ea typeface="Malgun Gothic" pitchFamily="34" charset="-122"/>
                <a:cs typeface="Malgun Gothic" pitchFamily="34" charset="-120"/>
              </a:rPr>
              <a:t> 규모와 운영비용이 이를 상쇄할 수 있음</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731520" y="1417320"/>
            <a:ext cx="5166360" cy="2743200"/>
          </a:xfrm>
          <a:prstGeom prst="roundRect">
            <a:avLst>
              <a:gd name="adj" fmla="val 5333"/>
            </a:avLst>
          </a:prstGeom>
          <a:solidFill>
            <a:srgbClr val="F0FDF4"/>
          </a:solidFill>
          <a:ln w="12700">
            <a:solidFill>
              <a:srgbClr val="BBF7D0"/>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731520" y="1417320"/>
            <a:ext cx="100584" cy="2743200"/>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932688" y="154533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가격우위 요인</a:t>
            </a:r>
            <a:endParaRPr lang="en-US" sz="1550" dirty="0"/>
          </a:p>
        </p:txBody>
      </p:sp>
      <p:sp>
        <p:nvSpPr>
          <p:cNvPr id="14" name="Text 12"/>
          <p:cNvSpPr/>
          <p:nvPr/>
        </p:nvSpPr>
        <p:spPr>
          <a:xfrm>
            <a:off x="932688" y="1920240"/>
            <a:ext cx="4846320" cy="21214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50" b="1" dirty="0">
                <a:solidFill>
                  <a:srgbClr val="111827"/>
                </a:solidFill>
                <a:latin typeface="맑은 고딕" pitchFamily="34" charset="0"/>
                <a:ea typeface="Malgun Gothic" pitchFamily="34" charset="-122"/>
                <a:cs typeface="Malgun Gothic" pitchFamily="34" charset="-120"/>
              </a:rPr>
              <a:t>① 중개수수료 부담 낮음</a:t>
            </a:r>
            <a:endParaRPr lang="en-US" sz="1600" dirty="0"/>
          </a:p>
          <a:p>
            <a:pPr marL="0" indent="0">
              <a:lnSpc>
                <a:spcPct val="108000"/>
              </a:lnSpc>
              <a:spcBef>
                <a:spcPts val="0"/>
              </a:spcBef>
              <a:spcAft>
                <a:spcPts val="200"/>
              </a:spcAft>
              <a:buNone/>
            </a:pPr>
            <a:r>
              <a:rPr lang="en-US" sz="1750" b="1" dirty="0">
                <a:solidFill>
                  <a:srgbClr val="111827"/>
                </a:solidFill>
                <a:latin typeface="맑은 고딕" pitchFamily="34" charset="0"/>
                <a:ea typeface="Malgun Gothic" pitchFamily="34" charset="-122"/>
                <a:cs typeface="Malgun Gothic" pitchFamily="34" charset="-120"/>
              </a:rPr>
              <a:t>② 주주 배당·이익률 부담 낮음</a:t>
            </a:r>
            <a:endParaRPr lang="en-US" sz="1600" dirty="0"/>
          </a:p>
          <a:p>
            <a:pPr marL="0" indent="0">
              <a:lnSpc>
                <a:spcPct val="108000"/>
              </a:lnSpc>
              <a:spcBef>
                <a:spcPts val="0"/>
              </a:spcBef>
              <a:spcAft>
                <a:spcPts val="200"/>
              </a:spcAft>
              <a:buNone/>
            </a:pPr>
            <a:r>
              <a:rPr lang="en-US" sz="1750" b="1" dirty="0">
                <a:solidFill>
                  <a:srgbClr val="111827"/>
                </a:solidFill>
                <a:latin typeface="맑은 고딕" pitchFamily="34" charset="0"/>
                <a:ea typeface="Malgun Gothic" pitchFamily="34" charset="-122"/>
                <a:cs typeface="Malgun Gothic" pitchFamily="34" charset="-120"/>
              </a:rPr>
              <a:t>③ 회원 중심의 위험공유 구조</a:t>
            </a:r>
            <a:endParaRPr lang="en-US" sz="1600" dirty="0"/>
          </a:p>
        </p:txBody>
      </p:sp>
      <p:sp>
        <p:nvSpPr>
          <p:cNvPr id="15" name="Shape 13"/>
          <p:cNvSpPr/>
          <p:nvPr/>
        </p:nvSpPr>
        <p:spPr>
          <a:xfrm>
            <a:off x="6309360" y="1417320"/>
            <a:ext cx="5166360" cy="2743200"/>
          </a:xfrm>
          <a:prstGeom prst="roundRect">
            <a:avLst>
              <a:gd name="adj" fmla="val 5333"/>
            </a:avLst>
          </a:prstGeom>
          <a:solidFill>
            <a:srgbClr val="FEF2F2"/>
          </a:solidFill>
          <a:ln w="12700">
            <a:solidFill>
              <a:srgbClr val="FECACA"/>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6309360" y="1417320"/>
            <a:ext cx="100584" cy="2743200"/>
          </a:xfrm>
          <a:prstGeom prst="rect">
            <a:avLst/>
          </a:prstGeom>
          <a:solidFill>
            <a:srgbClr val="EF4444"/>
          </a:solidFill>
          <a:ln w="12700">
            <a:solidFill>
              <a:srgbClr val="EF4444"/>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6510528" y="154533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EF4444"/>
                </a:solidFill>
                <a:latin typeface="맑은 고딕" pitchFamily="34" charset="0"/>
                <a:ea typeface="Malgun Gothic" pitchFamily="34" charset="-122"/>
                <a:cs typeface="Malgun Gothic" pitchFamily="34" charset="-120"/>
              </a:rPr>
              <a:t>상쇄 요인</a:t>
            </a:r>
            <a:endParaRPr lang="en-US" sz="1550" dirty="0"/>
          </a:p>
        </p:txBody>
      </p:sp>
      <p:sp>
        <p:nvSpPr>
          <p:cNvPr id="18" name="Text 16"/>
          <p:cNvSpPr/>
          <p:nvPr/>
        </p:nvSpPr>
        <p:spPr>
          <a:xfrm>
            <a:off x="6510528" y="1920240"/>
            <a:ext cx="4846320" cy="21214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50" b="1" dirty="0">
                <a:solidFill>
                  <a:srgbClr val="111827"/>
                </a:solidFill>
                <a:latin typeface="맑은 고딕" pitchFamily="34" charset="0"/>
                <a:ea typeface="Malgun Gothic" pitchFamily="34" charset="-122"/>
                <a:cs typeface="Malgun Gothic" pitchFamily="34" charset="-120"/>
              </a:rPr>
              <a:t>① 규모의 경제 부족</a:t>
            </a:r>
            <a:endParaRPr lang="en-US" sz="1600" dirty="0"/>
          </a:p>
          <a:p>
            <a:pPr marL="0" indent="0">
              <a:lnSpc>
                <a:spcPct val="108000"/>
              </a:lnSpc>
              <a:spcBef>
                <a:spcPts val="0"/>
              </a:spcBef>
              <a:spcAft>
                <a:spcPts val="200"/>
              </a:spcAft>
              <a:buNone/>
            </a:pPr>
            <a:r>
              <a:rPr lang="en-US" sz="1750" b="1" dirty="0">
                <a:solidFill>
                  <a:srgbClr val="111827"/>
                </a:solidFill>
                <a:latin typeface="맑은 고딕" pitchFamily="34" charset="0"/>
                <a:ea typeface="Malgun Gothic" pitchFamily="34" charset="-122"/>
                <a:cs typeface="Malgun Gothic" pitchFamily="34" charset="-120"/>
              </a:rPr>
              <a:t>② 손해사정 외주화 비용</a:t>
            </a:r>
            <a:endParaRPr lang="en-US" sz="1600" dirty="0"/>
          </a:p>
          <a:p>
            <a:pPr marL="0" indent="0">
              <a:lnSpc>
                <a:spcPct val="108000"/>
              </a:lnSpc>
              <a:spcBef>
                <a:spcPts val="0"/>
              </a:spcBef>
              <a:spcAft>
                <a:spcPts val="200"/>
              </a:spcAft>
              <a:buNone/>
            </a:pPr>
            <a:r>
              <a:rPr lang="en-US" sz="1750" b="1" dirty="0">
                <a:solidFill>
                  <a:srgbClr val="111827"/>
                </a:solidFill>
                <a:latin typeface="맑은 고딕" pitchFamily="34" charset="0"/>
                <a:ea typeface="Malgun Gothic" pitchFamily="34" charset="-122"/>
                <a:cs typeface="Malgun Gothic" pitchFamily="34" charset="-120"/>
              </a:rPr>
              <a:t>③ 낮은 투자수익률·재보험 비용</a:t>
            </a:r>
            <a:endParaRPr lang="en-US" sz="1600" dirty="0"/>
          </a:p>
        </p:txBody>
      </p:sp>
      <p:sp>
        <p:nvSpPr>
          <p:cNvPr id="19" name="Shape 17"/>
          <p:cNvSpPr/>
          <p:nvPr/>
        </p:nvSpPr>
        <p:spPr>
          <a:xfrm>
            <a:off x="6016752" y="2057400"/>
            <a:ext cx="0" cy="1508760"/>
          </a:xfrm>
          <a:prstGeom prst="line">
            <a:avLst/>
          </a:prstGeom>
          <a:noFill/>
          <a:ln w="15240">
            <a:solidFill>
              <a:srgbClr val="94A3B8"/>
            </a:solidFill>
            <a:prstDash val="solid"/>
          </a:ln>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777240" y="4800599"/>
            <a:ext cx="10779760" cy="1272795"/>
          </a:xfrm>
          <a:prstGeom prst="roundRect">
            <a:avLst>
              <a:gd name="adj" fmla="val 17778"/>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21" name="Shape 19"/>
          <p:cNvSpPr/>
          <p:nvPr/>
        </p:nvSpPr>
        <p:spPr>
          <a:xfrm>
            <a:off x="777240" y="4800600"/>
            <a:ext cx="109728" cy="82296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22" name="Text 20"/>
          <p:cNvSpPr/>
          <p:nvPr/>
        </p:nvSpPr>
        <p:spPr>
          <a:xfrm>
            <a:off x="1005840" y="5164709"/>
            <a:ext cx="10332720" cy="51206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연구 질문: 공제요율은 실제 위험에 상응하는가? </a:t>
            </a:r>
          </a:p>
          <a:p>
            <a:pPr marL="0" indent="0" algn="ctr">
              <a:lnSpc>
                <a:spcPct val="108000"/>
              </a:lnSpc>
              <a:spcBef>
                <a:spcPts val="0"/>
              </a:spcBef>
              <a:spcAft>
                <a:spcPts val="200"/>
              </a:spcAft>
              <a:buNone/>
            </a:pPr>
            <a:r>
              <a:rPr lang="en-US" sz="1850" b="1" dirty="0" err="1">
                <a:solidFill>
                  <a:srgbClr val="0B1F3A"/>
                </a:solidFill>
                <a:latin typeface="맑은 고딕" pitchFamily="34" charset="0"/>
                <a:ea typeface="Malgun Gothic" pitchFamily="34" charset="-122"/>
                <a:cs typeface="Malgun Gothic" pitchFamily="34" charset="-120"/>
              </a:rPr>
              <a:t>손해율·보상</a:t>
            </a:r>
            <a:r>
              <a:rPr lang="en-US" sz="1850" b="1" dirty="0">
                <a:solidFill>
                  <a:srgbClr val="0B1F3A"/>
                </a:solidFill>
                <a:latin typeface="맑은 고딕" pitchFamily="34" charset="0"/>
                <a:ea typeface="Malgun Gothic" pitchFamily="34" charset="-122"/>
                <a:cs typeface="Malgun Gothic" pitchFamily="34" charset="-120"/>
              </a:rPr>
              <a:t> 데이터를 요율에 어떻게 반영할 것인가? </a:t>
            </a:r>
          </a:p>
          <a:p>
            <a:pPr marL="0" indent="0" algn="ctr">
              <a:lnSpc>
                <a:spcPct val="108000"/>
              </a:lnSpc>
              <a:spcBef>
                <a:spcPts val="0"/>
              </a:spcBef>
              <a:spcAft>
                <a:spcPts val="200"/>
              </a:spcAft>
              <a:buNone/>
            </a:pPr>
            <a:r>
              <a:rPr lang="en-US" sz="1850" b="1" dirty="0" err="1">
                <a:solidFill>
                  <a:srgbClr val="0B1F3A"/>
                </a:solidFill>
                <a:latin typeface="맑은 고딕" pitchFamily="34" charset="0"/>
                <a:ea typeface="Malgun Gothic" pitchFamily="34" charset="-122"/>
                <a:cs typeface="Malgun Gothic" pitchFamily="34" charset="-120"/>
              </a:rPr>
              <a:t>비교공시</a:t>
            </a:r>
            <a:r>
              <a:rPr lang="en-US" sz="1850" b="1" dirty="0">
                <a:solidFill>
                  <a:srgbClr val="0B1F3A"/>
                </a:solidFill>
                <a:latin typeface="맑은 고딕" pitchFamily="34" charset="0"/>
                <a:ea typeface="Malgun Gothic" pitchFamily="34" charset="-122"/>
                <a:cs typeface="Malgun Gothic" pitchFamily="34" charset="-120"/>
              </a:rPr>
              <a:t> 기준은 어떻게 설계할 것인가?</a:t>
            </a:r>
            <a:endParaRPr lang="en-US" sz="1700" dirty="0"/>
          </a:p>
        </p:txBody>
      </p:sp>
      <p:sp>
        <p:nvSpPr>
          <p:cNvPr id="31" name="TextBox 30"/>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10</a:t>
            </a:r>
          </a:p>
        </p:txBody>
      </p:sp>
      <p:sp>
        <p:nvSpPr>
          <p:cNvPr id="10" name="슬라이드 번호 개체 틀 9">
            <a:extLst>
              <a:ext uri="{FF2B5EF4-FFF2-40B4-BE49-F238E27FC236}">
                <a16:creationId xmlns:a16="http://schemas.microsoft.com/office/drawing/2014/main" id="{62DD15C9-4BD8-4750-9895-C0A543DFA8E2}"/>
              </a:ext>
            </a:extLst>
          </p:cNvPr>
          <p:cNvSpPr>
            <a:spLocks noGrp="1"/>
          </p:cNvSpPr>
          <p:nvPr>
            <p:ph type="sldNum" sz="quarter" idx="4294967295"/>
          </p:nvPr>
        </p:nvSpPr>
        <p:spPr/>
        <p:txBody>
          <a:bodyPr/>
          <a:lstStyle/>
          <a:p>
            <a:pPr algn="l"/>
            <a:fld id="{F7021451-1387-4CA6-816F-3879F97B5CBC}" type="slidenum">
              <a:rPr lang="en-US" b="0" smtClean="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F8FAFC"/>
        </a:solidFill>
        <a:effectLst/>
      </p:bgPr>
    </p:bg>
    <p:spTree>
      <p:nvGrpSpPr>
        <p:cNvPr id="1" name=""/>
        <p:cNvGrpSpPr/>
        <p:nvPr/>
      </p:nvGrpSpPr>
      <p:grpSpPr>
        <a:xfrm>
          <a:off x="0" y="0"/>
          <a:ext cx="0" cy="0"/>
          <a:chOff x="0" y="0"/>
          <a:chExt cx="0" cy="0"/>
        </a:xfrm>
      </p:grpSpPr>
      <p:sp>
        <p:nvSpPr>
          <p:cNvPr id="30" name="Rectangle 29"/>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Ⅱ</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소비자보호 연구: </a:t>
            </a:r>
            <a:r>
              <a:rPr lang="en-US" sz="2550" b="1" dirty="0" err="1">
                <a:solidFill>
                  <a:srgbClr val="0B1F3A"/>
                </a:solidFill>
                <a:latin typeface="맑은 고딕" pitchFamily="34" charset="0"/>
                <a:ea typeface="Malgun Gothic" pitchFamily="34" charset="-122"/>
                <a:cs typeface="Malgun Gothic" pitchFamily="34" charset="-120"/>
              </a:rPr>
              <a:t>조합원이자</a:t>
            </a:r>
            <a:r>
              <a:rPr lang="en-US" sz="2550" b="1" dirty="0">
                <a:solidFill>
                  <a:srgbClr val="0B1F3A"/>
                </a:solidFill>
                <a:latin typeface="맑은 고딕" pitchFamily="34" charset="0"/>
                <a:ea typeface="Malgun Gothic" pitchFamily="34" charset="-122"/>
                <a:cs typeface="Malgun Gothic" pitchFamily="34" charset="-120"/>
              </a:rPr>
              <a:t> </a:t>
            </a:r>
            <a:r>
              <a:rPr lang="en-US" sz="2550" b="1" dirty="0" err="1">
                <a:solidFill>
                  <a:srgbClr val="0B1F3A"/>
                </a:solidFill>
                <a:latin typeface="맑은 고딕" pitchFamily="34" charset="0"/>
                <a:ea typeface="Malgun Gothic" pitchFamily="34" charset="-122"/>
                <a:cs typeface="Malgun Gothic" pitchFamily="34" charset="-120"/>
              </a:rPr>
              <a:t>계약자</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공제의 </a:t>
            </a:r>
            <a:r>
              <a:rPr lang="en-US" sz="1550" b="1" dirty="0" err="1">
                <a:solidFill>
                  <a:srgbClr val="334155"/>
                </a:solidFill>
                <a:latin typeface="맑은 고딕" pitchFamily="34" charset="0"/>
                <a:ea typeface="Malgun Gothic" pitchFamily="34" charset="-122"/>
                <a:cs typeface="Malgun Gothic" pitchFamily="34" charset="-120"/>
              </a:rPr>
              <a:t>회원성은</a:t>
            </a:r>
            <a:r>
              <a:rPr lang="en-US" sz="1550" b="1" dirty="0">
                <a:solidFill>
                  <a:srgbClr val="334155"/>
                </a:solidFill>
                <a:latin typeface="맑은 고딕" pitchFamily="34" charset="0"/>
                <a:ea typeface="Malgun Gothic" pitchFamily="34" charset="-122"/>
                <a:cs typeface="Malgun Gothic" pitchFamily="34" charset="-120"/>
              </a:rPr>
              <a:t> </a:t>
            </a:r>
            <a:r>
              <a:rPr lang="en-US" sz="1550" b="1" dirty="0" err="1">
                <a:solidFill>
                  <a:srgbClr val="334155"/>
                </a:solidFill>
                <a:latin typeface="맑은 고딕" pitchFamily="34" charset="0"/>
                <a:ea typeface="Malgun Gothic" pitchFamily="34" charset="-122"/>
                <a:cs typeface="Malgun Gothic" pitchFamily="34" charset="-120"/>
              </a:rPr>
              <a:t>장점이지만</a:t>
            </a:r>
            <a:r>
              <a:rPr lang="en-US" sz="1550" b="1" dirty="0">
                <a:solidFill>
                  <a:srgbClr val="334155"/>
                </a:solidFill>
                <a:latin typeface="맑은 고딕" pitchFamily="34" charset="0"/>
                <a:ea typeface="Malgun Gothic" pitchFamily="34" charset="-122"/>
                <a:cs typeface="Malgun Gothic" pitchFamily="34" charset="-120"/>
              </a:rPr>
              <a:t> 소비자보호를 대체할 수는 없음</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777240" y="1353312"/>
            <a:ext cx="3337560" cy="2834640"/>
          </a:xfrm>
          <a:prstGeom prst="roundRect">
            <a:avLst>
              <a:gd name="adj" fmla="val 5161"/>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777240" y="1353312"/>
            <a:ext cx="100584" cy="283464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978408" y="1481328"/>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공제 소비자의 특수성</a:t>
            </a:r>
            <a:endParaRPr lang="en-US" sz="1550" dirty="0"/>
          </a:p>
        </p:txBody>
      </p:sp>
      <p:sp>
        <p:nvSpPr>
          <p:cNvPr id="14" name="Text 12"/>
          <p:cNvSpPr/>
          <p:nvPr/>
        </p:nvSpPr>
        <p:spPr>
          <a:xfrm>
            <a:off x="978408" y="1856232"/>
            <a:ext cx="3017520" cy="22128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70" b="1" dirty="0">
                <a:solidFill>
                  <a:srgbClr val="111827"/>
                </a:solidFill>
                <a:latin typeface="맑은 고딕" pitchFamily="34" charset="0"/>
                <a:ea typeface="Malgun Gothic" pitchFamily="34" charset="-122"/>
                <a:cs typeface="Malgun Gothic" pitchFamily="34" charset="-120"/>
              </a:rPr>
              <a:t>공제 가입자는 단순 계약자가 아니라 조합원인 경우가 많다.</a:t>
            </a:r>
            <a:endParaRPr lang="en-US" sz="1420" dirty="0"/>
          </a:p>
          <a:p>
            <a:pPr marL="0" indent="0">
              <a:lnSpc>
                <a:spcPct val="108000"/>
              </a:lnSpc>
              <a:spcBef>
                <a:spcPts val="0"/>
              </a:spcBef>
              <a:spcAft>
                <a:spcPts val="200"/>
              </a:spcAft>
              <a:buNone/>
            </a:pPr>
            <a:endParaRPr lang="en-US" sz="1420" dirty="0"/>
          </a:p>
          <a:p>
            <a:pPr marL="0" indent="0">
              <a:lnSpc>
                <a:spcPct val="108000"/>
              </a:lnSpc>
              <a:spcBef>
                <a:spcPts val="0"/>
              </a:spcBef>
              <a:spcAft>
                <a:spcPts val="200"/>
              </a:spcAft>
              <a:buNone/>
            </a:pPr>
            <a:r>
              <a:rPr lang="en-US" sz="1570" b="1" dirty="0">
                <a:solidFill>
                  <a:srgbClr val="111827"/>
                </a:solidFill>
                <a:latin typeface="맑은 고딕" pitchFamily="34" charset="0"/>
                <a:ea typeface="Malgun Gothic" pitchFamily="34" charset="-122"/>
                <a:cs typeface="Malgun Gothic" pitchFamily="34" charset="-120"/>
              </a:rPr>
              <a:t>따라서 조직 참여와 위험보장이라는 두 지위가 결합된다.</a:t>
            </a:r>
            <a:endParaRPr lang="en-US" sz="1420" dirty="0"/>
          </a:p>
        </p:txBody>
      </p:sp>
      <p:sp>
        <p:nvSpPr>
          <p:cNvPr id="15" name="Shape 13"/>
          <p:cNvSpPr/>
          <p:nvPr/>
        </p:nvSpPr>
        <p:spPr>
          <a:xfrm>
            <a:off x="4434840" y="1353312"/>
            <a:ext cx="3383280" cy="2834640"/>
          </a:xfrm>
          <a:prstGeom prst="roundRect">
            <a:avLst>
              <a:gd name="adj" fmla="val 5161"/>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4434840" y="1353312"/>
            <a:ext cx="100584" cy="2834640"/>
          </a:xfrm>
          <a:prstGeom prst="rect">
            <a:avLst/>
          </a:prstGeom>
          <a:solidFill>
            <a:srgbClr val="EF4444"/>
          </a:solidFill>
          <a:ln w="12700">
            <a:solidFill>
              <a:srgbClr val="EF4444"/>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4636008" y="1481328"/>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EF4444"/>
                </a:solidFill>
                <a:latin typeface="맑은 고딕" pitchFamily="34" charset="0"/>
                <a:ea typeface="Malgun Gothic" pitchFamily="34" charset="-122"/>
                <a:cs typeface="Malgun Gothic" pitchFamily="34" charset="-120"/>
              </a:rPr>
              <a:t>위험 요인</a:t>
            </a:r>
            <a:endParaRPr lang="en-US" sz="1550" dirty="0"/>
          </a:p>
        </p:txBody>
      </p:sp>
      <p:sp>
        <p:nvSpPr>
          <p:cNvPr id="18" name="Text 16"/>
          <p:cNvSpPr/>
          <p:nvPr/>
        </p:nvSpPr>
        <p:spPr>
          <a:xfrm>
            <a:off x="4636008" y="1856232"/>
            <a:ext cx="3227832" cy="22128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70" b="1" dirty="0">
                <a:solidFill>
                  <a:srgbClr val="111827"/>
                </a:solidFill>
                <a:latin typeface="맑은 고딕" pitchFamily="34" charset="0"/>
                <a:ea typeface="Malgun Gothic" pitchFamily="34" charset="-122"/>
                <a:cs typeface="Malgun Gothic" pitchFamily="34" charset="-120"/>
              </a:rPr>
              <a:t>조합원이라는 이유로 설명의무, 정보공시, 민원처리, 분쟁조정이 약화되어서는 안 된다.</a:t>
            </a:r>
            <a:endParaRPr lang="en-US" sz="1420" dirty="0"/>
          </a:p>
          <a:p>
            <a:pPr marL="0" indent="0">
              <a:lnSpc>
                <a:spcPct val="108000"/>
              </a:lnSpc>
              <a:spcBef>
                <a:spcPts val="0"/>
              </a:spcBef>
              <a:spcAft>
                <a:spcPts val="200"/>
              </a:spcAft>
              <a:buNone/>
            </a:pPr>
            <a:endParaRPr lang="en-US" sz="1420" dirty="0"/>
          </a:p>
          <a:p>
            <a:pPr marL="0" indent="0">
              <a:lnSpc>
                <a:spcPct val="108000"/>
              </a:lnSpc>
              <a:spcBef>
                <a:spcPts val="0"/>
              </a:spcBef>
              <a:spcAft>
                <a:spcPts val="200"/>
              </a:spcAft>
              <a:buNone/>
            </a:pPr>
            <a:r>
              <a:rPr lang="en-US" sz="1570" b="1" dirty="0">
                <a:solidFill>
                  <a:srgbClr val="111827"/>
                </a:solidFill>
                <a:latin typeface="맑은 고딕" pitchFamily="34" charset="0"/>
                <a:ea typeface="Malgun Gothic" pitchFamily="34" charset="-122"/>
                <a:cs typeface="Malgun Gothic" pitchFamily="34" charset="-120"/>
              </a:rPr>
              <a:t>불투명한 정보는 </a:t>
            </a:r>
            <a:r>
              <a:rPr lang="en-US" sz="1570" b="1" dirty="0" err="1">
                <a:solidFill>
                  <a:srgbClr val="111827"/>
                </a:solidFill>
                <a:latin typeface="맑은 고딕" pitchFamily="34" charset="0"/>
                <a:ea typeface="Malgun Gothic" pitchFamily="34" charset="-122"/>
                <a:cs typeface="Malgun Gothic" pitchFamily="34" charset="-120"/>
              </a:rPr>
              <a:t>신뢰를</a:t>
            </a:r>
            <a:r>
              <a:rPr lang="en-US" sz="1570" b="1" dirty="0">
                <a:solidFill>
                  <a:srgbClr val="111827"/>
                </a:solidFill>
                <a:latin typeface="맑은 고딕" pitchFamily="34" charset="0"/>
                <a:ea typeface="Malgun Gothic" pitchFamily="34" charset="-122"/>
                <a:cs typeface="Malgun Gothic" pitchFamily="34" charset="-120"/>
              </a:rPr>
              <a:t> </a:t>
            </a:r>
            <a:r>
              <a:rPr lang="en-US" sz="1570" b="1" dirty="0" err="1">
                <a:solidFill>
                  <a:srgbClr val="111827"/>
                </a:solidFill>
                <a:latin typeface="맑은 고딕" pitchFamily="34" charset="0"/>
                <a:ea typeface="Malgun Gothic" pitchFamily="34" charset="-122"/>
                <a:cs typeface="Malgun Gothic" pitchFamily="34" charset="-120"/>
              </a:rPr>
              <a:t>훼손한다</a:t>
            </a:r>
            <a:r>
              <a:rPr lang="en-US" sz="1570" b="1" dirty="0">
                <a:solidFill>
                  <a:srgbClr val="111827"/>
                </a:solidFill>
                <a:latin typeface="맑은 고딕" pitchFamily="34" charset="0"/>
                <a:ea typeface="Malgun Gothic" pitchFamily="34" charset="-122"/>
                <a:cs typeface="Malgun Gothic" pitchFamily="34" charset="-120"/>
              </a:rPr>
              <a:t>.</a:t>
            </a:r>
            <a:endParaRPr lang="en-US" sz="1420" dirty="0"/>
          </a:p>
        </p:txBody>
      </p:sp>
      <p:sp>
        <p:nvSpPr>
          <p:cNvPr id="19" name="Shape 17"/>
          <p:cNvSpPr/>
          <p:nvPr/>
        </p:nvSpPr>
        <p:spPr>
          <a:xfrm>
            <a:off x="8092440" y="1353312"/>
            <a:ext cx="3489960" cy="2834640"/>
          </a:xfrm>
          <a:prstGeom prst="roundRect">
            <a:avLst>
              <a:gd name="adj" fmla="val 5161"/>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8092440" y="1353312"/>
            <a:ext cx="100584" cy="2834640"/>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8293608" y="1481328"/>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연구 방향</a:t>
            </a:r>
            <a:endParaRPr lang="en-US" sz="1550" dirty="0"/>
          </a:p>
        </p:txBody>
      </p:sp>
      <p:sp>
        <p:nvSpPr>
          <p:cNvPr id="22" name="Text 20"/>
          <p:cNvSpPr/>
          <p:nvPr/>
        </p:nvSpPr>
        <p:spPr>
          <a:xfrm>
            <a:off x="8293608" y="1856232"/>
            <a:ext cx="3288792" cy="22128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70" b="1" dirty="0">
                <a:solidFill>
                  <a:srgbClr val="111827"/>
                </a:solidFill>
                <a:latin typeface="맑은 고딕" pitchFamily="34" charset="0"/>
                <a:ea typeface="Malgun Gothic" pitchFamily="34" charset="-122"/>
                <a:cs typeface="Malgun Gothic" pitchFamily="34" charset="-120"/>
              </a:rPr>
              <a:t>민원·분쟁 데이터 분석, 약관 가독성, 모집자 교육, 가입·유지·탈퇴 행동 분석이 필요하다.</a:t>
            </a:r>
            <a:endParaRPr lang="en-US" sz="1420" dirty="0"/>
          </a:p>
          <a:p>
            <a:pPr marL="0" indent="0">
              <a:lnSpc>
                <a:spcPct val="108000"/>
              </a:lnSpc>
              <a:spcBef>
                <a:spcPts val="0"/>
              </a:spcBef>
              <a:spcAft>
                <a:spcPts val="200"/>
              </a:spcAft>
              <a:buNone/>
            </a:pPr>
            <a:endParaRPr lang="en-US" sz="1420" dirty="0"/>
          </a:p>
          <a:p>
            <a:pPr marL="0" indent="0">
              <a:lnSpc>
                <a:spcPct val="108000"/>
              </a:lnSpc>
              <a:spcBef>
                <a:spcPts val="0"/>
              </a:spcBef>
              <a:spcAft>
                <a:spcPts val="200"/>
              </a:spcAft>
              <a:buNone/>
            </a:pPr>
            <a:r>
              <a:rPr lang="en-US" sz="1570" b="1" dirty="0">
                <a:solidFill>
                  <a:srgbClr val="111827"/>
                </a:solidFill>
                <a:latin typeface="맑은 고딕" pitchFamily="34" charset="0"/>
                <a:ea typeface="Malgun Gothic" pitchFamily="34" charset="-122"/>
                <a:cs typeface="Malgun Gothic" pitchFamily="34" charset="-120"/>
              </a:rPr>
              <a:t>소비자 경험 연구로 확장해야 한다.</a:t>
            </a:r>
            <a:endParaRPr lang="en-US" sz="1420" dirty="0"/>
          </a:p>
        </p:txBody>
      </p:sp>
      <p:sp>
        <p:nvSpPr>
          <p:cNvPr id="23" name="Shape 21"/>
          <p:cNvSpPr/>
          <p:nvPr/>
        </p:nvSpPr>
        <p:spPr>
          <a:xfrm>
            <a:off x="1005840" y="4892040"/>
            <a:ext cx="10149840" cy="804672"/>
          </a:xfrm>
          <a:prstGeom prst="roundRect">
            <a:avLst>
              <a:gd name="adj" fmla="val 18182"/>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1005840" y="4892040"/>
            <a:ext cx="109728" cy="804672"/>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1234440" y="5056632"/>
            <a:ext cx="9829800" cy="493776"/>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조합원 참여와 소비자보호는 대립하지 않는다.</a:t>
            </a:r>
            <a:endParaRPr lang="en-US" sz="1700" dirty="0"/>
          </a:p>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공제의 신뢰는 “참여”와 “보호”를 함께 설계할 때 높아진다.</a:t>
            </a:r>
            <a:endParaRPr lang="en-US" sz="1700" dirty="0"/>
          </a:p>
        </p:txBody>
      </p:sp>
      <p:sp>
        <p:nvSpPr>
          <p:cNvPr id="31" name="TextBox 30"/>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11</a:t>
            </a:r>
          </a:p>
        </p:txBody>
      </p:sp>
      <p:sp>
        <p:nvSpPr>
          <p:cNvPr id="10" name="슬라이드 번호 개체 틀 9">
            <a:extLst>
              <a:ext uri="{FF2B5EF4-FFF2-40B4-BE49-F238E27FC236}">
                <a16:creationId xmlns:a16="http://schemas.microsoft.com/office/drawing/2014/main" id="{C42FD206-EFF1-4F89-81E7-5CEEC9FE3346}"/>
              </a:ext>
            </a:extLst>
          </p:cNvPr>
          <p:cNvSpPr>
            <a:spLocks noGrp="1"/>
          </p:cNvSpPr>
          <p:nvPr>
            <p:ph type="sldNum" sz="quarter" idx="4294967295"/>
          </p:nvPr>
        </p:nvSpPr>
        <p:spPr/>
        <p:txBody>
          <a:bodyPr/>
          <a:lstStyle/>
          <a:p>
            <a:pPr algn="l"/>
            <a:fld id="{F7021451-1387-4CA6-816F-3879F97B5CBC}" type="slidenum">
              <a:rPr lang="en-US" b="0" smtClean="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Oval 29"/>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Rectangle 27"/>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Ⅱ</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자산운용·재무건전성 연구</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공제의 지속가능성은 준비금, 자산운용, 위험분산, 전문인력 역량에 좌우</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685800" y="1371600"/>
            <a:ext cx="352044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685800" y="1371600"/>
            <a:ext cx="100584" cy="100584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886968" y="149961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준비금과 지급능력</a:t>
            </a:r>
            <a:endParaRPr lang="en-US" sz="1550" dirty="0"/>
          </a:p>
        </p:txBody>
      </p:sp>
      <p:sp>
        <p:nvSpPr>
          <p:cNvPr id="14" name="Text 12"/>
          <p:cNvSpPr/>
          <p:nvPr/>
        </p:nvSpPr>
        <p:spPr>
          <a:xfrm>
            <a:off x="886968" y="1874520"/>
            <a:ext cx="320040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270" b="1" dirty="0">
                <a:solidFill>
                  <a:srgbClr val="111827"/>
                </a:solidFill>
                <a:latin typeface="맑은 고딕" pitchFamily="34" charset="0"/>
                <a:ea typeface="Malgun Gothic" pitchFamily="34" charset="-122"/>
                <a:cs typeface="Malgun Gothic" pitchFamily="34" charset="-120"/>
              </a:rPr>
              <a:t>다수 공제는 단순 준비금 중심으로 운영되므로, 위험의 성격과 기간을 반영한 평가가 필요하다.</a:t>
            </a:r>
            <a:endParaRPr lang="en-US" sz="1070" dirty="0"/>
          </a:p>
        </p:txBody>
      </p:sp>
      <p:sp>
        <p:nvSpPr>
          <p:cNvPr id="15" name="Shape 13"/>
          <p:cNvSpPr/>
          <p:nvPr/>
        </p:nvSpPr>
        <p:spPr>
          <a:xfrm>
            <a:off x="4480560" y="1371600"/>
            <a:ext cx="352044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4480560" y="1371600"/>
            <a:ext cx="100584" cy="100584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4681728" y="149961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ALM과 자산운용</a:t>
            </a:r>
            <a:endParaRPr lang="en-US" sz="1550" dirty="0"/>
          </a:p>
        </p:txBody>
      </p:sp>
      <p:sp>
        <p:nvSpPr>
          <p:cNvPr id="18" name="Text 16"/>
          <p:cNvSpPr/>
          <p:nvPr/>
        </p:nvSpPr>
        <p:spPr>
          <a:xfrm>
            <a:off x="4681728" y="1874520"/>
            <a:ext cx="320040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270" b="1" dirty="0">
                <a:solidFill>
                  <a:srgbClr val="111827"/>
                </a:solidFill>
                <a:latin typeface="맑은 고딕" pitchFamily="34" charset="0"/>
                <a:ea typeface="Malgun Gothic" pitchFamily="34" charset="-122"/>
                <a:cs typeface="Malgun Gothic" pitchFamily="34" charset="-120"/>
              </a:rPr>
              <a:t>장기부채와 자산운용의 만기·금리위험을 관리하는 공제형 ALM 체계가 필요하다.</a:t>
            </a:r>
            <a:endParaRPr lang="en-US" sz="1070" dirty="0"/>
          </a:p>
        </p:txBody>
      </p:sp>
      <p:sp>
        <p:nvSpPr>
          <p:cNvPr id="19" name="Shape 17"/>
          <p:cNvSpPr/>
          <p:nvPr/>
        </p:nvSpPr>
        <p:spPr>
          <a:xfrm>
            <a:off x="685800" y="2697480"/>
            <a:ext cx="352044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685800" y="2697480"/>
            <a:ext cx="100584" cy="100584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886968" y="282549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위험분산과 재보험</a:t>
            </a:r>
            <a:endParaRPr lang="en-US" sz="1550" dirty="0"/>
          </a:p>
        </p:txBody>
      </p:sp>
      <p:sp>
        <p:nvSpPr>
          <p:cNvPr id="22" name="Text 20"/>
          <p:cNvSpPr/>
          <p:nvPr/>
        </p:nvSpPr>
        <p:spPr>
          <a:xfrm>
            <a:off x="886968" y="3200400"/>
            <a:ext cx="320040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270" b="1" dirty="0">
                <a:solidFill>
                  <a:srgbClr val="111827"/>
                </a:solidFill>
                <a:latin typeface="맑은 고딕" pitchFamily="34" charset="0"/>
                <a:ea typeface="Malgun Gothic" pitchFamily="34" charset="-122"/>
                <a:cs typeface="Malgun Gothic" pitchFamily="34" charset="-120"/>
              </a:rPr>
              <a:t>소규모 공제는 위험집중에 취약하므로 재보험 또는 공동위험풀 연구가 필요하다.</a:t>
            </a:r>
            <a:endParaRPr lang="en-US" sz="1070" dirty="0"/>
          </a:p>
        </p:txBody>
      </p:sp>
      <p:sp>
        <p:nvSpPr>
          <p:cNvPr id="23" name="Shape 21"/>
          <p:cNvSpPr/>
          <p:nvPr/>
        </p:nvSpPr>
        <p:spPr>
          <a:xfrm>
            <a:off x="4480560" y="2697480"/>
            <a:ext cx="352044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4480560" y="2697480"/>
            <a:ext cx="100584" cy="100584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4681728" y="282549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비례 건전성 기준</a:t>
            </a:r>
            <a:endParaRPr lang="en-US" sz="1550" dirty="0"/>
          </a:p>
        </p:txBody>
      </p:sp>
      <p:sp>
        <p:nvSpPr>
          <p:cNvPr id="26" name="Text 24"/>
          <p:cNvSpPr/>
          <p:nvPr/>
        </p:nvSpPr>
        <p:spPr>
          <a:xfrm>
            <a:off x="4681728" y="3200400"/>
            <a:ext cx="320040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270" b="1" dirty="0">
                <a:solidFill>
                  <a:srgbClr val="111827"/>
                </a:solidFill>
                <a:latin typeface="맑은 고딕" pitchFamily="34" charset="0"/>
                <a:ea typeface="Malgun Gothic" pitchFamily="34" charset="-122"/>
                <a:cs typeface="Malgun Gothic" pitchFamily="34" charset="-120"/>
              </a:rPr>
              <a:t>모든 공제에 동일 기준을 적용하기보다 규모와 위험 특성을 반영한 차등 기준이 필요하다.</a:t>
            </a:r>
            <a:endParaRPr lang="en-US" sz="1070" dirty="0"/>
          </a:p>
        </p:txBody>
      </p:sp>
      <p:graphicFrame>
        <p:nvGraphicFramePr>
          <p:cNvPr id="32" name="Table 0"/>
          <p:cNvGraphicFramePr>
            <a:graphicFrameLocks noGrp="1"/>
          </p:cNvGraphicFramePr>
          <p:nvPr>
            <p:extLst>
              <p:ext uri="{D42A27DB-BD31-4B8C-83A1-F6EECF244321}">
                <p14:modId xmlns:p14="http://schemas.microsoft.com/office/powerpoint/2010/main" val="2859058959"/>
              </p:ext>
            </p:extLst>
          </p:nvPr>
        </p:nvGraphicFramePr>
        <p:xfrm>
          <a:off x="8183880" y="1417320"/>
          <a:ext cx="3432387" cy="3657600"/>
        </p:xfrm>
        <a:graphic>
          <a:graphicData uri="http://schemas.openxmlformats.org/drawingml/2006/table">
            <a:tbl>
              <a:tblPr/>
              <a:tblGrid>
                <a:gridCol w="985520">
                  <a:extLst>
                    <a:ext uri="{9D8B030D-6E8A-4147-A177-3AD203B41FA5}">
                      <a16:colId xmlns:a16="http://schemas.microsoft.com/office/drawing/2014/main" val="20000"/>
                    </a:ext>
                  </a:extLst>
                </a:gridCol>
                <a:gridCol w="1100667">
                  <a:extLst>
                    <a:ext uri="{9D8B030D-6E8A-4147-A177-3AD203B41FA5}">
                      <a16:colId xmlns:a16="http://schemas.microsoft.com/office/drawing/2014/main" val="20001"/>
                    </a:ext>
                  </a:extLst>
                </a:gridCol>
                <a:gridCol w="1346200">
                  <a:extLst>
                    <a:ext uri="{9D8B030D-6E8A-4147-A177-3AD203B41FA5}">
                      <a16:colId xmlns:a16="http://schemas.microsoft.com/office/drawing/2014/main" val="20002"/>
                    </a:ext>
                  </a:extLst>
                </a:gridCol>
              </a:tblGrid>
              <a:tr h="731520">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구분</a:t>
                      </a:r>
                      <a:endParaRPr lang="en-US" sz="110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소규모 공제</a:t>
                      </a:r>
                      <a:endParaRPr lang="en-US" sz="110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대형 공제</a:t>
                      </a:r>
                      <a:endParaRPr lang="en-US" sz="110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731520">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감독</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간소 기준</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강화 기준</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31520">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공시</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핵심 항목</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표준·확장 공시</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31520">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건전성</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기초 준비금</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위험기반 평가</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31520">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리스크관리</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공동 인프라</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전담 조직</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33" name="TextBox 32"/>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12</a:t>
            </a:r>
          </a:p>
        </p:txBody>
      </p:sp>
      <p:sp>
        <p:nvSpPr>
          <p:cNvPr id="10" name="슬라이드 번호 개체 틀 9">
            <a:extLst>
              <a:ext uri="{FF2B5EF4-FFF2-40B4-BE49-F238E27FC236}">
                <a16:creationId xmlns:a16="http://schemas.microsoft.com/office/drawing/2014/main" id="{264B0C91-FAF4-4B6F-9010-F4767DA3299C}"/>
              </a:ext>
            </a:extLst>
          </p:cNvPr>
          <p:cNvSpPr>
            <a:spLocks noGrp="1"/>
          </p:cNvSpPr>
          <p:nvPr>
            <p:ph type="sldNum" sz="quarter" idx="4294967295"/>
          </p:nvPr>
        </p:nvSpPr>
        <p:spPr/>
        <p:txBody>
          <a:bodyPr/>
          <a:lstStyle/>
          <a:p>
            <a:pPr algn="l"/>
            <a:fld id="{F7021451-1387-4CA6-816F-3879F97B5CBC}" type="slidenum">
              <a:rPr lang="en-US" b="0" smtClean="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4">
    <p:bg>
      <p:bgPr>
        <a:solidFill>
          <a:srgbClr val="F8FAFC"/>
        </a:solidFill>
        <a:effectLst/>
      </p:bgPr>
    </p:bg>
    <p:spTree>
      <p:nvGrpSpPr>
        <p:cNvPr id="1" name=""/>
        <p:cNvGrpSpPr/>
        <p:nvPr/>
      </p:nvGrpSpPr>
      <p:grpSpPr>
        <a:xfrm>
          <a:off x="0" y="0"/>
          <a:ext cx="0" cy="0"/>
          <a:chOff x="0" y="0"/>
          <a:chExt cx="0" cy="0"/>
        </a:xfrm>
      </p:grpSpPr>
      <p:sp>
        <p:nvSpPr>
          <p:cNvPr id="42" name="Rectangle 41"/>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1" name="Oval 40"/>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0" name="Oval 39"/>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9" name="Rectangle 38"/>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8" name="Rectangle 37"/>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Ⅱ</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사회정책 연구: 사각지대 보완 장치로서의 공제</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공제는 공적 사회보장과 민영보험 사이의 중간적 위험보장 제도</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731520" y="1417320"/>
            <a:ext cx="3337560" cy="1078992"/>
          </a:xfrm>
          <a:prstGeom prst="roundRect">
            <a:avLst>
              <a:gd name="adj" fmla="val 13559"/>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731520" y="1417320"/>
            <a:ext cx="100584" cy="1078992"/>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932688" y="154533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플랫폼 노동자</a:t>
            </a:r>
            <a:endParaRPr lang="en-US" sz="1550" dirty="0"/>
          </a:p>
        </p:txBody>
      </p:sp>
      <p:sp>
        <p:nvSpPr>
          <p:cNvPr id="14" name="Text 12"/>
          <p:cNvSpPr/>
          <p:nvPr/>
        </p:nvSpPr>
        <p:spPr>
          <a:xfrm>
            <a:off x="932688" y="1920240"/>
            <a:ext cx="3017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사고·소득중단·법률지원</a:t>
            </a:r>
            <a:endParaRPr lang="en-US" sz="1250" dirty="0"/>
          </a:p>
        </p:txBody>
      </p:sp>
      <p:sp>
        <p:nvSpPr>
          <p:cNvPr id="15" name="Shape 13"/>
          <p:cNvSpPr/>
          <p:nvPr/>
        </p:nvSpPr>
        <p:spPr>
          <a:xfrm>
            <a:off x="4434840" y="1417320"/>
            <a:ext cx="3337560" cy="1078992"/>
          </a:xfrm>
          <a:prstGeom prst="roundRect">
            <a:avLst>
              <a:gd name="adj" fmla="val 13559"/>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4434840" y="1417320"/>
            <a:ext cx="100584" cy="1078992"/>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4636008" y="154533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비정규직·프리랜서</a:t>
            </a:r>
            <a:endParaRPr lang="en-US" sz="1550" dirty="0"/>
          </a:p>
        </p:txBody>
      </p:sp>
      <p:sp>
        <p:nvSpPr>
          <p:cNvPr id="18" name="Text 16"/>
          <p:cNvSpPr/>
          <p:nvPr/>
        </p:nvSpPr>
        <p:spPr>
          <a:xfrm>
            <a:off x="4636008" y="1920240"/>
            <a:ext cx="3017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직업위험과 소득변동</a:t>
            </a:r>
            <a:endParaRPr lang="en-US" sz="1250" dirty="0"/>
          </a:p>
        </p:txBody>
      </p:sp>
      <p:sp>
        <p:nvSpPr>
          <p:cNvPr id="19" name="Shape 17"/>
          <p:cNvSpPr/>
          <p:nvPr/>
        </p:nvSpPr>
        <p:spPr>
          <a:xfrm>
            <a:off x="8138160" y="1417320"/>
            <a:ext cx="3337560" cy="1078992"/>
          </a:xfrm>
          <a:prstGeom prst="roundRect">
            <a:avLst>
              <a:gd name="adj" fmla="val 13559"/>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8138160" y="1417320"/>
            <a:ext cx="100584" cy="1078992"/>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8339328" y="154533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고령자·돌봄</a:t>
            </a:r>
            <a:endParaRPr lang="en-US" sz="1550" dirty="0"/>
          </a:p>
        </p:txBody>
      </p:sp>
      <p:sp>
        <p:nvSpPr>
          <p:cNvPr id="22" name="Text 20"/>
          <p:cNvSpPr/>
          <p:nvPr/>
        </p:nvSpPr>
        <p:spPr>
          <a:xfrm>
            <a:off x="8339328" y="1920240"/>
            <a:ext cx="3017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장기돌봄과 지역사회 위험</a:t>
            </a:r>
            <a:endParaRPr lang="en-US" sz="1250" dirty="0"/>
          </a:p>
        </p:txBody>
      </p:sp>
      <p:sp>
        <p:nvSpPr>
          <p:cNvPr id="23" name="Shape 21"/>
          <p:cNvSpPr/>
          <p:nvPr/>
        </p:nvSpPr>
        <p:spPr>
          <a:xfrm>
            <a:off x="731520" y="2834640"/>
            <a:ext cx="3337560" cy="1078992"/>
          </a:xfrm>
          <a:prstGeom prst="roundRect">
            <a:avLst>
              <a:gd name="adj" fmla="val 13559"/>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731520" y="2834640"/>
            <a:ext cx="100584" cy="1078992"/>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932688" y="296265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소상공인</a:t>
            </a:r>
            <a:endParaRPr lang="en-US" sz="1550" dirty="0"/>
          </a:p>
        </p:txBody>
      </p:sp>
      <p:sp>
        <p:nvSpPr>
          <p:cNvPr id="26" name="Text 24"/>
          <p:cNvSpPr/>
          <p:nvPr/>
        </p:nvSpPr>
        <p:spPr>
          <a:xfrm>
            <a:off x="932688" y="3337560"/>
            <a:ext cx="3017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폐업·재난·영업중단</a:t>
            </a:r>
            <a:endParaRPr lang="en-US" sz="1250" dirty="0"/>
          </a:p>
        </p:txBody>
      </p:sp>
      <p:sp>
        <p:nvSpPr>
          <p:cNvPr id="27" name="Shape 25"/>
          <p:cNvSpPr/>
          <p:nvPr/>
        </p:nvSpPr>
        <p:spPr>
          <a:xfrm>
            <a:off x="4434840" y="2834640"/>
            <a:ext cx="3337560" cy="1078992"/>
          </a:xfrm>
          <a:prstGeom prst="roundRect">
            <a:avLst>
              <a:gd name="adj" fmla="val 13559"/>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8" name="Shape 26"/>
          <p:cNvSpPr/>
          <p:nvPr/>
        </p:nvSpPr>
        <p:spPr>
          <a:xfrm>
            <a:off x="4434840" y="2834640"/>
            <a:ext cx="100584" cy="1078992"/>
          </a:xfrm>
          <a:prstGeom prst="rect">
            <a:avLst/>
          </a:prstGeom>
          <a:solidFill>
            <a:srgbClr val="7C3AED"/>
          </a:solidFill>
          <a:ln w="12700">
            <a:solidFill>
              <a:srgbClr val="7C3AED"/>
            </a:solidFill>
            <a:prstDash val="solid"/>
          </a:ln>
        </p:spPr>
        <p:txBody>
          <a:bodyPr wrap="square" lIns="63500" tIns="38100" rIns="63500" bIns="38100"/>
          <a:lstStyle/>
          <a:p>
            <a:pPr>
              <a:lnSpc>
                <a:spcPct val="108000"/>
              </a:lnSpc>
              <a:spcBef>
                <a:spcPts val="0"/>
              </a:spcBef>
              <a:spcAft>
                <a:spcPts val="200"/>
              </a:spcAft>
            </a:pPr>
            <a:endParaRPr/>
          </a:p>
        </p:txBody>
      </p:sp>
      <p:sp>
        <p:nvSpPr>
          <p:cNvPr id="29" name="Text 27"/>
          <p:cNvSpPr/>
          <p:nvPr/>
        </p:nvSpPr>
        <p:spPr>
          <a:xfrm>
            <a:off x="4636008" y="296265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7C3AED"/>
                </a:solidFill>
                <a:latin typeface="맑은 고딕" pitchFamily="34" charset="0"/>
                <a:ea typeface="Malgun Gothic" pitchFamily="34" charset="-122"/>
                <a:cs typeface="Malgun Gothic" pitchFamily="34" charset="-120"/>
              </a:rPr>
              <a:t>지역공동체</a:t>
            </a:r>
            <a:endParaRPr lang="en-US" sz="1550" dirty="0"/>
          </a:p>
        </p:txBody>
      </p:sp>
      <p:sp>
        <p:nvSpPr>
          <p:cNvPr id="30" name="Text 28"/>
          <p:cNvSpPr/>
          <p:nvPr/>
        </p:nvSpPr>
        <p:spPr>
          <a:xfrm>
            <a:off x="4636008" y="3337560"/>
            <a:ext cx="3017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기후위험·지역산업 위기</a:t>
            </a:r>
            <a:endParaRPr lang="en-US" sz="1250" dirty="0"/>
          </a:p>
        </p:txBody>
      </p:sp>
      <p:sp>
        <p:nvSpPr>
          <p:cNvPr id="31" name="Shape 29"/>
          <p:cNvSpPr/>
          <p:nvPr/>
        </p:nvSpPr>
        <p:spPr>
          <a:xfrm>
            <a:off x="8138160" y="2834640"/>
            <a:ext cx="3337560" cy="1078992"/>
          </a:xfrm>
          <a:prstGeom prst="roundRect">
            <a:avLst>
              <a:gd name="adj" fmla="val 13559"/>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32" name="Shape 30"/>
          <p:cNvSpPr/>
          <p:nvPr/>
        </p:nvSpPr>
        <p:spPr>
          <a:xfrm>
            <a:off x="8138160" y="2834640"/>
            <a:ext cx="100584" cy="1078992"/>
          </a:xfrm>
          <a:prstGeom prst="rect">
            <a:avLst/>
          </a:prstGeom>
          <a:solidFill>
            <a:srgbClr val="EF4444"/>
          </a:solidFill>
          <a:ln w="12700">
            <a:solidFill>
              <a:srgbClr val="EF4444"/>
            </a:solidFill>
            <a:prstDash val="solid"/>
          </a:ln>
        </p:spPr>
        <p:txBody>
          <a:bodyPr wrap="square" lIns="63500" tIns="38100" rIns="63500" bIns="38100"/>
          <a:lstStyle/>
          <a:p>
            <a:pPr>
              <a:lnSpc>
                <a:spcPct val="108000"/>
              </a:lnSpc>
              <a:spcBef>
                <a:spcPts val="0"/>
              </a:spcBef>
              <a:spcAft>
                <a:spcPts val="200"/>
              </a:spcAft>
            </a:pPr>
            <a:endParaRPr/>
          </a:p>
        </p:txBody>
      </p:sp>
      <p:sp>
        <p:nvSpPr>
          <p:cNvPr id="33" name="Text 31"/>
          <p:cNvSpPr/>
          <p:nvPr/>
        </p:nvSpPr>
        <p:spPr>
          <a:xfrm>
            <a:off x="8339328" y="2962656"/>
            <a:ext cx="30175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EF4444"/>
                </a:solidFill>
                <a:latin typeface="맑은 고딕" pitchFamily="34" charset="0"/>
                <a:ea typeface="Malgun Gothic" pitchFamily="34" charset="-122"/>
                <a:cs typeface="Malgun Gothic" pitchFamily="34" charset="-120"/>
              </a:rPr>
              <a:t>취약계층</a:t>
            </a:r>
            <a:endParaRPr lang="en-US" sz="1550" dirty="0"/>
          </a:p>
        </p:txBody>
      </p:sp>
      <p:sp>
        <p:nvSpPr>
          <p:cNvPr id="34" name="Text 32"/>
          <p:cNvSpPr/>
          <p:nvPr/>
        </p:nvSpPr>
        <p:spPr>
          <a:xfrm>
            <a:off x="8339328" y="3337560"/>
            <a:ext cx="3017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장애인·이민자·금융포용</a:t>
            </a:r>
            <a:endParaRPr lang="en-US" sz="1250" dirty="0"/>
          </a:p>
        </p:txBody>
      </p:sp>
      <p:sp>
        <p:nvSpPr>
          <p:cNvPr id="35" name="Shape 33"/>
          <p:cNvSpPr/>
          <p:nvPr/>
        </p:nvSpPr>
        <p:spPr>
          <a:xfrm>
            <a:off x="822960" y="5120640"/>
            <a:ext cx="10561320" cy="685800"/>
          </a:xfrm>
          <a:prstGeom prst="roundRect">
            <a:avLst>
              <a:gd name="adj" fmla="val 21333"/>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36" name="Shape 34"/>
          <p:cNvSpPr/>
          <p:nvPr/>
        </p:nvSpPr>
        <p:spPr>
          <a:xfrm>
            <a:off x="822960" y="5120640"/>
            <a:ext cx="109728" cy="68580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37" name="Text 35"/>
          <p:cNvSpPr/>
          <p:nvPr/>
        </p:nvSpPr>
        <p:spPr>
          <a:xfrm>
            <a:off x="1051560" y="5285232"/>
            <a:ext cx="10241280" cy="37490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공제 연구는 사회안전망, 지역경제, 취약계층 보호와 연결될 때 정책적 </a:t>
            </a:r>
            <a:r>
              <a:rPr lang="en-US" sz="1850" b="1" dirty="0" err="1">
                <a:solidFill>
                  <a:srgbClr val="0B1F3A"/>
                </a:solidFill>
                <a:latin typeface="맑은 고딕" pitchFamily="34" charset="0"/>
                <a:ea typeface="Malgun Gothic" pitchFamily="34" charset="-122"/>
                <a:cs typeface="Malgun Gothic" pitchFamily="34" charset="-120"/>
              </a:rPr>
              <a:t>의미가</a:t>
            </a:r>
            <a:r>
              <a:rPr lang="en-US" sz="1850" b="1" dirty="0">
                <a:solidFill>
                  <a:srgbClr val="0B1F3A"/>
                </a:solidFill>
                <a:latin typeface="맑은 고딕" pitchFamily="34" charset="0"/>
                <a:ea typeface="Malgun Gothic" pitchFamily="34" charset="-122"/>
                <a:cs typeface="Malgun Gothic" pitchFamily="34" charset="-120"/>
              </a:rPr>
              <a:t> 커</a:t>
            </a:r>
            <a:r>
              <a:rPr lang="ko-KR" altLang="en-US" sz="1850" b="1" dirty="0">
                <a:solidFill>
                  <a:srgbClr val="0B1F3A"/>
                </a:solidFill>
                <a:latin typeface="맑은 고딕" pitchFamily="34" charset="0"/>
                <a:ea typeface="Malgun Gothic" pitchFamily="34" charset="-122"/>
                <a:cs typeface="Malgun Gothic" pitchFamily="34" charset="-120"/>
              </a:rPr>
              <a:t>짐</a:t>
            </a:r>
            <a:endParaRPr lang="en-US" sz="1700" dirty="0"/>
          </a:p>
        </p:txBody>
      </p:sp>
      <p:sp>
        <p:nvSpPr>
          <p:cNvPr id="43" name="TextBox 42"/>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13</a:t>
            </a:r>
          </a:p>
        </p:txBody>
      </p:sp>
      <p:sp>
        <p:nvSpPr>
          <p:cNvPr id="10" name="슬라이드 번호 개체 틀 9">
            <a:extLst>
              <a:ext uri="{FF2B5EF4-FFF2-40B4-BE49-F238E27FC236}">
                <a16:creationId xmlns:a16="http://schemas.microsoft.com/office/drawing/2014/main" id="{DA80EE65-D043-468A-8580-C87429D7AC6B}"/>
              </a:ext>
            </a:extLst>
          </p:cNvPr>
          <p:cNvSpPr>
            <a:spLocks noGrp="1"/>
          </p:cNvSpPr>
          <p:nvPr>
            <p:ph type="sldNum" sz="quarter" idx="4294967295"/>
          </p:nvPr>
        </p:nvSpPr>
        <p:spPr/>
        <p:txBody>
          <a:bodyPr/>
          <a:lstStyle/>
          <a:p>
            <a:pPr algn="l"/>
            <a:fld id="{F7021451-1387-4CA6-816F-3879F97B5CBC}" type="slidenum">
              <a:rPr lang="en-US" b="0" smtClean="0"/>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Oval 29"/>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Rectangle 27"/>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Ⅱ</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국내 공제 연구의 한계</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주제는 확대되었지만, 데이터와 실증 기반은 아직 충분하지 않음</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685800" y="1371600"/>
            <a:ext cx="5166360" cy="1298448"/>
          </a:xfrm>
          <a:prstGeom prst="roundRect">
            <a:avLst>
              <a:gd name="adj" fmla="val 11268"/>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685800" y="1371600"/>
            <a:ext cx="100584" cy="1298448"/>
          </a:xfrm>
          <a:prstGeom prst="rect">
            <a:avLst/>
          </a:prstGeom>
          <a:solidFill>
            <a:srgbClr val="EF4444"/>
          </a:solidFill>
          <a:ln w="12700">
            <a:solidFill>
              <a:srgbClr val="EF4444"/>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886968" y="149961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EF4444"/>
                </a:solidFill>
                <a:latin typeface="맑은 고딕" pitchFamily="34" charset="0"/>
                <a:ea typeface="Malgun Gothic" pitchFamily="34" charset="-122"/>
                <a:cs typeface="Malgun Gothic" pitchFamily="34" charset="-120"/>
              </a:rPr>
              <a:t>실증연구 부족</a:t>
            </a:r>
            <a:endParaRPr lang="en-US" sz="1550" dirty="0"/>
          </a:p>
        </p:txBody>
      </p:sp>
      <p:sp>
        <p:nvSpPr>
          <p:cNvPr id="14" name="Text 12"/>
          <p:cNvSpPr/>
          <p:nvPr/>
        </p:nvSpPr>
        <p:spPr>
          <a:xfrm>
            <a:off x="886968" y="1874520"/>
            <a:ext cx="4846320" cy="67665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공제사업자 목록, 상품, 재무현황, 민원·소송, 손해율 자료가 통합적으로 관리되지 않아 계량연구가 어렵다.</a:t>
            </a:r>
            <a:endParaRPr lang="en-US" sz="1250" dirty="0"/>
          </a:p>
        </p:txBody>
      </p:sp>
      <p:sp>
        <p:nvSpPr>
          <p:cNvPr id="15" name="Shape 13"/>
          <p:cNvSpPr/>
          <p:nvPr/>
        </p:nvSpPr>
        <p:spPr>
          <a:xfrm>
            <a:off x="6263640" y="1371600"/>
            <a:ext cx="5166360" cy="1298448"/>
          </a:xfrm>
          <a:prstGeom prst="roundRect">
            <a:avLst>
              <a:gd name="adj" fmla="val 11268"/>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6263640" y="1371600"/>
            <a:ext cx="100584" cy="1298448"/>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6464808" y="149961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공제 유형 간 비교 부족</a:t>
            </a:r>
            <a:endParaRPr lang="en-US" sz="1550" dirty="0"/>
          </a:p>
        </p:txBody>
      </p:sp>
      <p:sp>
        <p:nvSpPr>
          <p:cNvPr id="18" name="Text 16"/>
          <p:cNvSpPr/>
          <p:nvPr/>
        </p:nvSpPr>
        <p:spPr>
          <a:xfrm>
            <a:off x="6464808" y="1874520"/>
            <a:ext cx="4846320" cy="67665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직역공제, 업종공제, 지역공제, 정책형 공제의 성과와 위험구조 비교가 충분하지 않다.</a:t>
            </a:r>
            <a:endParaRPr lang="en-US" sz="1250" dirty="0"/>
          </a:p>
        </p:txBody>
      </p:sp>
      <p:sp>
        <p:nvSpPr>
          <p:cNvPr id="19" name="Shape 17"/>
          <p:cNvSpPr/>
          <p:nvPr/>
        </p:nvSpPr>
        <p:spPr>
          <a:xfrm>
            <a:off x="685800" y="3154680"/>
            <a:ext cx="5166360" cy="1298448"/>
          </a:xfrm>
          <a:prstGeom prst="roundRect">
            <a:avLst>
              <a:gd name="adj" fmla="val 11268"/>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685800" y="3154680"/>
            <a:ext cx="100584" cy="1298448"/>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886968" y="328269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소비자 행동 연구 미흡</a:t>
            </a:r>
            <a:endParaRPr lang="en-US" sz="1550" dirty="0"/>
          </a:p>
        </p:txBody>
      </p:sp>
      <p:sp>
        <p:nvSpPr>
          <p:cNvPr id="22" name="Text 20"/>
          <p:cNvSpPr/>
          <p:nvPr/>
        </p:nvSpPr>
        <p:spPr>
          <a:xfrm>
            <a:off x="886968" y="3657600"/>
            <a:ext cx="4846320" cy="67665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가입·유지·탈퇴 결정요인, 조합원 신뢰, 분쟁 발생 요인에 대한 행동경제학적 접근이 부족하다.</a:t>
            </a:r>
            <a:endParaRPr lang="en-US" sz="1250" dirty="0"/>
          </a:p>
        </p:txBody>
      </p:sp>
      <p:sp>
        <p:nvSpPr>
          <p:cNvPr id="23" name="Shape 21"/>
          <p:cNvSpPr/>
          <p:nvPr/>
        </p:nvSpPr>
        <p:spPr>
          <a:xfrm>
            <a:off x="6263640" y="3154680"/>
            <a:ext cx="5166360" cy="1298448"/>
          </a:xfrm>
          <a:prstGeom prst="roundRect">
            <a:avLst>
              <a:gd name="adj" fmla="val 11268"/>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6263640" y="3154680"/>
            <a:ext cx="100584" cy="1298448"/>
          </a:xfrm>
          <a:prstGeom prst="rect">
            <a:avLst/>
          </a:prstGeom>
          <a:solidFill>
            <a:srgbClr val="7C3AED"/>
          </a:solidFill>
          <a:ln w="12700">
            <a:solidFill>
              <a:srgbClr val="7C3AED"/>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6464808" y="328269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7C3AED"/>
                </a:solidFill>
                <a:latin typeface="맑은 고딕" pitchFamily="34" charset="0"/>
                <a:ea typeface="Malgun Gothic" pitchFamily="34" charset="-122"/>
                <a:cs typeface="Malgun Gothic" pitchFamily="34" charset="-120"/>
              </a:rPr>
              <a:t>디지털 전환 연구 초기 단계</a:t>
            </a:r>
            <a:endParaRPr lang="en-US" sz="1550" dirty="0"/>
          </a:p>
        </p:txBody>
      </p:sp>
      <p:sp>
        <p:nvSpPr>
          <p:cNvPr id="26" name="Text 24"/>
          <p:cNvSpPr/>
          <p:nvPr/>
        </p:nvSpPr>
        <p:spPr>
          <a:xfrm>
            <a:off x="6464808" y="3657600"/>
            <a:ext cx="4846320" cy="67665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AI, 빅데이터, 자동손해사정, 모바일 채널, RegTech 적용 연구가 아직 제한적이다.</a:t>
            </a:r>
            <a:endParaRPr lang="en-US" sz="1250" dirty="0"/>
          </a:p>
        </p:txBody>
      </p:sp>
      <p:sp>
        <p:nvSpPr>
          <p:cNvPr id="32" name="TextBox 31"/>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14</a:t>
            </a:r>
          </a:p>
        </p:txBody>
      </p:sp>
      <p:sp>
        <p:nvSpPr>
          <p:cNvPr id="10" name="슬라이드 번호 개체 틀 9">
            <a:extLst>
              <a:ext uri="{FF2B5EF4-FFF2-40B4-BE49-F238E27FC236}">
                <a16:creationId xmlns:a16="http://schemas.microsoft.com/office/drawing/2014/main" id="{97D9C08F-BEA4-4076-88EA-13E086C8CABA}"/>
              </a:ext>
            </a:extLst>
          </p:cNvPr>
          <p:cNvSpPr>
            <a:spLocks noGrp="1"/>
          </p:cNvSpPr>
          <p:nvPr>
            <p:ph type="sldNum" sz="quarter" idx="4294967295"/>
          </p:nvPr>
        </p:nvSpPr>
        <p:spPr/>
        <p:txBody>
          <a:bodyPr/>
          <a:lstStyle/>
          <a:p>
            <a:pPr algn="l"/>
            <a:fld id="{F7021451-1387-4CA6-816F-3879F97B5CBC}" type="slidenum">
              <a:rPr lang="en-US" b="0" smtClean="0"/>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0B1F3A"/>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6858000"/>
          </a:xfrm>
          <a:prstGeom prst="rect">
            <a:avLst/>
          </a:prstGeom>
          <a:solidFill>
            <a:srgbClr val="0B1F3A"/>
          </a:solidFill>
          <a:ln w="12700">
            <a:solidFill>
              <a:srgbClr val="0B1F3A"/>
            </a:solidFill>
            <a:prstDash val="solid"/>
          </a:ln>
        </p:spPr>
        <p:txBody>
          <a:bodyPr wrap="square" lIns="63500" tIns="38100" rIns="63500" bIns="38100"/>
          <a:lstStyle/>
          <a:p>
            <a:pPr>
              <a:lnSpc>
                <a:spcPct val="108000"/>
              </a:lnSpc>
              <a:spcBef>
                <a:spcPts val="0"/>
              </a:spcBef>
              <a:spcAft>
                <a:spcPts val="200"/>
              </a:spcAft>
            </a:pPr>
            <a:endParaRPr/>
          </a:p>
        </p:txBody>
      </p:sp>
      <p:sp>
        <p:nvSpPr>
          <p:cNvPr id="3" name="Shape 1"/>
          <p:cNvSpPr/>
          <p:nvPr/>
        </p:nvSpPr>
        <p:spPr>
          <a:xfrm rot="1200000">
            <a:off x="7680960" y="-1188720"/>
            <a:ext cx="5029200" cy="5029200"/>
          </a:xfrm>
          <a:prstGeom prst="arc">
            <a:avLst/>
          </a:prstGeom>
          <a:noFill/>
          <a:ln w="50800">
            <a:solidFill>
              <a:srgbClr val="60A5FA">
                <a:alpha val="3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900000">
            <a:off x="-1188720" y="4389120"/>
            <a:ext cx="3657600" cy="3657600"/>
          </a:xfrm>
          <a:prstGeom prst="arc">
            <a:avLst/>
          </a:prstGeom>
          <a:noFill/>
          <a:ln w="38100">
            <a:solidFill>
              <a:srgbClr val="22D3EE">
                <a:alpha val="2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Text 3"/>
          <p:cNvSpPr/>
          <p:nvPr/>
        </p:nvSpPr>
        <p:spPr>
          <a:xfrm>
            <a:off x="685800" y="713232"/>
            <a:ext cx="868680" cy="411480"/>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2100" b="1" dirty="0">
                <a:solidFill>
                  <a:srgbClr val="102B52"/>
                </a:solidFill>
                <a:latin typeface="맑은 고딕" pitchFamily="34" charset="0"/>
                <a:ea typeface="Malgun Gothic" pitchFamily="34" charset="-122"/>
                <a:cs typeface="Malgun Gothic" pitchFamily="34" charset="-120"/>
              </a:rPr>
              <a:t>Ⅲ</a:t>
            </a:r>
            <a:endParaRPr lang="en-US" sz="1900" dirty="0"/>
          </a:p>
        </p:txBody>
      </p:sp>
      <p:sp>
        <p:nvSpPr>
          <p:cNvPr id="6" name="Shape 4"/>
          <p:cNvSpPr/>
          <p:nvPr/>
        </p:nvSpPr>
        <p:spPr>
          <a:xfrm>
            <a:off x="685800" y="1298448"/>
            <a:ext cx="10698480" cy="0"/>
          </a:xfrm>
          <a:prstGeom prst="line">
            <a:avLst/>
          </a:prstGeom>
          <a:noFill/>
          <a:ln w="15240">
            <a:solidFill>
              <a:srgbClr val="475569"/>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7" name="Text 5"/>
          <p:cNvSpPr/>
          <p:nvPr/>
        </p:nvSpPr>
        <p:spPr>
          <a:xfrm>
            <a:off x="685800" y="2212848"/>
            <a:ext cx="10789920" cy="6858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3500" b="1" dirty="0">
                <a:solidFill>
                  <a:srgbClr val="FFFFFF"/>
                </a:solidFill>
                <a:latin typeface="맑은 고딕" pitchFamily="34" charset="0"/>
                <a:ea typeface="Malgun Gothic" pitchFamily="34" charset="-122"/>
                <a:cs typeface="Malgun Gothic" pitchFamily="34" charset="-120"/>
              </a:rPr>
              <a:t>해외 공제 연구와 제도 동향</a:t>
            </a:r>
            <a:endParaRPr lang="en-US" sz="3400" dirty="0"/>
          </a:p>
        </p:txBody>
      </p:sp>
      <p:sp>
        <p:nvSpPr>
          <p:cNvPr id="8" name="Text 6"/>
          <p:cNvSpPr/>
          <p:nvPr/>
        </p:nvSpPr>
        <p:spPr>
          <a:xfrm>
            <a:off x="685800" y="3072384"/>
            <a:ext cx="9875520" cy="50292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850" b="1" dirty="0">
                <a:solidFill>
                  <a:srgbClr val="FFFFFF"/>
                </a:solidFill>
                <a:latin typeface="맑은 고딕" pitchFamily="34" charset="0"/>
                <a:ea typeface="Malgun Gothic" pitchFamily="34" charset="-122"/>
                <a:cs typeface="Malgun Gothic" pitchFamily="34" charset="-120"/>
              </a:rPr>
              <a:t>각국 제도와 연구 흐름, 실제 연구물 기반 Research Box</a:t>
            </a:r>
            <a:endParaRPr lang="en-US" sz="1700" dirty="0"/>
          </a:p>
        </p:txBody>
      </p:sp>
      <p:sp>
        <p:nvSpPr>
          <p:cNvPr id="30" name="Rounded Rectangle 29"/>
          <p:cNvSpPr/>
          <p:nvPr/>
        </p:nvSpPr>
        <p:spPr>
          <a:xfrm>
            <a:off x="411480" y="1170432"/>
            <a:ext cx="109728" cy="4480560"/>
          </a:xfrm>
          <a:prstGeom prst="roundRect">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TextBox 31"/>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E2E8F0"/>
                </a:solidFill>
                <a:latin typeface="Arial"/>
              </a:rPr>
              <a:t>15</a:t>
            </a:r>
          </a:p>
        </p:txBody>
      </p:sp>
      <p:sp>
        <p:nvSpPr>
          <p:cNvPr id="9" name="슬라이드 번호 개체 틀 8">
            <a:extLst>
              <a:ext uri="{FF2B5EF4-FFF2-40B4-BE49-F238E27FC236}">
                <a16:creationId xmlns:a16="http://schemas.microsoft.com/office/drawing/2014/main" id="{F82750B6-8C92-4E56-B408-25BEAA0E6F3A}"/>
              </a:ext>
            </a:extLst>
          </p:cNvPr>
          <p:cNvSpPr>
            <a:spLocks noGrp="1"/>
          </p:cNvSpPr>
          <p:nvPr>
            <p:ph type="sldNum" sz="quarter" idx="4294967295"/>
          </p:nvPr>
        </p:nvSpPr>
        <p:spPr/>
        <p:txBody>
          <a:bodyPr/>
          <a:lstStyle/>
          <a:p>
            <a:pPr algn="l"/>
            <a:fld id="{F7021451-1387-4CA6-816F-3879F97B5CBC}" type="slidenum">
              <a:rPr lang="en-US" b="0" smtClean="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F8FAFC"/>
        </a:solidFill>
        <a:effectLst/>
      </p:bgPr>
    </p:bg>
    <p:spTree>
      <p:nvGrpSpPr>
        <p:cNvPr id="1" name=""/>
        <p:cNvGrpSpPr/>
        <p:nvPr/>
      </p:nvGrpSpPr>
      <p:grpSpPr>
        <a:xfrm>
          <a:off x="0" y="0"/>
          <a:ext cx="0" cy="0"/>
          <a:chOff x="0" y="0"/>
          <a:chExt cx="0" cy="0"/>
        </a:xfrm>
      </p:grpSpPr>
      <p:sp>
        <p:nvSpPr>
          <p:cNvPr id="34" name="Rectangle 33"/>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3" name="Oval 32"/>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Oval 31"/>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1" name="Rectangle 30"/>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Rectangle 29"/>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해외 공제 </a:t>
            </a:r>
            <a:r>
              <a:rPr lang="en-US" sz="2550" b="1" dirty="0" err="1">
                <a:solidFill>
                  <a:srgbClr val="0B1F3A"/>
                </a:solidFill>
                <a:latin typeface="맑은 고딕" pitchFamily="34" charset="0"/>
                <a:ea typeface="Malgun Gothic" pitchFamily="34" charset="-122"/>
                <a:cs typeface="Malgun Gothic" pitchFamily="34" charset="-120"/>
              </a:rPr>
              <a:t>연구의</a:t>
            </a:r>
            <a:r>
              <a:rPr lang="en-US" sz="2550" b="1" dirty="0">
                <a:solidFill>
                  <a:srgbClr val="0B1F3A"/>
                </a:solidFill>
                <a:latin typeface="맑은 고딕" pitchFamily="34" charset="0"/>
                <a:ea typeface="Malgun Gothic" pitchFamily="34" charset="-122"/>
                <a:cs typeface="Malgun Gothic" pitchFamily="34" charset="-120"/>
              </a:rPr>
              <a:t> </a:t>
            </a:r>
            <a:r>
              <a:rPr lang="en-US" sz="2550" b="1" dirty="0" err="1">
                <a:solidFill>
                  <a:srgbClr val="0B1F3A"/>
                </a:solidFill>
                <a:latin typeface="맑은 고딕" pitchFamily="34" charset="0"/>
                <a:ea typeface="Malgun Gothic" pitchFamily="34" charset="-122"/>
                <a:cs typeface="Malgun Gothic" pitchFamily="34" charset="-120"/>
              </a:rPr>
              <a:t>흐름</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상호성은 인정하되 소비자보호·공시·건전성·지배구조 기준은 강화</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685800" y="1325880"/>
            <a:ext cx="5166360" cy="1143000"/>
          </a:xfrm>
          <a:prstGeom prst="roundRect">
            <a:avLst>
              <a:gd name="adj" fmla="val 1280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685800" y="1325880"/>
            <a:ext cx="100584" cy="114300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886968" y="145389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특수성 인정</a:t>
            </a:r>
            <a:endParaRPr lang="en-US" sz="1550" dirty="0"/>
          </a:p>
        </p:txBody>
      </p:sp>
      <p:sp>
        <p:nvSpPr>
          <p:cNvPr id="14" name="Text 12"/>
          <p:cNvSpPr/>
          <p:nvPr/>
        </p:nvSpPr>
        <p:spPr>
          <a:xfrm>
            <a:off x="886968" y="1828800"/>
            <a:ext cx="4846320" cy="5212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공제·상호·협동조합의 회원성, 민주성, 연대성, </a:t>
            </a:r>
            <a:r>
              <a:rPr lang="en-US" sz="1450" b="1" dirty="0" err="1">
                <a:solidFill>
                  <a:srgbClr val="111827"/>
                </a:solidFill>
                <a:latin typeface="맑은 고딕" pitchFamily="34" charset="0"/>
                <a:ea typeface="Malgun Gothic" pitchFamily="34" charset="-122"/>
                <a:cs typeface="Malgun Gothic" pitchFamily="34" charset="-120"/>
              </a:rPr>
              <a:t>공동체</a:t>
            </a:r>
            <a:r>
              <a:rPr lang="en-US" sz="1450" b="1" dirty="0">
                <a:solidFill>
                  <a:srgbClr val="111827"/>
                </a:solidFill>
                <a:latin typeface="맑은 고딕" pitchFamily="34" charset="0"/>
                <a:ea typeface="Malgun Gothic" pitchFamily="34" charset="-122"/>
                <a:cs typeface="Malgun Gothic" pitchFamily="34" charset="-120"/>
              </a:rPr>
              <a:t> </a:t>
            </a:r>
          </a:p>
          <a:p>
            <a:pPr marL="0" indent="0">
              <a:lnSpc>
                <a:spcPct val="108000"/>
              </a:lnSpc>
              <a:spcBef>
                <a:spcPts val="0"/>
              </a:spcBef>
              <a:spcAft>
                <a:spcPts val="200"/>
              </a:spcAft>
              <a:buNone/>
            </a:pPr>
            <a:r>
              <a:rPr lang="en-US" sz="1450" b="1" dirty="0" err="1">
                <a:solidFill>
                  <a:srgbClr val="111827"/>
                </a:solidFill>
                <a:latin typeface="맑은 고딕" pitchFamily="34" charset="0"/>
                <a:ea typeface="Malgun Gothic" pitchFamily="34" charset="-122"/>
                <a:cs typeface="Malgun Gothic" pitchFamily="34" charset="-120"/>
              </a:rPr>
              <a:t>목적을</a:t>
            </a:r>
            <a:r>
              <a:rPr lang="en-US" sz="1450" b="1" dirty="0">
                <a:solidFill>
                  <a:srgbClr val="111827"/>
                </a:solidFill>
                <a:latin typeface="맑은 고딕" pitchFamily="34" charset="0"/>
                <a:ea typeface="Malgun Gothic" pitchFamily="34" charset="-122"/>
                <a:cs typeface="Malgun Gothic" pitchFamily="34" charset="-120"/>
              </a:rPr>
              <a:t> 제도적으로 인정</a:t>
            </a:r>
            <a:endParaRPr lang="en-US" sz="1250" dirty="0"/>
          </a:p>
        </p:txBody>
      </p:sp>
      <p:sp>
        <p:nvSpPr>
          <p:cNvPr id="15" name="Shape 13"/>
          <p:cNvSpPr/>
          <p:nvPr/>
        </p:nvSpPr>
        <p:spPr>
          <a:xfrm>
            <a:off x="6263640" y="1325880"/>
            <a:ext cx="5166360" cy="1143000"/>
          </a:xfrm>
          <a:prstGeom prst="roundRect">
            <a:avLst>
              <a:gd name="adj" fmla="val 1280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6263640" y="1325880"/>
            <a:ext cx="100584" cy="114300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6464808" y="145389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공통기준 강화</a:t>
            </a:r>
            <a:endParaRPr lang="en-US" sz="1550" dirty="0"/>
          </a:p>
        </p:txBody>
      </p:sp>
      <p:sp>
        <p:nvSpPr>
          <p:cNvPr id="18" name="Text 16"/>
          <p:cNvSpPr/>
          <p:nvPr/>
        </p:nvSpPr>
        <p:spPr>
          <a:xfrm>
            <a:off x="6464808" y="1828800"/>
            <a:ext cx="4846320" cy="5212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계약자 보호, 정보공시, 지배구조, 재무건전성 </a:t>
            </a:r>
            <a:r>
              <a:rPr lang="en-US" sz="1450" b="1" dirty="0" err="1">
                <a:solidFill>
                  <a:srgbClr val="111827"/>
                </a:solidFill>
                <a:latin typeface="맑은 고딕" pitchFamily="34" charset="0"/>
                <a:ea typeface="Malgun Gothic" pitchFamily="34" charset="-122"/>
                <a:cs typeface="Malgun Gothic" pitchFamily="34" charset="-120"/>
              </a:rPr>
              <a:t>기준을</a:t>
            </a:r>
            <a:r>
              <a:rPr lang="en-US" sz="1450" b="1" dirty="0">
                <a:solidFill>
                  <a:srgbClr val="111827"/>
                </a:solidFill>
                <a:latin typeface="맑은 고딕" pitchFamily="34" charset="0"/>
                <a:ea typeface="Malgun Gothic" pitchFamily="34" charset="-122"/>
                <a:cs typeface="Malgun Gothic" pitchFamily="34" charset="-120"/>
              </a:rPr>
              <a:t> </a:t>
            </a:r>
          </a:p>
          <a:p>
            <a:pPr marL="0" indent="0">
              <a:lnSpc>
                <a:spcPct val="108000"/>
              </a:lnSpc>
              <a:spcBef>
                <a:spcPts val="0"/>
              </a:spcBef>
              <a:spcAft>
                <a:spcPts val="200"/>
              </a:spcAft>
              <a:buNone/>
            </a:pPr>
            <a:r>
              <a:rPr lang="en-US" sz="1450" b="1" dirty="0" err="1">
                <a:solidFill>
                  <a:srgbClr val="111827"/>
                </a:solidFill>
                <a:latin typeface="맑은 고딕" pitchFamily="34" charset="0"/>
                <a:ea typeface="Malgun Gothic" pitchFamily="34" charset="-122"/>
                <a:cs typeface="Malgun Gothic" pitchFamily="34" charset="-120"/>
              </a:rPr>
              <a:t>위험과</a:t>
            </a:r>
            <a:r>
              <a:rPr lang="en-US" sz="1450" b="1" dirty="0">
                <a:solidFill>
                  <a:srgbClr val="111827"/>
                </a:solidFill>
                <a:latin typeface="맑은 고딕" pitchFamily="34" charset="0"/>
                <a:ea typeface="Malgun Gothic" pitchFamily="34" charset="-122"/>
                <a:cs typeface="Malgun Gothic" pitchFamily="34" charset="-120"/>
              </a:rPr>
              <a:t> 규모에 비례하여 적용</a:t>
            </a:r>
            <a:endParaRPr lang="en-US" sz="1250" dirty="0"/>
          </a:p>
        </p:txBody>
      </p:sp>
      <p:sp>
        <p:nvSpPr>
          <p:cNvPr id="19" name="Shape 17"/>
          <p:cNvSpPr/>
          <p:nvPr/>
        </p:nvSpPr>
        <p:spPr>
          <a:xfrm>
            <a:off x="685800" y="2880360"/>
            <a:ext cx="5166360" cy="1143000"/>
          </a:xfrm>
          <a:prstGeom prst="roundRect">
            <a:avLst>
              <a:gd name="adj" fmla="val 1280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685800" y="2880360"/>
            <a:ext cx="100584" cy="114300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886968" y="300837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데이터 기반 연구</a:t>
            </a:r>
            <a:endParaRPr lang="en-US" sz="1550" dirty="0"/>
          </a:p>
        </p:txBody>
      </p:sp>
      <p:sp>
        <p:nvSpPr>
          <p:cNvPr id="22" name="Text 20"/>
          <p:cNvSpPr/>
          <p:nvPr/>
        </p:nvSpPr>
        <p:spPr>
          <a:xfrm>
            <a:off x="886968" y="3383280"/>
            <a:ext cx="4846320" cy="5212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시장점유율, 자산, 회원 수, 공제료·보험료, 지급금 등 </a:t>
            </a:r>
          </a:p>
          <a:p>
            <a:pPr marL="0" indent="0">
              <a:lnSpc>
                <a:spcPct val="108000"/>
              </a:lnSpc>
              <a:spcBef>
                <a:spcPts val="0"/>
              </a:spcBef>
              <a:spcAft>
                <a:spcPts val="200"/>
              </a:spcAft>
              <a:buNone/>
            </a:pPr>
            <a:r>
              <a:rPr lang="en-US" sz="1450" b="1" dirty="0" err="1">
                <a:solidFill>
                  <a:srgbClr val="111827"/>
                </a:solidFill>
                <a:latin typeface="맑은 고딕" pitchFamily="34" charset="0"/>
                <a:ea typeface="Malgun Gothic" pitchFamily="34" charset="-122"/>
                <a:cs typeface="Malgun Gothic" pitchFamily="34" charset="-120"/>
              </a:rPr>
              <a:t>장기</a:t>
            </a:r>
            <a:r>
              <a:rPr lang="en-US" sz="1450" b="1" dirty="0">
                <a:solidFill>
                  <a:srgbClr val="111827"/>
                </a:solidFill>
                <a:latin typeface="맑은 고딕" pitchFamily="34" charset="0"/>
                <a:ea typeface="Malgun Gothic" pitchFamily="34" charset="-122"/>
                <a:cs typeface="Malgun Gothic" pitchFamily="34" charset="-120"/>
              </a:rPr>
              <a:t> 통계 축적</a:t>
            </a:r>
            <a:endParaRPr lang="en-US" sz="1250" dirty="0"/>
          </a:p>
        </p:txBody>
      </p:sp>
      <p:sp>
        <p:nvSpPr>
          <p:cNvPr id="23" name="Shape 21"/>
          <p:cNvSpPr/>
          <p:nvPr/>
        </p:nvSpPr>
        <p:spPr>
          <a:xfrm>
            <a:off x="6263640" y="2880360"/>
            <a:ext cx="5166360" cy="1143000"/>
          </a:xfrm>
          <a:prstGeom prst="roundRect">
            <a:avLst>
              <a:gd name="adj" fmla="val 1280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6263640" y="2880360"/>
            <a:ext cx="100584" cy="1143000"/>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6464808" y="3008376"/>
            <a:ext cx="484632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사회적 가치 재정립</a:t>
            </a:r>
            <a:endParaRPr lang="en-US" sz="1550" dirty="0"/>
          </a:p>
        </p:txBody>
      </p:sp>
      <p:sp>
        <p:nvSpPr>
          <p:cNvPr id="26" name="Text 24"/>
          <p:cNvSpPr/>
          <p:nvPr/>
        </p:nvSpPr>
        <p:spPr>
          <a:xfrm>
            <a:off x="6464808" y="3383280"/>
            <a:ext cx="4846320" cy="5212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50" b="1" dirty="0">
                <a:solidFill>
                  <a:srgbClr val="111827"/>
                </a:solidFill>
                <a:latin typeface="맑은 고딕" pitchFamily="34" charset="0"/>
                <a:ea typeface="Malgun Gothic" pitchFamily="34" charset="-122"/>
                <a:cs typeface="Malgun Gothic" pitchFamily="34" charset="-120"/>
              </a:rPr>
              <a:t>금융포용, 지역경제, 취약계층 보호, ESG·SDGs와 연계</a:t>
            </a:r>
            <a:endParaRPr lang="en-US" sz="1250" dirty="0"/>
          </a:p>
        </p:txBody>
      </p:sp>
      <p:sp>
        <p:nvSpPr>
          <p:cNvPr id="27" name="Shape 25"/>
          <p:cNvSpPr/>
          <p:nvPr/>
        </p:nvSpPr>
        <p:spPr>
          <a:xfrm>
            <a:off x="868680" y="5120640"/>
            <a:ext cx="10424160" cy="749808"/>
          </a:xfrm>
          <a:prstGeom prst="roundRect">
            <a:avLst>
              <a:gd name="adj" fmla="val 19512"/>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28" name="Shape 26"/>
          <p:cNvSpPr/>
          <p:nvPr/>
        </p:nvSpPr>
        <p:spPr>
          <a:xfrm>
            <a:off x="868680" y="5120640"/>
            <a:ext cx="109728" cy="749808"/>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29" name="Text 27"/>
          <p:cNvSpPr/>
          <p:nvPr/>
        </p:nvSpPr>
        <p:spPr>
          <a:xfrm>
            <a:off x="1097280" y="5285232"/>
            <a:ext cx="10104120" cy="438912"/>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국제기구 관점: IAIS는 MCCO의 조직형태보다 위험과 기능에 비례한 감독을 강조하고, ICMIF는 상호·협동조합 보험의 시장 존재감을 장기 </a:t>
            </a:r>
            <a:r>
              <a:rPr lang="en-US" sz="1850" b="1" dirty="0" err="1">
                <a:solidFill>
                  <a:srgbClr val="0B1F3A"/>
                </a:solidFill>
                <a:latin typeface="맑은 고딕" pitchFamily="34" charset="0"/>
                <a:ea typeface="Malgun Gothic" pitchFamily="34" charset="-122"/>
                <a:cs typeface="Malgun Gothic" pitchFamily="34" charset="-120"/>
              </a:rPr>
              <a:t>통계로</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제시</a:t>
            </a:r>
            <a:r>
              <a:rPr lang="ko-KR" altLang="en-US" sz="1850" b="1" dirty="0">
                <a:solidFill>
                  <a:srgbClr val="0B1F3A"/>
                </a:solidFill>
                <a:latin typeface="맑은 고딕" pitchFamily="34" charset="0"/>
                <a:ea typeface="Malgun Gothic" pitchFamily="34" charset="-122"/>
                <a:cs typeface="Malgun Gothic" pitchFamily="34" charset="-120"/>
              </a:rPr>
              <a:t>함</a:t>
            </a:r>
            <a:endParaRPr lang="en-US" sz="1700" dirty="0"/>
          </a:p>
        </p:txBody>
      </p:sp>
      <p:sp>
        <p:nvSpPr>
          <p:cNvPr id="35" name="TextBox 34"/>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16</a:t>
            </a:r>
          </a:p>
        </p:txBody>
      </p:sp>
      <p:sp>
        <p:nvSpPr>
          <p:cNvPr id="10" name="슬라이드 번호 개체 틀 9">
            <a:extLst>
              <a:ext uri="{FF2B5EF4-FFF2-40B4-BE49-F238E27FC236}">
                <a16:creationId xmlns:a16="http://schemas.microsoft.com/office/drawing/2014/main" id="{1217BE64-B599-498E-A35A-6B3A92A0D816}"/>
              </a:ext>
            </a:extLst>
          </p:cNvPr>
          <p:cNvSpPr>
            <a:spLocks noGrp="1"/>
          </p:cNvSpPr>
          <p:nvPr>
            <p:ph type="sldNum" sz="quarter" idx="4294967295"/>
          </p:nvPr>
        </p:nvSpPr>
        <p:spPr/>
        <p:txBody>
          <a:bodyPr/>
          <a:lstStyle/>
          <a:p>
            <a:pPr algn="l"/>
            <a:fld id="{F7021451-1387-4CA6-816F-3879F97B5CBC}" type="slidenum">
              <a:rPr lang="en-US" b="0"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19D45A59-DB35-489A-8DC1-AA369D16C92B}"/>
              </a:ext>
            </a:extLst>
          </p:cNvPr>
          <p:cNvSpPr/>
          <p:nvPr/>
        </p:nvSpPr>
        <p:spPr>
          <a:xfrm>
            <a:off x="0" y="81753"/>
            <a:ext cx="11963400" cy="6463308"/>
          </a:xfrm>
          <a:prstGeom prst="rect">
            <a:avLst/>
          </a:prstGeom>
        </p:spPr>
        <p:txBody>
          <a:bodyPr wrap="square">
            <a:spAutoFit/>
          </a:bodyPr>
          <a:lstStyle/>
          <a:p>
            <a:r>
              <a:rPr lang="ko-KR" altLang="en-US" dirty="0"/>
              <a:t> </a:t>
            </a:r>
            <a:r>
              <a:rPr lang="en-US" altLang="ko-KR" dirty="0"/>
              <a:t>&lt;</a:t>
            </a:r>
            <a:r>
              <a:rPr lang="ko-KR" altLang="en-US" dirty="0"/>
              <a:t>인사</a:t>
            </a:r>
            <a:r>
              <a:rPr lang="en-US" altLang="ko-KR" dirty="0"/>
              <a:t>&gt;</a:t>
            </a:r>
          </a:p>
          <a:p>
            <a:r>
              <a:rPr lang="ko-KR" altLang="en-US" dirty="0"/>
              <a:t>안녕하십니까</a:t>
            </a:r>
            <a:r>
              <a:rPr lang="en-US" altLang="ko-KR" dirty="0"/>
              <a:t>.</a:t>
            </a:r>
          </a:p>
          <a:p>
            <a:r>
              <a:rPr lang="ko-KR" altLang="en-US" dirty="0"/>
              <a:t>한국공제학회 이사장 </a:t>
            </a:r>
            <a:r>
              <a:rPr lang="ko-KR" altLang="en-US" dirty="0" err="1"/>
              <a:t>정홍주입니다</a:t>
            </a:r>
            <a:r>
              <a:rPr lang="en-US" altLang="ko-KR" dirty="0"/>
              <a:t>.</a:t>
            </a:r>
          </a:p>
          <a:p>
            <a:r>
              <a:rPr lang="ko-KR" altLang="en-US" dirty="0"/>
              <a:t>바쁘신 가운데에도 오늘 </a:t>
            </a:r>
            <a:r>
              <a:rPr lang="en-US" altLang="ko-KR" dirty="0"/>
              <a:t>2026</a:t>
            </a:r>
            <a:r>
              <a:rPr lang="ko-KR" altLang="en-US" dirty="0"/>
              <a:t>년도 한국공제학회 춘계 학술정책세미나 「공제 연구와 정책 </a:t>
            </a:r>
            <a:r>
              <a:rPr lang="en-US" altLang="ko-KR" dirty="0"/>
              <a:t>– </a:t>
            </a:r>
            <a:r>
              <a:rPr lang="ko-KR" altLang="en-US" dirty="0"/>
              <a:t>동향과 </a:t>
            </a:r>
            <a:r>
              <a:rPr lang="ko-KR" altLang="en-US" dirty="0" err="1"/>
              <a:t>과제」에</a:t>
            </a:r>
            <a:r>
              <a:rPr lang="ko-KR" altLang="en-US" dirty="0"/>
              <a:t> 참석해 주신 여러분께 깊이 감사드립니다</a:t>
            </a:r>
            <a:r>
              <a:rPr lang="en-US" altLang="ko-KR" dirty="0"/>
              <a:t>. </a:t>
            </a:r>
            <a:r>
              <a:rPr lang="ko-KR" altLang="en-US" dirty="0"/>
              <a:t>아울러 본 행사를 함께 준비해 주신 발표자</a:t>
            </a:r>
            <a:r>
              <a:rPr lang="en-US" altLang="ko-KR" dirty="0"/>
              <a:t>, </a:t>
            </a:r>
            <a:r>
              <a:rPr lang="ko-KR" altLang="en-US" dirty="0"/>
              <a:t>토론자 그리고 후원을 </a:t>
            </a:r>
            <a:r>
              <a:rPr lang="ko-KR" altLang="en-US" dirty="0" err="1"/>
              <a:t>해주신</a:t>
            </a:r>
            <a:r>
              <a:rPr lang="ko-KR" altLang="en-US" dirty="0"/>
              <a:t> 건설공제조합</a:t>
            </a:r>
            <a:r>
              <a:rPr lang="en-US" altLang="ko-KR" dirty="0"/>
              <a:t>, </a:t>
            </a:r>
            <a:r>
              <a:rPr lang="ko-KR" altLang="en-US" dirty="0" err="1"/>
              <a:t>어린이집안전공제회</a:t>
            </a:r>
            <a:r>
              <a:rPr lang="en-US" altLang="ko-KR" dirty="0"/>
              <a:t>, </a:t>
            </a:r>
            <a:r>
              <a:rPr lang="ko-KR" altLang="en-US" dirty="0"/>
              <a:t>사단법인 한국보험연구원에 진심으로 감사의 말씀을 드립니다</a:t>
            </a:r>
            <a:r>
              <a:rPr lang="en-US" altLang="ko-KR" dirty="0"/>
              <a:t>.</a:t>
            </a:r>
          </a:p>
          <a:p>
            <a:r>
              <a:rPr lang="ko-KR" altLang="en-US" dirty="0"/>
              <a:t>오늘 세미나는 소위 격변하는 국내외 경제</a:t>
            </a:r>
            <a:r>
              <a:rPr lang="en-US" altLang="ko-KR" dirty="0"/>
              <a:t>·</a:t>
            </a:r>
            <a:r>
              <a:rPr lang="ko-KR" altLang="en-US" dirty="0"/>
              <a:t>사회 환경 속에서 공제제도의 역할과 발전 방향을 함께 모색하기 위해 마련되었습니다</a:t>
            </a:r>
            <a:r>
              <a:rPr lang="en-US" altLang="ko-KR" dirty="0"/>
              <a:t>. </a:t>
            </a:r>
            <a:r>
              <a:rPr lang="ko-KR" altLang="en-US" dirty="0"/>
              <a:t>오늘날 지구촌 여러 곳의 전쟁과 </a:t>
            </a:r>
            <a:r>
              <a:rPr lang="ko-KR" altLang="en-US" dirty="0" err="1"/>
              <a:t>미중갈등</a:t>
            </a:r>
            <a:r>
              <a:rPr lang="en-US" altLang="ko-KR" dirty="0"/>
              <a:t>, AI</a:t>
            </a:r>
            <a:r>
              <a:rPr lang="ko-KR" altLang="en-US" dirty="0"/>
              <a:t>를 비롯한 디지털 기술 혁신으로 산업과 고용 불안이 계속되고</a:t>
            </a:r>
            <a:r>
              <a:rPr lang="en-US" altLang="ko-KR" dirty="0"/>
              <a:t>, </a:t>
            </a:r>
            <a:r>
              <a:rPr lang="ko-KR" altLang="en-US" dirty="0"/>
              <a:t>시장경제와 자본주의의 지속성이 우려되는 가운데 한국의 진보정부는 기본사회를 강조하고 있습니다</a:t>
            </a:r>
            <a:r>
              <a:rPr lang="en-US" altLang="ko-KR" dirty="0"/>
              <a:t>. </a:t>
            </a:r>
            <a:r>
              <a:rPr lang="ko-KR" altLang="en-US" dirty="0"/>
              <a:t>이에 여러모로 공제의 역할확대가 가능하고 또한 필요하다는 인식하에 우리 학회는 공제분야의 학문적 연구 동향을 점검하고</a:t>
            </a:r>
            <a:r>
              <a:rPr lang="en-US" altLang="ko-KR" dirty="0"/>
              <a:t>, </a:t>
            </a:r>
            <a:r>
              <a:rPr lang="ko-KR" altLang="en-US" dirty="0" err="1"/>
              <a:t>공제기본법등</a:t>
            </a:r>
            <a:r>
              <a:rPr lang="ko-KR" altLang="en-US" dirty="0"/>
              <a:t> 중장기적 법제 정비의 필요성</a:t>
            </a:r>
            <a:r>
              <a:rPr lang="en-US" altLang="ko-KR" dirty="0"/>
              <a:t>, Captive </a:t>
            </a:r>
            <a:r>
              <a:rPr lang="ko-KR" altLang="en-US" dirty="0"/>
              <a:t>제도의 최근 동향과 과제 등 공제분야 핵심 이슈를 심도 있게 논의하는 </a:t>
            </a:r>
            <a:r>
              <a:rPr lang="ko-KR" altLang="en-US" dirty="0" err="1"/>
              <a:t>뜻깊은</a:t>
            </a:r>
            <a:r>
              <a:rPr lang="ko-KR" altLang="en-US" dirty="0"/>
              <a:t> 자리를 마련했습니다</a:t>
            </a:r>
            <a:r>
              <a:rPr lang="en-US" altLang="ko-KR" dirty="0"/>
              <a:t>.</a:t>
            </a:r>
          </a:p>
          <a:p>
            <a:r>
              <a:rPr lang="ko-KR" altLang="en-US" dirty="0"/>
              <a:t>오늘 행사에서는 학회 부이사장을 맡고 있는 </a:t>
            </a:r>
            <a:r>
              <a:rPr lang="ko-KR" altLang="en-US" dirty="0" err="1"/>
              <a:t>최미수</a:t>
            </a:r>
            <a:r>
              <a:rPr lang="ko-KR" altLang="en-US" dirty="0"/>
              <a:t> 교수께서 공제분야 연구 동향과 향후 과제를 발표해 주시고</a:t>
            </a:r>
            <a:r>
              <a:rPr lang="en-US" altLang="ko-KR" dirty="0"/>
              <a:t>, </a:t>
            </a:r>
            <a:r>
              <a:rPr lang="ko-KR" altLang="en-US" dirty="0"/>
              <a:t>학회 회장인 김형기 교수께서는 공제기본법 제정 필요성에 대해 법</a:t>
            </a:r>
            <a:r>
              <a:rPr lang="en-US" altLang="ko-KR" dirty="0"/>
              <a:t>·</a:t>
            </a:r>
            <a:r>
              <a:rPr lang="ko-KR" altLang="en-US" dirty="0"/>
              <a:t>제도적 관점에서 중요한 시사점을 제시해 주실 예정입니다</a:t>
            </a:r>
            <a:r>
              <a:rPr lang="en-US" altLang="ko-KR" dirty="0"/>
              <a:t>. </a:t>
            </a:r>
            <a:r>
              <a:rPr lang="ko-KR" altLang="en-US" dirty="0"/>
              <a:t>이어 학회 이사이신 지승현 박사께서는 </a:t>
            </a:r>
            <a:r>
              <a:rPr lang="en-US" altLang="ko-KR" dirty="0"/>
              <a:t>Captive </a:t>
            </a:r>
            <a:r>
              <a:rPr lang="ko-KR" altLang="en-US" dirty="0"/>
              <a:t>제도의 국내외 동향과 실무적 과제를 공유해 주실 것입니다</a:t>
            </a:r>
            <a:r>
              <a:rPr lang="en-US" altLang="ko-KR" dirty="0"/>
              <a:t>. </a:t>
            </a:r>
            <a:r>
              <a:rPr lang="ko-KR" altLang="en-US" dirty="0"/>
              <a:t>또한 종합토론에서는 학계</a:t>
            </a:r>
            <a:r>
              <a:rPr lang="en-US" altLang="ko-KR" dirty="0"/>
              <a:t>·</a:t>
            </a:r>
            <a:r>
              <a:rPr lang="ko-KR" altLang="en-US" dirty="0"/>
              <a:t>실무</a:t>
            </a:r>
            <a:r>
              <a:rPr lang="en-US" altLang="ko-KR" dirty="0"/>
              <a:t>·</a:t>
            </a:r>
            <a:r>
              <a:rPr lang="ko-KR" altLang="en-US" dirty="0"/>
              <a:t>법조계 전문가들께서 다양한 시각에서 공제제도의 발전 방향에 대해 심도 있는 논의를 이어가 주실 예정입니다</a:t>
            </a:r>
            <a:r>
              <a:rPr lang="en-US" altLang="ko-KR" dirty="0"/>
              <a:t>.</a:t>
            </a:r>
          </a:p>
          <a:p>
            <a:r>
              <a:rPr lang="ko-KR" altLang="en-US" dirty="0"/>
              <a:t>오늘 논의가 공제제도의 합리성과 공공성 그리고 지속가능성을 높이고</a:t>
            </a:r>
            <a:r>
              <a:rPr lang="en-US" altLang="ko-KR" dirty="0"/>
              <a:t>, </a:t>
            </a:r>
            <a:r>
              <a:rPr lang="ko-KR" altLang="en-US" dirty="0"/>
              <a:t>학문적</a:t>
            </a:r>
            <a:r>
              <a:rPr lang="en-US" altLang="ko-KR" dirty="0"/>
              <a:t>·</a:t>
            </a:r>
            <a:r>
              <a:rPr lang="ko-KR" altLang="en-US" dirty="0"/>
              <a:t>정책적 발전 방향을 제시하여 국내외 여러 불안요인을 점검하고 관리하는 의미 있는 계기가 되기를 기대합니다</a:t>
            </a:r>
            <a:r>
              <a:rPr lang="en-US" altLang="ko-KR" dirty="0"/>
              <a:t>. </a:t>
            </a:r>
            <a:r>
              <a:rPr lang="ko-KR" altLang="en-US" dirty="0"/>
              <a:t>참석하신 모든 분들께서도 자유롭고 활발한 의견 교환을 통해 </a:t>
            </a:r>
            <a:r>
              <a:rPr lang="ko-KR" altLang="en-US" dirty="0" err="1"/>
              <a:t>뜻깊은</a:t>
            </a:r>
            <a:r>
              <a:rPr lang="ko-KR" altLang="en-US" dirty="0"/>
              <a:t> 시간을 보내시길 바랍니다</a:t>
            </a:r>
            <a:r>
              <a:rPr lang="en-US" altLang="ko-KR" dirty="0"/>
              <a:t>.</a:t>
            </a:r>
          </a:p>
          <a:p>
            <a:r>
              <a:rPr lang="ko-KR" altLang="en-US" dirty="0"/>
              <a:t>다시 한번 귀한 걸음 </a:t>
            </a:r>
            <a:r>
              <a:rPr lang="ko-KR" altLang="en-US" dirty="0" err="1"/>
              <a:t>해주신</a:t>
            </a:r>
            <a:r>
              <a:rPr lang="ko-KR" altLang="en-US" dirty="0"/>
              <a:t> 여러분께 감사드리며</a:t>
            </a:r>
            <a:r>
              <a:rPr lang="en-US" altLang="ko-KR" dirty="0"/>
              <a:t>, </a:t>
            </a:r>
            <a:r>
              <a:rPr lang="ko-KR" altLang="en-US" dirty="0"/>
              <a:t>오늘 세미나의 성공적인 개최를 기원합니다</a:t>
            </a:r>
            <a:r>
              <a:rPr lang="en-US" altLang="ko-KR" dirty="0"/>
              <a:t>. </a:t>
            </a:r>
            <a:r>
              <a:rPr lang="ko-KR" altLang="en-US" dirty="0"/>
              <a:t>감사합니다</a:t>
            </a:r>
            <a:r>
              <a:rPr lang="en-US" altLang="ko-KR" dirty="0"/>
              <a:t>.</a:t>
            </a:r>
          </a:p>
          <a:p>
            <a:r>
              <a:rPr lang="en-US" altLang="ko-KR" dirty="0"/>
              <a:t>                              2026</a:t>
            </a:r>
            <a:r>
              <a:rPr lang="ko-KR" altLang="en-US" dirty="0"/>
              <a:t>년 </a:t>
            </a:r>
            <a:r>
              <a:rPr lang="en-US" altLang="ko-KR" dirty="0"/>
              <a:t>5</a:t>
            </a:r>
            <a:r>
              <a:rPr lang="ko-KR" altLang="en-US" dirty="0"/>
              <a:t>월 </a:t>
            </a:r>
            <a:r>
              <a:rPr lang="en-US" altLang="ko-KR" dirty="0"/>
              <a:t>21</a:t>
            </a:r>
            <a:r>
              <a:rPr lang="ko-KR" altLang="en-US" dirty="0"/>
              <a:t>일</a:t>
            </a:r>
          </a:p>
          <a:p>
            <a:r>
              <a:rPr lang="ko-KR" altLang="en-US" dirty="0"/>
              <a:t>      한국공제학회 이사장 </a:t>
            </a:r>
            <a:r>
              <a:rPr lang="ko-KR" altLang="en-US" dirty="0" err="1"/>
              <a:t>정홍주</a:t>
            </a:r>
            <a:r>
              <a:rPr lang="ko-KR" altLang="en-US" dirty="0"/>
              <a:t> </a:t>
            </a:r>
            <a:r>
              <a:rPr lang="en-US" altLang="ko-KR" dirty="0"/>
              <a:t>(</a:t>
            </a:r>
            <a:r>
              <a:rPr lang="ko-KR" altLang="en-US" dirty="0"/>
              <a:t>성균관대 명예교수</a:t>
            </a:r>
            <a:r>
              <a:rPr lang="en-US" altLang="ko-KR" dirty="0"/>
              <a:t>, GIST </a:t>
            </a:r>
            <a:r>
              <a:rPr lang="ko-KR" altLang="en-US" dirty="0"/>
              <a:t>특임교수</a:t>
            </a:r>
            <a:r>
              <a:rPr lang="en-US" altLang="ko-KR" dirty="0"/>
              <a:t>) </a:t>
            </a:r>
            <a:r>
              <a:rPr lang="ko-KR" altLang="en-US" dirty="0"/>
              <a:t>드림</a:t>
            </a:r>
          </a:p>
        </p:txBody>
      </p:sp>
    </p:spTree>
    <p:extLst>
      <p:ext uri="{BB962C8B-B14F-4D97-AF65-F5344CB8AC3E}">
        <p14:creationId xmlns:p14="http://schemas.microsoft.com/office/powerpoint/2010/main" val="81280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Oval 29"/>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Rectangle 27"/>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일본: 협동조합 공제와 소액단기보험 연구</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한국 공제 연구에 가장 직접적인 비교 대상 중 하나</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868680" y="1586992"/>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2" name="Text 10"/>
          <p:cNvSpPr/>
          <p:nvPr/>
        </p:nvSpPr>
        <p:spPr>
          <a:xfrm>
            <a:off x="868680" y="1660144"/>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1</a:t>
            </a:r>
            <a:endParaRPr lang="en-US" sz="1100" dirty="0"/>
          </a:p>
        </p:txBody>
      </p:sp>
      <p:sp>
        <p:nvSpPr>
          <p:cNvPr id="13" name="Text 11"/>
          <p:cNvSpPr/>
          <p:nvPr/>
        </p:nvSpPr>
        <p:spPr>
          <a:xfrm>
            <a:off x="1417320" y="1513840"/>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제도 구조</a:t>
            </a:r>
            <a:endParaRPr lang="en-US" sz="1550" dirty="0"/>
          </a:p>
        </p:txBody>
      </p:sp>
      <p:sp>
        <p:nvSpPr>
          <p:cNvPr id="14" name="Text 12"/>
          <p:cNvSpPr/>
          <p:nvPr/>
        </p:nvSpPr>
        <p:spPr>
          <a:xfrm>
            <a:off x="3337560" y="1486408"/>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농협법·수협법·소비생활협동조합법·중소기업협동조합법 등 여러 협동조합법 아래 kyosai가 발전</a:t>
            </a:r>
            <a:endParaRPr lang="en-US" sz="1180" dirty="0"/>
          </a:p>
        </p:txBody>
      </p:sp>
      <p:sp>
        <p:nvSpPr>
          <p:cNvPr id="15" name="Shape 13"/>
          <p:cNvSpPr/>
          <p:nvPr/>
        </p:nvSpPr>
        <p:spPr>
          <a:xfrm>
            <a:off x="868680" y="2428240"/>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6" name="Text 14"/>
          <p:cNvSpPr/>
          <p:nvPr/>
        </p:nvSpPr>
        <p:spPr>
          <a:xfrm>
            <a:off x="868680" y="2501392"/>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2</a:t>
            </a:r>
            <a:endParaRPr lang="en-US" sz="1100" dirty="0"/>
          </a:p>
        </p:txBody>
      </p:sp>
      <p:sp>
        <p:nvSpPr>
          <p:cNvPr id="17" name="Text 15"/>
          <p:cNvSpPr/>
          <p:nvPr/>
        </p:nvSpPr>
        <p:spPr>
          <a:xfrm>
            <a:off x="1417320" y="2355088"/>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연구 관심</a:t>
            </a:r>
            <a:endParaRPr lang="en-US" sz="1550" dirty="0"/>
          </a:p>
        </p:txBody>
      </p:sp>
      <p:sp>
        <p:nvSpPr>
          <p:cNvPr id="18" name="Text 16"/>
          <p:cNvSpPr/>
          <p:nvPr/>
        </p:nvSpPr>
        <p:spPr>
          <a:xfrm>
            <a:off x="3337560" y="2327656"/>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공제와 보험의 경계, 계약자 보호, 지배구조, 외부감사, 계리 기능, 사회적 역할</a:t>
            </a:r>
            <a:endParaRPr lang="en-US" sz="1180" dirty="0"/>
          </a:p>
        </p:txBody>
      </p:sp>
      <p:sp>
        <p:nvSpPr>
          <p:cNvPr id="19" name="Shape 17"/>
          <p:cNvSpPr/>
          <p:nvPr/>
        </p:nvSpPr>
        <p:spPr>
          <a:xfrm>
            <a:off x="868680" y="3269488"/>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0" name="Text 18"/>
          <p:cNvSpPr/>
          <p:nvPr/>
        </p:nvSpPr>
        <p:spPr>
          <a:xfrm>
            <a:off x="868680" y="3342640"/>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3</a:t>
            </a:r>
            <a:endParaRPr lang="en-US" sz="1100" dirty="0"/>
          </a:p>
        </p:txBody>
      </p:sp>
      <p:sp>
        <p:nvSpPr>
          <p:cNvPr id="21" name="Text 19"/>
          <p:cNvSpPr/>
          <p:nvPr/>
        </p:nvSpPr>
        <p:spPr>
          <a:xfrm>
            <a:off x="1417320" y="3196336"/>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전환점</a:t>
            </a:r>
            <a:endParaRPr lang="en-US" sz="1550" dirty="0"/>
          </a:p>
        </p:txBody>
      </p:sp>
      <p:sp>
        <p:nvSpPr>
          <p:cNvPr id="22" name="Text 20"/>
          <p:cNvSpPr/>
          <p:nvPr/>
        </p:nvSpPr>
        <p:spPr>
          <a:xfrm>
            <a:off x="3337560" y="3168904"/>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2005년 보험업법 개정 이후 2006년 4월 1일부터 소액단기보험업자 제도가 시행</a:t>
            </a:r>
            <a:endParaRPr lang="en-US" sz="1180" dirty="0"/>
          </a:p>
        </p:txBody>
      </p:sp>
      <p:sp>
        <p:nvSpPr>
          <p:cNvPr id="23" name="Shape 21"/>
          <p:cNvSpPr/>
          <p:nvPr/>
        </p:nvSpPr>
        <p:spPr>
          <a:xfrm>
            <a:off x="868680" y="4110736"/>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4" name="Text 22"/>
          <p:cNvSpPr/>
          <p:nvPr/>
        </p:nvSpPr>
        <p:spPr>
          <a:xfrm>
            <a:off x="868680" y="4183888"/>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4</a:t>
            </a:r>
            <a:endParaRPr lang="en-US" sz="1100" dirty="0"/>
          </a:p>
        </p:txBody>
      </p:sp>
      <p:sp>
        <p:nvSpPr>
          <p:cNvPr id="25" name="Text 23"/>
          <p:cNvSpPr/>
          <p:nvPr/>
        </p:nvSpPr>
        <p:spPr>
          <a:xfrm>
            <a:off x="1417320" y="4037584"/>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한국 시사점</a:t>
            </a:r>
            <a:endParaRPr lang="en-US" sz="1550" dirty="0"/>
          </a:p>
        </p:txBody>
      </p:sp>
      <p:sp>
        <p:nvSpPr>
          <p:cNvPr id="26" name="Text 24"/>
          <p:cNvSpPr/>
          <p:nvPr/>
        </p:nvSpPr>
        <p:spPr>
          <a:xfrm>
            <a:off x="3337560" y="4010152"/>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공제의 정체성을 유지하더라도 통계, 공시, 지배구조, 계약자 보호 장치를 체계화할 수 있음</a:t>
            </a:r>
            <a:endParaRPr lang="en-US" sz="1180" dirty="0"/>
          </a:p>
        </p:txBody>
      </p:sp>
      <p:graphicFrame>
        <p:nvGraphicFramePr>
          <p:cNvPr id="32" name="Table 0"/>
          <p:cNvGraphicFramePr>
            <a:graphicFrameLocks noGrp="1"/>
          </p:cNvGraphicFramePr>
          <p:nvPr>
            <p:extLst>
              <p:ext uri="{D42A27DB-BD31-4B8C-83A1-F6EECF244321}">
                <p14:modId xmlns:p14="http://schemas.microsoft.com/office/powerpoint/2010/main" val="3983859473"/>
              </p:ext>
            </p:extLst>
          </p:nvPr>
        </p:nvGraphicFramePr>
        <p:xfrm>
          <a:off x="7909560" y="1559560"/>
          <a:ext cx="3774440" cy="4069080"/>
        </p:xfrm>
        <a:graphic>
          <a:graphicData uri="http://schemas.openxmlformats.org/drawingml/2006/table">
            <a:tbl>
              <a:tblPr/>
              <a:tblGrid>
                <a:gridCol w="1285240">
                  <a:extLst>
                    <a:ext uri="{9D8B030D-6E8A-4147-A177-3AD203B41FA5}">
                      <a16:colId xmlns:a16="http://schemas.microsoft.com/office/drawing/2014/main" val="20000"/>
                    </a:ext>
                  </a:extLst>
                </a:gridCol>
                <a:gridCol w="2489200">
                  <a:extLst>
                    <a:ext uri="{9D8B030D-6E8A-4147-A177-3AD203B41FA5}">
                      <a16:colId xmlns:a16="http://schemas.microsoft.com/office/drawing/2014/main" val="20001"/>
                    </a:ext>
                  </a:extLst>
                </a:gridCol>
              </a:tblGrid>
              <a:tr h="813816">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연구 영역</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주요 내용</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공제-보험 경계</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보험업법과 규제 형평성</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소액단기보험</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무인가 공제의 제도권 편입</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지배구조</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이사회·외부감사·내부통제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사회적 역할</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협동조합 이념·지역사회 보호</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33" name="TextBox 32"/>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17</a:t>
            </a:r>
          </a:p>
        </p:txBody>
      </p:sp>
      <p:sp>
        <p:nvSpPr>
          <p:cNvPr id="10" name="슬라이드 번호 개체 틀 9">
            <a:extLst>
              <a:ext uri="{FF2B5EF4-FFF2-40B4-BE49-F238E27FC236}">
                <a16:creationId xmlns:a16="http://schemas.microsoft.com/office/drawing/2014/main" id="{1A4FE600-ED77-4038-80C1-CCAF1376A5A4}"/>
              </a:ext>
            </a:extLst>
          </p:cNvPr>
          <p:cNvSpPr>
            <a:spLocks noGrp="1"/>
          </p:cNvSpPr>
          <p:nvPr>
            <p:ph type="sldNum" sz="quarter" idx="4294967295"/>
          </p:nvPr>
        </p:nvSpPr>
        <p:spPr/>
        <p:txBody>
          <a:bodyPr/>
          <a:lstStyle/>
          <a:p>
            <a:pPr algn="l"/>
            <a:fld id="{F7021451-1387-4CA6-816F-3879F97B5CBC}" type="slidenum">
              <a:rPr lang="en-US" b="0" smtClean="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일본 Research Box</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각국 주요 연구사례는 실제 연구물·공식 보고서를 기준으로 정리</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731520" y="1234440"/>
            <a:ext cx="6492240" cy="2926080"/>
          </a:xfrm>
          <a:prstGeom prst="roundRect">
            <a:avLst>
              <a:gd name="adj" fmla="val 5000"/>
            </a:avLst>
          </a:prstGeom>
          <a:solidFill>
            <a:srgbClr val="EFF6FF"/>
          </a:solidFill>
          <a:ln w="12700">
            <a:solidFill>
              <a:srgbClr val="BFDBFE"/>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731520" y="1234440"/>
            <a:ext cx="100584" cy="292608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868680" y="1298448"/>
            <a:ext cx="6126480" cy="530352"/>
          </a:xfrm>
          <a:prstGeom prst="rect">
            <a:avLst/>
          </a:prstGeom>
          <a:solidFill>
            <a:srgbClr val="102B52"/>
          </a:solidFill>
          <a:ln w="15240">
            <a:solidFill>
              <a:srgbClr val="102B52"/>
            </a:solidFill>
          </a:ln>
        </p:spPr>
        <p:txBody>
          <a:bodyPr wrap="square" lIns="50800" tIns="25400" rIns="50800" bIns="25400" rtlCol="0" anchor="ctr"/>
          <a:lstStyle/>
          <a:p>
            <a:pPr algn="l">
              <a:lnSpc>
                <a:spcPct val="100000"/>
              </a:lnSpc>
              <a:spcAft>
                <a:spcPts val="0"/>
              </a:spcAft>
            </a:pPr>
            <a:r>
              <a:rPr sz="1320" b="1">
                <a:solidFill>
                  <a:srgbClr val="FFFFFF"/>
                </a:solidFill>
              </a:rPr>
              <a:t>Hideo Ishizuka, “Critical Situation of Mutual Organization in Japan.”</a:t>
            </a:r>
          </a:p>
        </p:txBody>
      </p:sp>
      <p:sp>
        <p:nvSpPr>
          <p:cNvPr id="14" name="Text 12"/>
          <p:cNvSpPr/>
          <p:nvPr/>
        </p:nvSpPr>
        <p:spPr>
          <a:xfrm>
            <a:off x="932688" y="1901952"/>
            <a:ext cx="6172200" cy="1856231"/>
          </a:xfrm>
          <a:prstGeom prst="rect">
            <a:avLst/>
          </a:prstGeom>
          <a:noFill/>
          <a:ln/>
        </p:spPr>
        <p:txBody>
          <a:bodyPr wrap="square" lIns="50800" tIns="25400" rIns="50800" bIns="25400" rtlCol="0" anchor="ctr"/>
          <a:lstStyle/>
          <a:p>
            <a:pPr marL="0" indent="0" algn="l">
              <a:lnSpc>
                <a:spcPct val="112000"/>
              </a:lnSpc>
              <a:spcBef>
                <a:spcPts val="0"/>
              </a:spcBef>
              <a:spcAft>
                <a:spcPts val="100"/>
              </a:spcAft>
              <a:buNone/>
            </a:pPr>
            <a:r>
              <a:rPr lang="en-US" sz="1300" b="0" dirty="0">
                <a:solidFill>
                  <a:srgbClr val="0F172A"/>
                </a:solidFill>
                <a:latin typeface="맑은 고딕" pitchFamily="34" charset="0"/>
                <a:ea typeface="Malgun Gothic" pitchFamily="34" charset="-122"/>
                <a:cs typeface="Malgun Gothic" pitchFamily="34" charset="-120"/>
              </a:rPr>
              <a:t>This paper discusses the regulatory tension between Japanese mutual aid organizations and the Insurance Business Law. Ishizuka argues that Japan lacks a proper legal framework for mutual organizations and warns that insurance-style regulation may weaken the autonomy and independent identity of mutual aid organizations.</a:t>
            </a:r>
            <a:endParaRPr lang="en-US" sz="1220" dirty="0"/>
          </a:p>
        </p:txBody>
      </p:sp>
      <p:sp>
        <p:nvSpPr>
          <p:cNvPr id="15" name="Shape 13"/>
          <p:cNvSpPr/>
          <p:nvPr/>
        </p:nvSpPr>
        <p:spPr>
          <a:xfrm>
            <a:off x="7498080" y="1234440"/>
            <a:ext cx="3886200" cy="2926080"/>
          </a:xfrm>
          <a:prstGeom prst="roundRect">
            <a:avLst>
              <a:gd name="adj" fmla="val 5000"/>
            </a:avLst>
          </a:prstGeom>
          <a:solidFill>
            <a:srgbClr val="FFFBEB"/>
          </a:solidFill>
          <a:ln w="12700">
            <a:solidFill>
              <a:srgbClr val="FDE68A"/>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7498080" y="1234440"/>
            <a:ext cx="100584" cy="292608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7699248" y="1362456"/>
            <a:ext cx="3566160" cy="256032"/>
          </a:xfrm>
          <a:prstGeom prst="rect">
            <a:avLst/>
          </a:prstGeom>
          <a:solidFill>
            <a:srgbClr val="2563EB"/>
          </a:solidFill>
          <a:ln w="15240">
            <a:solidFill>
              <a:srgbClr val="2563EB"/>
            </a:solidFill>
          </a:ln>
        </p:spPr>
        <p:txBody>
          <a:bodyPr wrap="square" lIns="63500" tIns="38100" rIns="63500" bIns="38100" rtlCol="0" anchor="ctr"/>
          <a:lstStyle/>
          <a:p>
            <a:pPr marL="0" indent="0">
              <a:lnSpc>
                <a:spcPct val="100000"/>
              </a:lnSpc>
              <a:spcBef>
                <a:spcPts val="0"/>
              </a:spcBef>
              <a:spcAft>
                <a:spcPts val="0"/>
              </a:spcAft>
              <a:buNone/>
            </a:pPr>
            <a:r>
              <a:rPr lang="en-US" sz="1700" b="1" dirty="0" err="1">
                <a:solidFill>
                  <a:srgbClr val="FFFFFF"/>
                </a:solidFill>
                <a:latin typeface="맑은 고딕" pitchFamily="34" charset="0"/>
                <a:ea typeface="Malgun Gothic" pitchFamily="34" charset="-122"/>
                <a:cs typeface="Malgun Gothic" pitchFamily="34" charset="-120"/>
              </a:rPr>
              <a:t>시사점</a:t>
            </a:r>
            <a:endParaRPr lang="en-US" sz="1550" dirty="0"/>
          </a:p>
        </p:txBody>
      </p:sp>
      <p:sp>
        <p:nvSpPr>
          <p:cNvPr id="18" name="Text 16"/>
          <p:cNvSpPr/>
          <p:nvPr/>
        </p:nvSpPr>
        <p:spPr>
          <a:xfrm>
            <a:off x="7699248" y="1737360"/>
            <a:ext cx="3566160" cy="2304288"/>
          </a:xfrm>
          <a:prstGeom prst="rect">
            <a:avLst/>
          </a:prstGeom>
          <a:noFill/>
          <a:ln/>
        </p:spPr>
        <p:txBody>
          <a:bodyPr wrap="square" lIns="63500" tIns="38100" rIns="63500" bIns="38100" rtlCol="0" anchor="ctr"/>
          <a:lstStyle/>
          <a:p>
            <a:pPr marL="0" indent="0">
              <a:lnSpc>
                <a:spcPct val="112000"/>
              </a:lnSpc>
              <a:spcBef>
                <a:spcPts val="0"/>
              </a:spcBef>
              <a:spcAft>
                <a:spcPts val="200"/>
              </a:spcAft>
              <a:buNone/>
            </a:pPr>
            <a:r>
              <a:rPr lang="en-US" sz="1520" b="1" dirty="0">
                <a:solidFill>
                  <a:srgbClr val="0F172A"/>
                </a:solidFill>
                <a:latin typeface="맑은 고딕" pitchFamily="34" charset="0"/>
                <a:ea typeface="Malgun Gothic" pitchFamily="34" charset="-122"/>
                <a:cs typeface="Malgun Gothic" pitchFamily="34" charset="-120"/>
              </a:rPr>
              <a:t>공제와 보험의 경계를 일률적으로 보험업 </a:t>
            </a:r>
            <a:r>
              <a:rPr lang="en-US" sz="1520" b="1" dirty="0" err="1">
                <a:solidFill>
                  <a:srgbClr val="0F172A"/>
                </a:solidFill>
                <a:latin typeface="맑은 고딕" pitchFamily="34" charset="0"/>
                <a:ea typeface="Malgun Gothic" pitchFamily="34" charset="-122"/>
                <a:cs typeface="Malgun Gothic" pitchFamily="34" charset="-120"/>
              </a:rPr>
              <a:t>규제로</a:t>
            </a:r>
            <a:r>
              <a:rPr lang="en-US" sz="1520" b="1" dirty="0">
                <a:solidFill>
                  <a:srgbClr val="0F172A"/>
                </a:solidFill>
                <a:latin typeface="맑은 고딕" pitchFamily="34" charset="0"/>
                <a:ea typeface="Malgun Gothic" pitchFamily="34" charset="-122"/>
                <a:cs typeface="Malgun Gothic" pitchFamily="34" charset="-120"/>
              </a:rPr>
              <a:t> </a:t>
            </a:r>
            <a:r>
              <a:rPr lang="en-US" sz="1520" b="1" dirty="0" err="1">
                <a:solidFill>
                  <a:srgbClr val="0F172A"/>
                </a:solidFill>
                <a:latin typeface="맑은 고딕" pitchFamily="34" charset="0"/>
                <a:ea typeface="Malgun Gothic" pitchFamily="34" charset="-122"/>
                <a:cs typeface="Malgun Gothic" pitchFamily="34" charset="-120"/>
              </a:rPr>
              <a:t>해결하기보다</a:t>
            </a:r>
            <a:r>
              <a:rPr lang="en-US" sz="1520" b="1" dirty="0">
                <a:solidFill>
                  <a:srgbClr val="0F172A"/>
                </a:solidFill>
                <a:latin typeface="맑은 고딕" pitchFamily="34" charset="0"/>
                <a:ea typeface="Malgun Gothic" pitchFamily="34" charset="-122"/>
                <a:cs typeface="Malgun Gothic" pitchFamily="34" charset="-120"/>
              </a:rPr>
              <a:t> 공제의 자율성과 소비자보호를 함께 고려한 비례적 법제 </a:t>
            </a:r>
            <a:r>
              <a:rPr lang="en-US" sz="1520" b="1" dirty="0" err="1">
                <a:solidFill>
                  <a:srgbClr val="0F172A"/>
                </a:solidFill>
                <a:latin typeface="맑은 고딕" pitchFamily="34" charset="0"/>
                <a:ea typeface="Malgun Gothic" pitchFamily="34" charset="-122"/>
                <a:cs typeface="Malgun Gothic" pitchFamily="34" charset="-120"/>
              </a:rPr>
              <a:t>설계가</a:t>
            </a:r>
            <a:r>
              <a:rPr lang="en-US" sz="1520" b="1" dirty="0">
                <a:solidFill>
                  <a:srgbClr val="0F172A"/>
                </a:solidFill>
                <a:latin typeface="맑은 고딕" pitchFamily="34" charset="0"/>
                <a:ea typeface="Malgun Gothic" pitchFamily="34" charset="-122"/>
                <a:cs typeface="Malgun Gothic" pitchFamily="34" charset="-120"/>
              </a:rPr>
              <a:t> </a:t>
            </a:r>
            <a:r>
              <a:rPr lang="en-US" sz="1520" b="1" dirty="0" err="1">
                <a:solidFill>
                  <a:srgbClr val="0F172A"/>
                </a:solidFill>
                <a:latin typeface="맑은 고딕" pitchFamily="34" charset="0"/>
                <a:ea typeface="Malgun Gothic" pitchFamily="34" charset="-122"/>
                <a:cs typeface="Malgun Gothic" pitchFamily="34" charset="-120"/>
              </a:rPr>
              <a:t>필요</a:t>
            </a:r>
            <a:r>
              <a:rPr lang="ko-KR" altLang="en-US" sz="1520" b="1" dirty="0">
                <a:solidFill>
                  <a:srgbClr val="0F172A"/>
                </a:solidFill>
                <a:latin typeface="맑은 고딕" pitchFamily="34" charset="0"/>
                <a:ea typeface="Malgun Gothic" pitchFamily="34" charset="-122"/>
                <a:cs typeface="Malgun Gothic" pitchFamily="34" charset="-120"/>
              </a:rPr>
              <a:t>함</a:t>
            </a:r>
            <a:endParaRPr lang="en-US" sz="1320" dirty="0"/>
          </a:p>
        </p:txBody>
      </p:sp>
      <p:sp>
        <p:nvSpPr>
          <p:cNvPr id="19" name="Shape 17"/>
          <p:cNvSpPr/>
          <p:nvPr/>
        </p:nvSpPr>
        <p:spPr>
          <a:xfrm>
            <a:off x="731520" y="4572000"/>
            <a:ext cx="10753344" cy="1117346"/>
          </a:xfrm>
          <a:prstGeom prst="roundRect">
            <a:avLst>
              <a:gd name="adj" fmla="val 16842"/>
            </a:avLst>
          </a:prstGeom>
          <a:solidFill>
            <a:srgbClr val="F0FDFA"/>
          </a:solidFill>
          <a:ln w="12700">
            <a:solidFill>
              <a:srgbClr val="99F6E4"/>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731520" y="4572000"/>
            <a:ext cx="100584" cy="86868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932688" y="4700016"/>
            <a:ext cx="10332720" cy="256032"/>
          </a:xfrm>
          <a:prstGeom prst="rect">
            <a:avLst/>
          </a:prstGeom>
          <a:solidFill>
            <a:srgbClr val="FDE68A"/>
          </a:solidFill>
          <a:ln w="15240">
            <a:solidFill>
              <a:srgbClr val="F59E0B"/>
            </a:solidFill>
          </a:ln>
        </p:spPr>
        <p:txBody>
          <a:bodyPr wrap="square" lIns="63500" tIns="38100" rIns="63500" bIns="38100" rtlCol="0" anchor="ctr"/>
          <a:lstStyle/>
          <a:p>
            <a:pPr marL="0" indent="0">
              <a:lnSpc>
                <a:spcPct val="100000"/>
              </a:lnSpc>
              <a:spcBef>
                <a:spcPts val="0"/>
              </a:spcBef>
              <a:spcAft>
                <a:spcPts val="0"/>
              </a:spcAft>
              <a:buNone/>
            </a:pPr>
            <a:r>
              <a:rPr lang="en-US" sz="1700" b="1" dirty="0">
                <a:solidFill>
                  <a:srgbClr val="0B1F3A"/>
                </a:solidFill>
                <a:latin typeface="맑은 고딕" pitchFamily="34" charset="0"/>
                <a:ea typeface="Malgun Gothic" pitchFamily="34" charset="-122"/>
                <a:cs typeface="Malgun Gothic" pitchFamily="34" charset="-120"/>
              </a:rPr>
              <a:t>연구실적물 목록</a:t>
            </a:r>
            <a:endParaRPr lang="en-US" sz="1550" dirty="0"/>
          </a:p>
        </p:txBody>
      </p:sp>
      <p:sp>
        <p:nvSpPr>
          <p:cNvPr id="22" name="Text 20"/>
          <p:cNvSpPr/>
          <p:nvPr/>
        </p:nvSpPr>
        <p:spPr>
          <a:xfrm>
            <a:off x="914400" y="5158994"/>
            <a:ext cx="10332720" cy="246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60" b="1" dirty="0">
                <a:solidFill>
                  <a:srgbClr val="111827"/>
                </a:solidFill>
                <a:latin typeface="맑은 고딕" pitchFamily="34" charset="0"/>
                <a:ea typeface="Malgun Gothic" pitchFamily="34" charset="-122"/>
                <a:cs typeface="Malgun Gothic" pitchFamily="34" charset="-120"/>
              </a:rPr>
              <a:t>• Hideo Ishizuka, Critical Situation of Mutual Organization in Japan   • 일본 소액단기보험업자 제도 관련 금융청 자료   • JCIA, Kyosai in Japan Fact Book 2024</a:t>
            </a:r>
            <a:endParaRPr lang="en-US" sz="1260" dirty="0"/>
          </a:p>
        </p:txBody>
      </p:sp>
      <p:sp>
        <p:nvSpPr>
          <p:cNvPr id="30" name="Rounded Rectangle 29"/>
          <p:cNvSpPr/>
          <p:nvPr/>
        </p:nvSpPr>
        <p:spPr>
          <a:xfrm>
            <a:off x="411480" y="1170432"/>
            <a:ext cx="109728" cy="4480560"/>
          </a:xfrm>
          <a:prstGeom prst="roundRect">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Rectangle 31"/>
          <p:cNvSpPr/>
          <p:nvPr/>
        </p:nvSpPr>
        <p:spPr>
          <a:xfrm>
            <a:off x="11247120" y="320040"/>
            <a:ext cx="109728" cy="109728"/>
          </a:xfrm>
          <a:prstGeom prst="rect">
            <a:avLst/>
          </a:prstGeom>
          <a:solidFill>
            <a:srgbClr val="FDE68A"/>
          </a:solidFill>
          <a:ln>
            <a:solidFill>
              <a:srgbClr val="FDE68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11411712" y="393192"/>
            <a:ext cx="73152" cy="73152"/>
          </a:xfrm>
          <a:prstGeom prst="rect">
            <a:avLst/>
          </a:prstGeom>
          <a:solidFill>
            <a:srgbClr val="DBEAFE"/>
          </a:solidFill>
          <a:ln>
            <a:solidFill>
              <a:srgbClr val="DBEA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33"/>
          <p:cNvSpPr/>
          <p:nvPr/>
        </p:nvSpPr>
        <p:spPr>
          <a:xfrm>
            <a:off x="11530584" y="301751"/>
            <a:ext cx="50292" cy="50292"/>
          </a:xfrm>
          <a:prstGeom prst="rect">
            <a:avLst/>
          </a:prstGeom>
          <a:solidFill>
            <a:srgbClr val="DBEAFE"/>
          </a:solidFill>
          <a:ln>
            <a:solidFill>
              <a:srgbClr val="DBEA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868680" y="1060704"/>
            <a:ext cx="1417320" cy="256032"/>
          </a:xfrm>
          <a:prstGeom prst="rect">
            <a:avLst/>
          </a:prstGeom>
          <a:solidFill>
            <a:srgbClr val="FDE68A"/>
          </a:solidFill>
          <a:ln>
            <a:solidFill>
              <a:srgbClr val="F59E0B"/>
            </a:solidFill>
          </a:ln>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lnSpc>
                <a:spcPct val="100000"/>
              </a:lnSpc>
              <a:spcAft>
                <a:spcPts val="0"/>
              </a:spcAft>
            </a:pPr>
            <a:r>
              <a:rPr sz="1019" b="1">
                <a:solidFill>
                  <a:srgbClr val="0B1F3A"/>
                </a:solidFill>
              </a:rPr>
              <a:t>Research Box</a:t>
            </a:r>
          </a:p>
        </p:txBody>
      </p:sp>
      <p:sp>
        <p:nvSpPr>
          <p:cNvPr id="36" name="TextBox 35"/>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18</a:t>
            </a:r>
          </a:p>
        </p:txBody>
      </p:sp>
      <p:sp>
        <p:nvSpPr>
          <p:cNvPr id="10" name="슬라이드 번호 개체 틀 9">
            <a:extLst>
              <a:ext uri="{FF2B5EF4-FFF2-40B4-BE49-F238E27FC236}">
                <a16:creationId xmlns:a16="http://schemas.microsoft.com/office/drawing/2014/main" id="{FA54E9E3-6E00-42F4-909D-F27D78D3749A}"/>
              </a:ext>
            </a:extLst>
          </p:cNvPr>
          <p:cNvSpPr>
            <a:spLocks noGrp="1"/>
          </p:cNvSpPr>
          <p:nvPr>
            <p:ph type="sldNum" sz="quarter" idx="4294967295"/>
          </p:nvPr>
        </p:nvSpPr>
        <p:spPr/>
        <p:txBody>
          <a:bodyPr/>
          <a:lstStyle/>
          <a:p>
            <a:pPr algn="l"/>
            <a:fld id="{F7021451-1387-4CA6-816F-3879F97B5CBC}" type="slidenum">
              <a:rPr lang="en-US" b="0" smtClean="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Oval 29"/>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Rectangle 27"/>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미국: 상호부조와 사회복지 기능 연구</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공제를 노동시장·이민·복지국가·지역공동체와 연결된 사회경제적 제도로 해석</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868680" y="1493855"/>
            <a:ext cx="438912" cy="438912"/>
          </a:xfrm>
          <a:prstGeom prst="ellipse">
            <a:avLst/>
          </a:prstGeom>
          <a:solidFill>
            <a:srgbClr val="0891B2"/>
          </a:solidFill>
          <a:ln w="12700">
            <a:solidFill>
              <a:srgbClr val="0891B2"/>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2" name="Text 10"/>
          <p:cNvSpPr/>
          <p:nvPr/>
        </p:nvSpPr>
        <p:spPr>
          <a:xfrm>
            <a:off x="868680" y="1567007"/>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1</a:t>
            </a:r>
            <a:endParaRPr lang="en-US" sz="1100" dirty="0"/>
          </a:p>
        </p:txBody>
      </p:sp>
      <p:sp>
        <p:nvSpPr>
          <p:cNvPr id="13" name="Text 11"/>
          <p:cNvSpPr/>
          <p:nvPr/>
        </p:nvSpPr>
        <p:spPr>
          <a:xfrm>
            <a:off x="1417320" y="1420703"/>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역사적 배경</a:t>
            </a:r>
            <a:endParaRPr lang="en-US" sz="1550" dirty="0"/>
          </a:p>
        </p:txBody>
      </p:sp>
      <p:sp>
        <p:nvSpPr>
          <p:cNvPr id="14" name="Text 12"/>
          <p:cNvSpPr/>
          <p:nvPr/>
        </p:nvSpPr>
        <p:spPr>
          <a:xfrm>
            <a:off x="3337560" y="1393271"/>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19세기 말~20세기 초 fraternal benefit society와 mutual aid association이 노동계급·이민자 위험보장 기능 수행</a:t>
            </a:r>
            <a:endParaRPr lang="en-US" sz="1180" dirty="0"/>
          </a:p>
        </p:txBody>
      </p:sp>
      <p:sp>
        <p:nvSpPr>
          <p:cNvPr id="15" name="Shape 13"/>
          <p:cNvSpPr/>
          <p:nvPr/>
        </p:nvSpPr>
        <p:spPr>
          <a:xfrm>
            <a:off x="868680" y="2335103"/>
            <a:ext cx="438912" cy="438912"/>
          </a:xfrm>
          <a:prstGeom prst="ellipse">
            <a:avLst/>
          </a:prstGeom>
          <a:solidFill>
            <a:srgbClr val="0891B2"/>
          </a:solidFill>
          <a:ln w="12700">
            <a:solidFill>
              <a:srgbClr val="0891B2"/>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6" name="Text 14"/>
          <p:cNvSpPr/>
          <p:nvPr/>
        </p:nvSpPr>
        <p:spPr>
          <a:xfrm>
            <a:off x="868680" y="2408255"/>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2</a:t>
            </a:r>
            <a:endParaRPr lang="en-US" sz="1100" dirty="0"/>
          </a:p>
        </p:txBody>
      </p:sp>
      <p:sp>
        <p:nvSpPr>
          <p:cNvPr id="17" name="Text 15"/>
          <p:cNvSpPr/>
          <p:nvPr/>
        </p:nvSpPr>
        <p:spPr>
          <a:xfrm>
            <a:off x="1417320" y="2261951"/>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연구 흐름</a:t>
            </a:r>
            <a:endParaRPr lang="en-US" sz="1550" dirty="0"/>
          </a:p>
        </p:txBody>
      </p:sp>
      <p:sp>
        <p:nvSpPr>
          <p:cNvPr id="18" name="Text 16"/>
          <p:cNvSpPr/>
          <p:nvPr/>
        </p:nvSpPr>
        <p:spPr>
          <a:xfrm>
            <a:off x="3337560" y="2234519"/>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복지국가 이전 상호부조, 상호보험의 탈상호화, 금융포용, 노동공제, 지역공동체 복지 연구</a:t>
            </a:r>
            <a:endParaRPr lang="en-US" sz="1180" dirty="0"/>
          </a:p>
        </p:txBody>
      </p:sp>
      <p:sp>
        <p:nvSpPr>
          <p:cNvPr id="19" name="Shape 17"/>
          <p:cNvSpPr/>
          <p:nvPr/>
        </p:nvSpPr>
        <p:spPr>
          <a:xfrm>
            <a:off x="868680" y="3176351"/>
            <a:ext cx="438912" cy="438912"/>
          </a:xfrm>
          <a:prstGeom prst="ellipse">
            <a:avLst/>
          </a:prstGeom>
          <a:solidFill>
            <a:srgbClr val="0891B2"/>
          </a:solidFill>
          <a:ln w="12700">
            <a:solidFill>
              <a:srgbClr val="0891B2"/>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0" name="Text 18"/>
          <p:cNvSpPr/>
          <p:nvPr/>
        </p:nvSpPr>
        <p:spPr>
          <a:xfrm>
            <a:off x="868680" y="3249503"/>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3</a:t>
            </a:r>
            <a:endParaRPr lang="en-US" sz="1100" dirty="0"/>
          </a:p>
        </p:txBody>
      </p:sp>
      <p:sp>
        <p:nvSpPr>
          <p:cNvPr id="21" name="Text 19"/>
          <p:cNvSpPr/>
          <p:nvPr/>
        </p:nvSpPr>
        <p:spPr>
          <a:xfrm>
            <a:off x="1417320" y="3103199"/>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현대적 의미</a:t>
            </a:r>
            <a:endParaRPr lang="en-US" sz="1550" dirty="0"/>
          </a:p>
        </p:txBody>
      </p:sp>
      <p:sp>
        <p:nvSpPr>
          <p:cNvPr id="22" name="Text 20"/>
          <p:cNvSpPr/>
          <p:nvPr/>
        </p:nvSpPr>
        <p:spPr>
          <a:xfrm>
            <a:off x="3337560" y="3075767"/>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플랫폼 노동자, 프리랜서, 비정규직, 이민자 대상 공제 연구에 활용 가능</a:t>
            </a:r>
            <a:endParaRPr lang="en-US" sz="1180" dirty="0"/>
          </a:p>
        </p:txBody>
      </p:sp>
      <p:sp>
        <p:nvSpPr>
          <p:cNvPr id="23" name="Shape 21"/>
          <p:cNvSpPr/>
          <p:nvPr/>
        </p:nvSpPr>
        <p:spPr>
          <a:xfrm>
            <a:off x="868680" y="4017599"/>
            <a:ext cx="438912" cy="438912"/>
          </a:xfrm>
          <a:prstGeom prst="ellipse">
            <a:avLst/>
          </a:prstGeom>
          <a:solidFill>
            <a:srgbClr val="0891B2"/>
          </a:solidFill>
          <a:ln w="12700">
            <a:solidFill>
              <a:srgbClr val="0891B2"/>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4" name="Text 22"/>
          <p:cNvSpPr/>
          <p:nvPr/>
        </p:nvSpPr>
        <p:spPr>
          <a:xfrm>
            <a:off x="868680" y="4090751"/>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4</a:t>
            </a:r>
            <a:endParaRPr lang="en-US" sz="1100" dirty="0"/>
          </a:p>
        </p:txBody>
      </p:sp>
      <p:sp>
        <p:nvSpPr>
          <p:cNvPr id="25" name="Text 23"/>
          <p:cNvSpPr/>
          <p:nvPr/>
        </p:nvSpPr>
        <p:spPr>
          <a:xfrm>
            <a:off x="1417320" y="3944447"/>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한국 시사점</a:t>
            </a:r>
            <a:endParaRPr lang="en-US" sz="1550" dirty="0"/>
          </a:p>
        </p:txBody>
      </p:sp>
      <p:sp>
        <p:nvSpPr>
          <p:cNvPr id="26" name="Text 24"/>
          <p:cNvSpPr/>
          <p:nvPr/>
        </p:nvSpPr>
        <p:spPr>
          <a:xfrm>
            <a:off x="3337560" y="3917015"/>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공제는 단순 보장상품이 아니라 노동시장 변화에 대응하는 사회적 금융 인프라가 될 수 있음</a:t>
            </a:r>
            <a:endParaRPr lang="en-US" sz="1180" dirty="0"/>
          </a:p>
        </p:txBody>
      </p:sp>
      <p:graphicFrame>
        <p:nvGraphicFramePr>
          <p:cNvPr id="32" name="Table 0"/>
          <p:cNvGraphicFramePr>
            <a:graphicFrameLocks noGrp="1"/>
          </p:cNvGraphicFramePr>
          <p:nvPr>
            <p:extLst>
              <p:ext uri="{D42A27DB-BD31-4B8C-83A1-F6EECF244321}">
                <p14:modId xmlns:p14="http://schemas.microsoft.com/office/powerpoint/2010/main" val="3798569241"/>
              </p:ext>
            </p:extLst>
          </p:nvPr>
        </p:nvGraphicFramePr>
        <p:xfrm>
          <a:off x="7909560" y="1466423"/>
          <a:ext cx="3833707" cy="4069080"/>
        </p:xfrm>
        <a:graphic>
          <a:graphicData uri="http://schemas.openxmlformats.org/drawingml/2006/table">
            <a:tbl>
              <a:tblPr/>
              <a:tblGrid>
                <a:gridCol w="1395307">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tblGrid>
              <a:tr h="813816">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연구 영역</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주요 내용</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역사적 상호부조</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복지국가 이전 노동자·이민자 보호</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사회복지 기능</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의료·장례·실업·소득상실 대응</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금융포용</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저소득층·이민자·노동자 접근성</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노동공제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플랫폼 노동자·협동조합 보호</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33" name="TextBox 32"/>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19</a:t>
            </a:r>
          </a:p>
        </p:txBody>
      </p:sp>
      <p:sp>
        <p:nvSpPr>
          <p:cNvPr id="10" name="슬라이드 번호 개체 틀 9">
            <a:extLst>
              <a:ext uri="{FF2B5EF4-FFF2-40B4-BE49-F238E27FC236}">
                <a16:creationId xmlns:a16="http://schemas.microsoft.com/office/drawing/2014/main" id="{E8DA2208-0161-43B5-849E-DA93B82005C1}"/>
              </a:ext>
            </a:extLst>
          </p:cNvPr>
          <p:cNvSpPr>
            <a:spLocks noGrp="1"/>
          </p:cNvSpPr>
          <p:nvPr>
            <p:ph type="sldNum" sz="quarter" idx="4294967295"/>
          </p:nvPr>
        </p:nvSpPr>
        <p:spPr/>
        <p:txBody>
          <a:bodyPr/>
          <a:lstStyle/>
          <a:p>
            <a:pPr algn="l"/>
            <a:fld id="{F7021451-1387-4CA6-816F-3879F97B5CBC}" type="slidenum">
              <a:rPr lang="en-US" b="0" smtClean="0"/>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미국 Research Box</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각국 주요 연구사례는 실제 연구물·공식 보고서를 기준으로 정리</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731520" y="1234440"/>
            <a:ext cx="6492240" cy="2926080"/>
          </a:xfrm>
          <a:prstGeom prst="roundRect">
            <a:avLst>
              <a:gd name="adj" fmla="val 5000"/>
            </a:avLst>
          </a:prstGeom>
          <a:solidFill>
            <a:srgbClr val="ECFEFF"/>
          </a:solidFill>
          <a:ln w="12700">
            <a:solidFill>
              <a:srgbClr val="A5F3FC"/>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731520" y="1234440"/>
            <a:ext cx="100584" cy="292608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868680" y="1298448"/>
            <a:ext cx="6126480" cy="530352"/>
          </a:xfrm>
          <a:prstGeom prst="rect">
            <a:avLst/>
          </a:prstGeom>
          <a:solidFill>
            <a:srgbClr val="102B52"/>
          </a:solidFill>
          <a:ln w="15240">
            <a:solidFill>
              <a:srgbClr val="102B52"/>
            </a:solidFill>
          </a:ln>
        </p:spPr>
        <p:txBody>
          <a:bodyPr wrap="square" lIns="50800" tIns="25400" rIns="50800" bIns="25400" rtlCol="0" anchor="ctr"/>
          <a:lstStyle/>
          <a:p>
            <a:pPr algn="l">
              <a:lnSpc>
                <a:spcPct val="100000"/>
              </a:lnSpc>
              <a:spcAft>
                <a:spcPts val="0"/>
              </a:spcAft>
            </a:pPr>
            <a:r>
              <a:rPr sz="1320" b="1">
                <a:solidFill>
                  <a:srgbClr val="FFFFFF"/>
                </a:solidFill>
              </a:rPr>
              <a:t>David T. Beito, “Mutual Aid for Social Welfare: The Case of American Fraternal Societies.”</a:t>
            </a:r>
          </a:p>
        </p:txBody>
      </p:sp>
      <p:sp>
        <p:nvSpPr>
          <p:cNvPr id="14" name="Text 12"/>
          <p:cNvSpPr/>
          <p:nvPr/>
        </p:nvSpPr>
        <p:spPr>
          <a:xfrm>
            <a:off x="932688" y="1901952"/>
            <a:ext cx="6172200" cy="1856231"/>
          </a:xfrm>
          <a:prstGeom prst="rect">
            <a:avLst/>
          </a:prstGeom>
          <a:noFill/>
          <a:ln/>
        </p:spPr>
        <p:txBody>
          <a:bodyPr wrap="square" lIns="50800" tIns="25400" rIns="50800" bIns="25400" rtlCol="0" anchor="ctr"/>
          <a:lstStyle/>
          <a:p>
            <a:pPr marL="0" indent="0" algn="l">
              <a:lnSpc>
                <a:spcPct val="112000"/>
              </a:lnSpc>
              <a:spcBef>
                <a:spcPts val="0"/>
              </a:spcBef>
              <a:spcAft>
                <a:spcPts val="100"/>
              </a:spcAft>
              <a:buNone/>
            </a:pPr>
            <a:r>
              <a:rPr lang="en-US" sz="1300" b="0" dirty="0">
                <a:solidFill>
                  <a:srgbClr val="0F172A"/>
                </a:solidFill>
                <a:latin typeface="맑은 고딕" pitchFamily="34" charset="0"/>
                <a:ea typeface="Malgun Gothic" pitchFamily="34" charset="-122"/>
                <a:cs typeface="Malgun Gothic" pitchFamily="34" charset="-120"/>
              </a:rPr>
              <a:t>Beito’s study explains that, before the expansion of the modern welfare state, fraternal societies were among the leading providers of social welfare in the United States. They provided members with insurance-like benefits and social services, especially for working-class and immigrant communities.</a:t>
            </a:r>
            <a:endParaRPr lang="en-US" sz="1220" dirty="0"/>
          </a:p>
        </p:txBody>
      </p:sp>
      <p:sp>
        <p:nvSpPr>
          <p:cNvPr id="15" name="Shape 13"/>
          <p:cNvSpPr/>
          <p:nvPr/>
        </p:nvSpPr>
        <p:spPr>
          <a:xfrm>
            <a:off x="7498080" y="1234440"/>
            <a:ext cx="3886200" cy="2926080"/>
          </a:xfrm>
          <a:prstGeom prst="roundRect">
            <a:avLst>
              <a:gd name="adj" fmla="val 5000"/>
            </a:avLst>
          </a:prstGeom>
          <a:solidFill>
            <a:srgbClr val="FFFBEB"/>
          </a:solidFill>
          <a:ln w="12700">
            <a:solidFill>
              <a:srgbClr val="FDE68A"/>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7498080" y="1234440"/>
            <a:ext cx="100584" cy="292608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7699248" y="1362456"/>
            <a:ext cx="3566160" cy="256032"/>
          </a:xfrm>
          <a:prstGeom prst="rect">
            <a:avLst/>
          </a:prstGeom>
          <a:solidFill>
            <a:srgbClr val="2563EB"/>
          </a:solidFill>
          <a:ln w="15240">
            <a:solidFill>
              <a:srgbClr val="2563EB"/>
            </a:solidFill>
          </a:ln>
        </p:spPr>
        <p:txBody>
          <a:bodyPr wrap="square" lIns="63500" tIns="38100" rIns="63500" bIns="38100" rtlCol="0" anchor="ctr"/>
          <a:lstStyle/>
          <a:p>
            <a:pPr marL="0" indent="0">
              <a:lnSpc>
                <a:spcPct val="100000"/>
              </a:lnSpc>
              <a:spcBef>
                <a:spcPts val="0"/>
              </a:spcBef>
              <a:spcAft>
                <a:spcPts val="0"/>
              </a:spcAft>
              <a:buNone/>
            </a:pPr>
            <a:r>
              <a:rPr lang="en-US" sz="1700" b="1" dirty="0" err="1">
                <a:solidFill>
                  <a:srgbClr val="FFFFFF"/>
                </a:solidFill>
                <a:latin typeface="맑은 고딕" pitchFamily="34" charset="0"/>
                <a:ea typeface="Malgun Gothic" pitchFamily="34" charset="-122"/>
                <a:cs typeface="Malgun Gothic" pitchFamily="34" charset="-120"/>
              </a:rPr>
              <a:t>시사점</a:t>
            </a:r>
            <a:endParaRPr lang="en-US" sz="1550" dirty="0"/>
          </a:p>
        </p:txBody>
      </p:sp>
      <p:sp>
        <p:nvSpPr>
          <p:cNvPr id="18" name="Text 16"/>
          <p:cNvSpPr/>
          <p:nvPr/>
        </p:nvSpPr>
        <p:spPr>
          <a:xfrm>
            <a:off x="7699248" y="1737360"/>
            <a:ext cx="3566160" cy="2304288"/>
          </a:xfrm>
          <a:prstGeom prst="rect">
            <a:avLst/>
          </a:prstGeom>
          <a:noFill/>
          <a:ln/>
        </p:spPr>
        <p:txBody>
          <a:bodyPr wrap="square" lIns="63500" tIns="38100" rIns="63500" bIns="38100" rtlCol="0" anchor="ctr"/>
          <a:lstStyle/>
          <a:p>
            <a:pPr marL="0" indent="0">
              <a:lnSpc>
                <a:spcPct val="112000"/>
              </a:lnSpc>
              <a:spcBef>
                <a:spcPts val="0"/>
              </a:spcBef>
              <a:spcAft>
                <a:spcPts val="200"/>
              </a:spcAft>
              <a:buNone/>
            </a:pPr>
            <a:r>
              <a:rPr lang="en-US" sz="1480" b="1" dirty="0">
                <a:solidFill>
                  <a:srgbClr val="0F172A"/>
                </a:solidFill>
                <a:latin typeface="맑은 고딕" pitchFamily="34" charset="0"/>
                <a:ea typeface="Malgun Gothic" pitchFamily="34" charset="-122"/>
                <a:cs typeface="Malgun Gothic" pitchFamily="34" charset="-120"/>
              </a:rPr>
              <a:t>한국의 플랫폼 노동자·프리랜서·이민자 공제 연구에서 공제를 상업보험의 대체재가 아니라 공공복지를 보완하는 지역 기반 사회보호 장치로 해석할 수 있</a:t>
            </a:r>
            <a:r>
              <a:rPr lang="ko-KR" altLang="en-US" sz="1480" b="1" dirty="0">
                <a:solidFill>
                  <a:srgbClr val="0F172A"/>
                </a:solidFill>
                <a:latin typeface="맑은 고딕" pitchFamily="34" charset="0"/>
                <a:ea typeface="Malgun Gothic" pitchFamily="34" charset="-122"/>
                <a:cs typeface="Malgun Gothic" pitchFamily="34" charset="-120"/>
              </a:rPr>
              <a:t>음</a:t>
            </a:r>
            <a:endParaRPr lang="en-US" sz="1280" dirty="0"/>
          </a:p>
        </p:txBody>
      </p:sp>
      <p:sp>
        <p:nvSpPr>
          <p:cNvPr id="19" name="Shape 17"/>
          <p:cNvSpPr/>
          <p:nvPr/>
        </p:nvSpPr>
        <p:spPr>
          <a:xfrm>
            <a:off x="731520" y="4571999"/>
            <a:ext cx="10680192" cy="1030173"/>
          </a:xfrm>
          <a:prstGeom prst="roundRect">
            <a:avLst>
              <a:gd name="adj" fmla="val 16842"/>
            </a:avLst>
          </a:prstGeom>
          <a:solidFill>
            <a:srgbClr val="F0FDFA"/>
          </a:solidFill>
          <a:ln w="12700">
            <a:solidFill>
              <a:srgbClr val="99F6E4"/>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731520" y="4572000"/>
            <a:ext cx="100584" cy="86868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932688" y="4700016"/>
            <a:ext cx="10332720" cy="256032"/>
          </a:xfrm>
          <a:prstGeom prst="rect">
            <a:avLst/>
          </a:prstGeom>
          <a:solidFill>
            <a:srgbClr val="FDE68A"/>
          </a:solidFill>
          <a:ln w="15240">
            <a:solidFill>
              <a:srgbClr val="F59E0B"/>
            </a:solidFill>
          </a:ln>
        </p:spPr>
        <p:txBody>
          <a:bodyPr wrap="square" lIns="63500" tIns="38100" rIns="63500" bIns="38100" rtlCol="0" anchor="ctr"/>
          <a:lstStyle/>
          <a:p>
            <a:pPr marL="0" indent="0">
              <a:lnSpc>
                <a:spcPct val="100000"/>
              </a:lnSpc>
              <a:spcBef>
                <a:spcPts val="0"/>
              </a:spcBef>
              <a:spcAft>
                <a:spcPts val="0"/>
              </a:spcAft>
              <a:buNone/>
            </a:pPr>
            <a:r>
              <a:rPr lang="en-US" sz="1700" b="1" dirty="0">
                <a:solidFill>
                  <a:srgbClr val="0B1F3A"/>
                </a:solidFill>
                <a:latin typeface="맑은 고딕" pitchFamily="34" charset="0"/>
                <a:ea typeface="Malgun Gothic" pitchFamily="34" charset="-122"/>
                <a:cs typeface="Malgun Gothic" pitchFamily="34" charset="-120"/>
              </a:rPr>
              <a:t>연구실적물 목록</a:t>
            </a:r>
            <a:endParaRPr lang="en-US" sz="1550" dirty="0"/>
          </a:p>
        </p:txBody>
      </p:sp>
      <p:sp>
        <p:nvSpPr>
          <p:cNvPr id="22" name="Text 20"/>
          <p:cNvSpPr/>
          <p:nvPr/>
        </p:nvSpPr>
        <p:spPr>
          <a:xfrm>
            <a:off x="955548" y="5163550"/>
            <a:ext cx="10332720" cy="246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80" b="1" dirty="0">
                <a:solidFill>
                  <a:srgbClr val="111827"/>
                </a:solidFill>
                <a:latin typeface="맑은 고딕" pitchFamily="34" charset="0"/>
                <a:ea typeface="Malgun Gothic" pitchFamily="34" charset="-122"/>
                <a:cs typeface="Malgun Gothic" pitchFamily="34" charset="-120"/>
              </a:rPr>
              <a:t>• David T. Beito, Mutual Aid for Social Welfare, 1990   • David T. Beito, From Mutual Aid to the Welfare State, UNC Press, 2000</a:t>
            </a:r>
            <a:endParaRPr lang="en-US" sz="1280" dirty="0"/>
          </a:p>
        </p:txBody>
      </p:sp>
      <p:sp>
        <p:nvSpPr>
          <p:cNvPr id="30" name="Rounded Rectangle 29"/>
          <p:cNvSpPr/>
          <p:nvPr/>
        </p:nvSpPr>
        <p:spPr>
          <a:xfrm>
            <a:off x="411480" y="1170432"/>
            <a:ext cx="109728" cy="4480560"/>
          </a:xfrm>
          <a:prstGeom prst="roundRect">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Rectangle 31"/>
          <p:cNvSpPr/>
          <p:nvPr/>
        </p:nvSpPr>
        <p:spPr>
          <a:xfrm>
            <a:off x="11247120" y="320040"/>
            <a:ext cx="109728" cy="109728"/>
          </a:xfrm>
          <a:prstGeom prst="rect">
            <a:avLst/>
          </a:prstGeom>
          <a:solidFill>
            <a:srgbClr val="FDE68A"/>
          </a:solidFill>
          <a:ln>
            <a:solidFill>
              <a:srgbClr val="FDE68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11411712" y="393192"/>
            <a:ext cx="73152" cy="73152"/>
          </a:xfrm>
          <a:prstGeom prst="rect">
            <a:avLst/>
          </a:prstGeom>
          <a:solidFill>
            <a:srgbClr val="DBEAFE"/>
          </a:solidFill>
          <a:ln>
            <a:solidFill>
              <a:srgbClr val="DBEA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33"/>
          <p:cNvSpPr/>
          <p:nvPr/>
        </p:nvSpPr>
        <p:spPr>
          <a:xfrm>
            <a:off x="11530584" y="301751"/>
            <a:ext cx="50292" cy="50292"/>
          </a:xfrm>
          <a:prstGeom prst="rect">
            <a:avLst/>
          </a:prstGeom>
          <a:solidFill>
            <a:srgbClr val="DBEAFE"/>
          </a:solidFill>
          <a:ln>
            <a:solidFill>
              <a:srgbClr val="DBEA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868680" y="1060704"/>
            <a:ext cx="1417320" cy="256032"/>
          </a:xfrm>
          <a:prstGeom prst="rect">
            <a:avLst/>
          </a:prstGeom>
          <a:solidFill>
            <a:srgbClr val="FDE68A"/>
          </a:solidFill>
          <a:ln>
            <a:solidFill>
              <a:srgbClr val="F59E0B"/>
            </a:solidFill>
          </a:ln>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lnSpc>
                <a:spcPct val="100000"/>
              </a:lnSpc>
              <a:spcAft>
                <a:spcPts val="0"/>
              </a:spcAft>
            </a:pPr>
            <a:r>
              <a:rPr sz="1019" b="1">
                <a:solidFill>
                  <a:srgbClr val="0B1F3A"/>
                </a:solidFill>
              </a:rPr>
              <a:t>Research Box</a:t>
            </a:r>
          </a:p>
        </p:txBody>
      </p:sp>
      <p:sp>
        <p:nvSpPr>
          <p:cNvPr id="36" name="TextBox 35"/>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20</a:t>
            </a:r>
          </a:p>
        </p:txBody>
      </p:sp>
      <p:sp>
        <p:nvSpPr>
          <p:cNvPr id="10" name="슬라이드 번호 개체 틀 9">
            <a:extLst>
              <a:ext uri="{FF2B5EF4-FFF2-40B4-BE49-F238E27FC236}">
                <a16:creationId xmlns:a16="http://schemas.microsoft.com/office/drawing/2014/main" id="{04D0ABC9-97E6-45DC-83A5-BC41A78C0563}"/>
              </a:ext>
            </a:extLst>
          </p:cNvPr>
          <p:cNvSpPr>
            <a:spLocks noGrp="1"/>
          </p:cNvSpPr>
          <p:nvPr>
            <p:ph type="sldNum" sz="quarter" idx="4294967295"/>
          </p:nvPr>
        </p:nvSpPr>
        <p:spPr/>
        <p:txBody>
          <a:bodyPr/>
          <a:lstStyle/>
          <a:p>
            <a:pPr algn="l"/>
            <a:fld id="{F7021451-1387-4CA6-816F-3879F97B5CBC}" type="slidenum">
              <a:rPr lang="en-US" b="0" smtClean="0"/>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Oval 29"/>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Rectangle 27"/>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영국: Friendly Society와 회원소유 금융 연구</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상호금융·상호보험 전통을 회원 신뢰와 장기가치 관점에서 해석</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868680" y="1536196"/>
            <a:ext cx="438912" cy="438912"/>
          </a:xfrm>
          <a:prstGeom prst="ellipse">
            <a:avLst/>
          </a:prstGeom>
          <a:solidFill>
            <a:srgbClr val="7C3AED"/>
          </a:solidFill>
          <a:ln w="12700">
            <a:solidFill>
              <a:srgbClr val="7C3AED"/>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2" name="Text 10"/>
          <p:cNvSpPr/>
          <p:nvPr/>
        </p:nvSpPr>
        <p:spPr>
          <a:xfrm>
            <a:off x="868680" y="1609348"/>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1</a:t>
            </a:r>
            <a:endParaRPr lang="en-US" sz="1100" dirty="0"/>
          </a:p>
        </p:txBody>
      </p:sp>
      <p:sp>
        <p:nvSpPr>
          <p:cNvPr id="13" name="Text 11"/>
          <p:cNvSpPr/>
          <p:nvPr/>
        </p:nvSpPr>
        <p:spPr>
          <a:xfrm>
            <a:off x="1417320" y="1463044"/>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제도 전통</a:t>
            </a:r>
            <a:endParaRPr lang="en-US" sz="1550" dirty="0"/>
          </a:p>
        </p:txBody>
      </p:sp>
      <p:sp>
        <p:nvSpPr>
          <p:cNvPr id="14" name="Text 12"/>
          <p:cNvSpPr/>
          <p:nvPr/>
        </p:nvSpPr>
        <p:spPr>
          <a:xfrm>
            <a:off x="3337560" y="1435612"/>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friendly society, mutual insurer, building society 등 회원소유 금융·보험조직의 역사</a:t>
            </a:r>
            <a:endParaRPr lang="en-US" sz="1180" dirty="0"/>
          </a:p>
        </p:txBody>
      </p:sp>
      <p:sp>
        <p:nvSpPr>
          <p:cNvPr id="15" name="Shape 13"/>
          <p:cNvSpPr/>
          <p:nvPr/>
        </p:nvSpPr>
        <p:spPr>
          <a:xfrm>
            <a:off x="868680" y="2377444"/>
            <a:ext cx="438912" cy="438912"/>
          </a:xfrm>
          <a:prstGeom prst="ellipse">
            <a:avLst/>
          </a:prstGeom>
          <a:solidFill>
            <a:srgbClr val="7C3AED"/>
          </a:solidFill>
          <a:ln w="12700">
            <a:solidFill>
              <a:srgbClr val="7C3AED"/>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6" name="Text 14"/>
          <p:cNvSpPr/>
          <p:nvPr/>
        </p:nvSpPr>
        <p:spPr>
          <a:xfrm>
            <a:off x="868680" y="2450596"/>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2</a:t>
            </a:r>
            <a:endParaRPr lang="en-US" sz="1100" dirty="0"/>
          </a:p>
        </p:txBody>
      </p:sp>
      <p:sp>
        <p:nvSpPr>
          <p:cNvPr id="17" name="Text 15"/>
          <p:cNvSpPr/>
          <p:nvPr/>
        </p:nvSpPr>
        <p:spPr>
          <a:xfrm>
            <a:off x="1417320" y="2304292"/>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연구 관심</a:t>
            </a:r>
            <a:endParaRPr lang="en-US" sz="1550" dirty="0"/>
          </a:p>
        </p:txBody>
      </p:sp>
      <p:sp>
        <p:nvSpPr>
          <p:cNvPr id="18" name="Text 16"/>
          <p:cNvSpPr/>
          <p:nvPr/>
        </p:nvSpPr>
        <p:spPr>
          <a:xfrm>
            <a:off x="3337560" y="2276860"/>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회원 중심 지배구조, 소비자 신뢰, 지역사회 기여, 장기적 가치 창출</a:t>
            </a:r>
            <a:endParaRPr lang="en-US" sz="1180" dirty="0"/>
          </a:p>
        </p:txBody>
      </p:sp>
      <p:sp>
        <p:nvSpPr>
          <p:cNvPr id="19" name="Shape 17"/>
          <p:cNvSpPr/>
          <p:nvPr/>
        </p:nvSpPr>
        <p:spPr>
          <a:xfrm>
            <a:off x="868680" y="3218692"/>
            <a:ext cx="438912" cy="438912"/>
          </a:xfrm>
          <a:prstGeom prst="ellipse">
            <a:avLst/>
          </a:prstGeom>
          <a:solidFill>
            <a:srgbClr val="7C3AED"/>
          </a:solidFill>
          <a:ln w="12700">
            <a:solidFill>
              <a:srgbClr val="7C3AED"/>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0" name="Text 18"/>
          <p:cNvSpPr/>
          <p:nvPr/>
        </p:nvSpPr>
        <p:spPr>
          <a:xfrm>
            <a:off x="868680" y="3291844"/>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3</a:t>
            </a:r>
            <a:endParaRPr lang="en-US" sz="1100" dirty="0"/>
          </a:p>
        </p:txBody>
      </p:sp>
      <p:sp>
        <p:nvSpPr>
          <p:cNvPr id="21" name="Text 19"/>
          <p:cNvSpPr/>
          <p:nvPr/>
        </p:nvSpPr>
        <p:spPr>
          <a:xfrm>
            <a:off x="1417320" y="3145540"/>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감독 관점</a:t>
            </a:r>
            <a:endParaRPr lang="en-US" sz="1550" dirty="0"/>
          </a:p>
        </p:txBody>
      </p:sp>
      <p:sp>
        <p:nvSpPr>
          <p:cNvPr id="22" name="Text 20"/>
          <p:cNvSpPr/>
          <p:nvPr/>
        </p:nvSpPr>
        <p:spPr>
          <a:xfrm>
            <a:off x="3337560" y="3118108"/>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등록·감독 체계 안에서 다양한 mutual society 유형을 구분</a:t>
            </a:r>
            <a:endParaRPr lang="en-US" sz="1180" dirty="0"/>
          </a:p>
        </p:txBody>
      </p:sp>
      <p:sp>
        <p:nvSpPr>
          <p:cNvPr id="23" name="Shape 21"/>
          <p:cNvSpPr/>
          <p:nvPr/>
        </p:nvSpPr>
        <p:spPr>
          <a:xfrm>
            <a:off x="868680" y="4059940"/>
            <a:ext cx="438912" cy="438912"/>
          </a:xfrm>
          <a:prstGeom prst="ellipse">
            <a:avLst/>
          </a:prstGeom>
          <a:solidFill>
            <a:srgbClr val="7C3AED"/>
          </a:solidFill>
          <a:ln w="12700">
            <a:solidFill>
              <a:srgbClr val="7C3AED"/>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4" name="Text 22"/>
          <p:cNvSpPr/>
          <p:nvPr/>
        </p:nvSpPr>
        <p:spPr>
          <a:xfrm>
            <a:off x="868680" y="4133092"/>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4</a:t>
            </a:r>
            <a:endParaRPr lang="en-US" sz="1100" dirty="0"/>
          </a:p>
        </p:txBody>
      </p:sp>
      <p:sp>
        <p:nvSpPr>
          <p:cNvPr id="25" name="Text 23"/>
          <p:cNvSpPr/>
          <p:nvPr/>
        </p:nvSpPr>
        <p:spPr>
          <a:xfrm>
            <a:off x="1417320" y="3986788"/>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한국 시사점</a:t>
            </a:r>
            <a:endParaRPr lang="en-US" sz="1550" dirty="0"/>
          </a:p>
        </p:txBody>
      </p:sp>
      <p:sp>
        <p:nvSpPr>
          <p:cNvPr id="26" name="Text 24"/>
          <p:cNvSpPr/>
          <p:nvPr/>
        </p:nvSpPr>
        <p:spPr>
          <a:xfrm>
            <a:off x="3337560" y="3959356"/>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조합원 참여, 경영 투명성, 지역사회 기여, 장기 신뢰 형성 연구에 유용</a:t>
            </a:r>
            <a:endParaRPr lang="en-US" sz="1180" dirty="0"/>
          </a:p>
        </p:txBody>
      </p:sp>
      <p:graphicFrame>
        <p:nvGraphicFramePr>
          <p:cNvPr id="32" name="Table 0"/>
          <p:cNvGraphicFramePr>
            <a:graphicFrameLocks noGrp="1"/>
          </p:cNvGraphicFramePr>
          <p:nvPr>
            <p:extLst>
              <p:ext uri="{D42A27DB-BD31-4B8C-83A1-F6EECF244321}">
                <p14:modId xmlns:p14="http://schemas.microsoft.com/office/powerpoint/2010/main" val="3740929353"/>
              </p:ext>
            </p:extLst>
          </p:nvPr>
        </p:nvGraphicFramePr>
        <p:xfrm>
          <a:off x="7909560" y="1508764"/>
          <a:ext cx="3605107" cy="4069080"/>
        </p:xfrm>
        <a:graphic>
          <a:graphicData uri="http://schemas.openxmlformats.org/drawingml/2006/table">
            <a:tbl>
              <a:tblPr/>
              <a:tblGrid>
                <a:gridCol w="1143000">
                  <a:extLst>
                    <a:ext uri="{9D8B030D-6E8A-4147-A177-3AD203B41FA5}">
                      <a16:colId xmlns:a16="http://schemas.microsoft.com/office/drawing/2014/main" val="20000"/>
                    </a:ext>
                  </a:extLst>
                </a:gridCol>
                <a:gridCol w="2462107">
                  <a:extLst>
                    <a:ext uri="{9D8B030D-6E8A-4147-A177-3AD203B41FA5}">
                      <a16:colId xmlns:a16="http://schemas.microsoft.com/office/drawing/2014/main" val="20001"/>
                    </a:ext>
                  </a:extLst>
                </a:gridCol>
              </a:tblGrid>
              <a:tr h="813816">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연구 영역</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주요 내용</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Friendly society</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노동자·지역사회 기반 상호부조</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Mutual insurer</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회원소유 보험조직 경영</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소비자 신뢰</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회원 중심성과 장기 고객관계</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제도개선</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상호조직의 등록·감독체계</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33" name="TextBox 32"/>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21</a:t>
            </a:r>
          </a:p>
        </p:txBody>
      </p:sp>
      <p:sp>
        <p:nvSpPr>
          <p:cNvPr id="10" name="슬라이드 번호 개체 틀 9">
            <a:extLst>
              <a:ext uri="{FF2B5EF4-FFF2-40B4-BE49-F238E27FC236}">
                <a16:creationId xmlns:a16="http://schemas.microsoft.com/office/drawing/2014/main" id="{6ABE157B-A6AF-4721-9D19-498A4FCC7FF0}"/>
              </a:ext>
            </a:extLst>
          </p:cNvPr>
          <p:cNvSpPr>
            <a:spLocks noGrp="1"/>
          </p:cNvSpPr>
          <p:nvPr>
            <p:ph type="sldNum" sz="quarter" idx="4294967295"/>
          </p:nvPr>
        </p:nvSpPr>
        <p:spPr/>
        <p:txBody>
          <a:bodyPr/>
          <a:lstStyle/>
          <a:p>
            <a:pPr algn="l"/>
            <a:fld id="{F7021451-1387-4CA6-816F-3879F97B5CBC}" type="slidenum">
              <a:rPr lang="en-US" b="0" smtClean="0"/>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algn="l">
              <a:lnSpc>
                <a:spcPct val="100000"/>
              </a:lnSpc>
              <a:spcBef>
                <a:spcPts val="0"/>
              </a:spcBef>
              <a:spcAft>
                <a:spcPts val="0"/>
              </a:spcAft>
            </a:pPr>
            <a:r>
              <a:rPr sz="2550" b="1">
                <a:solidFill>
                  <a:srgbClr val="0B1F3A"/>
                </a:solidFill>
                <a:latin typeface="맑은 고딕"/>
              </a:rPr>
              <a:t>영국 Research Box / Official Report</a:t>
            </a:r>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각국 주요 연구사례는 실제 연구물·공식 보고서를 기준으로 정리</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731520" y="1234440"/>
            <a:ext cx="6492240" cy="2926080"/>
          </a:xfrm>
          <a:prstGeom prst="roundRect">
            <a:avLst>
              <a:gd name="adj" fmla="val 5000"/>
            </a:avLst>
          </a:prstGeom>
          <a:solidFill>
            <a:srgbClr val="F5F3FF"/>
          </a:solidFill>
          <a:ln w="12700">
            <a:solidFill>
              <a:srgbClr val="DDD6FE"/>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731520" y="1234440"/>
            <a:ext cx="100584" cy="2926080"/>
          </a:xfrm>
          <a:prstGeom prst="rect">
            <a:avLst/>
          </a:prstGeom>
          <a:solidFill>
            <a:srgbClr val="7C3AED"/>
          </a:solidFill>
          <a:ln w="12700">
            <a:solidFill>
              <a:srgbClr val="7C3AED"/>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868680" y="1298448"/>
            <a:ext cx="6126480" cy="530352"/>
          </a:xfrm>
          <a:prstGeom prst="rect">
            <a:avLst/>
          </a:prstGeom>
          <a:solidFill>
            <a:srgbClr val="102B52"/>
          </a:solidFill>
          <a:ln w="15240">
            <a:solidFill>
              <a:srgbClr val="102B52"/>
            </a:solidFill>
          </a:ln>
        </p:spPr>
        <p:txBody>
          <a:bodyPr wrap="square" lIns="50800" tIns="25400" rIns="50800" bIns="25400" rtlCol="0" anchor="ctr"/>
          <a:lstStyle/>
          <a:p>
            <a:pPr algn="l">
              <a:lnSpc>
                <a:spcPct val="100000"/>
              </a:lnSpc>
              <a:spcAft>
                <a:spcPts val="0"/>
              </a:spcAft>
            </a:pPr>
            <a:r>
              <a:rPr sz="1320" b="1">
                <a:solidFill>
                  <a:srgbClr val="FFFFFF"/>
                </a:solidFill>
              </a:rPr>
              <a:t>Association of Financial Mutuals, “Key Facts about Mutual Insurers and Friendly Societies.”</a:t>
            </a:r>
          </a:p>
        </p:txBody>
      </p:sp>
      <p:sp>
        <p:nvSpPr>
          <p:cNvPr id="14" name="Text 12"/>
          <p:cNvSpPr/>
          <p:nvPr/>
        </p:nvSpPr>
        <p:spPr>
          <a:xfrm>
            <a:off x="932688" y="1901952"/>
            <a:ext cx="6172200" cy="1856231"/>
          </a:xfrm>
          <a:prstGeom prst="rect">
            <a:avLst/>
          </a:prstGeom>
          <a:noFill/>
          <a:ln/>
        </p:spPr>
        <p:txBody>
          <a:bodyPr wrap="square" lIns="50800" tIns="25400" rIns="50800" bIns="25400" rtlCol="0" anchor="ctr"/>
          <a:lstStyle/>
          <a:p>
            <a:pPr algn="l">
              <a:lnSpc>
                <a:spcPct val="112000"/>
              </a:lnSpc>
              <a:spcBef>
                <a:spcPts val="0"/>
              </a:spcBef>
              <a:spcAft>
                <a:spcPts val="100"/>
              </a:spcAft>
            </a:pPr>
            <a:r>
              <a:rPr sz="1300" b="0">
                <a:solidFill>
                  <a:srgbClr val="0F172A"/>
                </a:solidFill>
                <a:latin typeface="맑은 고딕"/>
              </a:rPr>
              <a:t>This official sector report presents mutual insurers and friendly societies as member-owned institutions that reinvest value for members and local communities rather than distributing profits to external shareholders. It emphasizes local embeddedness, member-based ownership and the wider social role of mutuals.</a:t>
            </a:r>
          </a:p>
        </p:txBody>
      </p:sp>
      <p:sp>
        <p:nvSpPr>
          <p:cNvPr id="15" name="Shape 13"/>
          <p:cNvSpPr/>
          <p:nvPr/>
        </p:nvSpPr>
        <p:spPr>
          <a:xfrm>
            <a:off x="7498080" y="1234440"/>
            <a:ext cx="3886200" cy="2926080"/>
          </a:xfrm>
          <a:prstGeom prst="roundRect">
            <a:avLst>
              <a:gd name="adj" fmla="val 5000"/>
            </a:avLst>
          </a:prstGeom>
          <a:solidFill>
            <a:srgbClr val="FFFBEB"/>
          </a:solidFill>
          <a:ln w="12700">
            <a:solidFill>
              <a:srgbClr val="FDE68A"/>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7498080" y="1234440"/>
            <a:ext cx="100584" cy="292608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7699248" y="1362456"/>
            <a:ext cx="3566160" cy="256032"/>
          </a:xfrm>
          <a:prstGeom prst="rect">
            <a:avLst/>
          </a:prstGeom>
          <a:solidFill>
            <a:srgbClr val="2563EB"/>
          </a:solidFill>
          <a:ln w="15240">
            <a:solidFill>
              <a:srgbClr val="2563EB"/>
            </a:solidFill>
          </a:ln>
        </p:spPr>
        <p:txBody>
          <a:bodyPr wrap="square" lIns="63500" tIns="38100" rIns="63500" bIns="38100" rtlCol="0" anchor="ctr"/>
          <a:lstStyle/>
          <a:p>
            <a:pPr marL="0" indent="0">
              <a:lnSpc>
                <a:spcPct val="100000"/>
              </a:lnSpc>
              <a:spcBef>
                <a:spcPts val="0"/>
              </a:spcBef>
              <a:spcAft>
                <a:spcPts val="0"/>
              </a:spcAft>
              <a:buNone/>
            </a:pPr>
            <a:r>
              <a:rPr lang="en-US" sz="1700" b="1" dirty="0" err="1">
                <a:solidFill>
                  <a:srgbClr val="FFFFFF"/>
                </a:solidFill>
                <a:latin typeface="맑은 고딕" pitchFamily="34" charset="0"/>
                <a:ea typeface="Malgun Gothic" pitchFamily="34" charset="-122"/>
                <a:cs typeface="Malgun Gothic" pitchFamily="34" charset="-120"/>
              </a:rPr>
              <a:t>시사점</a:t>
            </a:r>
            <a:endParaRPr lang="en-US" sz="1550" dirty="0"/>
          </a:p>
        </p:txBody>
      </p:sp>
      <p:sp>
        <p:nvSpPr>
          <p:cNvPr id="18" name="Text 16"/>
          <p:cNvSpPr/>
          <p:nvPr/>
        </p:nvSpPr>
        <p:spPr>
          <a:xfrm>
            <a:off x="7699248" y="1737360"/>
            <a:ext cx="3685032" cy="2304288"/>
          </a:xfrm>
          <a:prstGeom prst="rect">
            <a:avLst/>
          </a:prstGeom>
          <a:noFill/>
          <a:ln/>
        </p:spPr>
        <p:txBody>
          <a:bodyPr wrap="square" lIns="63500" tIns="38100" rIns="63500" bIns="38100" rtlCol="0" anchor="ctr"/>
          <a:lstStyle/>
          <a:p>
            <a:pPr marL="0" indent="0">
              <a:lnSpc>
                <a:spcPct val="112000"/>
              </a:lnSpc>
              <a:spcBef>
                <a:spcPts val="0"/>
              </a:spcBef>
              <a:spcAft>
                <a:spcPts val="200"/>
              </a:spcAft>
              <a:buNone/>
            </a:pPr>
            <a:r>
              <a:rPr lang="en-US" sz="1450" b="1" dirty="0">
                <a:solidFill>
                  <a:srgbClr val="0F172A"/>
                </a:solidFill>
                <a:latin typeface="맑은 고딕" pitchFamily="34" charset="0"/>
                <a:ea typeface="Malgun Gothic" pitchFamily="34" charset="-122"/>
                <a:cs typeface="Malgun Gothic" pitchFamily="34" charset="-120"/>
              </a:rPr>
              <a:t>한국 공제도 단순한 보장 제공자가 아니라 회원소유성과 지역사회 가치, 장기 신뢰를 가진 제도로 설명될 수 있다. 이는 공제 지배구조와 소비자보호 </a:t>
            </a:r>
            <a:r>
              <a:rPr lang="en-US" sz="1450" b="1" dirty="0" err="1">
                <a:solidFill>
                  <a:srgbClr val="0F172A"/>
                </a:solidFill>
                <a:latin typeface="맑은 고딕" pitchFamily="34" charset="0"/>
                <a:ea typeface="Malgun Gothic" pitchFamily="34" charset="-122"/>
                <a:cs typeface="Malgun Gothic" pitchFamily="34" charset="-120"/>
              </a:rPr>
              <a:t>연구에</a:t>
            </a:r>
            <a:r>
              <a:rPr lang="en-US" sz="1450" b="1" dirty="0">
                <a:solidFill>
                  <a:srgbClr val="0F172A"/>
                </a:solidFill>
                <a:latin typeface="맑은 고딕" pitchFamily="34" charset="0"/>
                <a:ea typeface="Malgun Gothic" pitchFamily="34" charset="-122"/>
                <a:cs typeface="Malgun Gothic" pitchFamily="34" charset="-120"/>
              </a:rPr>
              <a:t> </a:t>
            </a:r>
            <a:r>
              <a:rPr lang="en-US" sz="1450" b="1" dirty="0" err="1">
                <a:solidFill>
                  <a:srgbClr val="0F172A"/>
                </a:solidFill>
                <a:latin typeface="맑은 고딕" pitchFamily="34" charset="0"/>
                <a:ea typeface="Malgun Gothic" pitchFamily="34" charset="-122"/>
                <a:cs typeface="Malgun Gothic" pitchFamily="34" charset="-120"/>
              </a:rPr>
              <a:t>중요</a:t>
            </a:r>
            <a:r>
              <a:rPr lang="ko-KR" altLang="en-US" sz="1450" b="1" dirty="0">
                <a:solidFill>
                  <a:srgbClr val="0F172A"/>
                </a:solidFill>
                <a:latin typeface="맑은 고딕" pitchFamily="34" charset="0"/>
                <a:ea typeface="Malgun Gothic" pitchFamily="34" charset="-122"/>
                <a:cs typeface="Malgun Gothic" pitchFamily="34" charset="-120"/>
              </a:rPr>
              <a:t>함</a:t>
            </a:r>
            <a:endParaRPr lang="en-US" sz="1250" dirty="0"/>
          </a:p>
        </p:txBody>
      </p:sp>
      <p:sp>
        <p:nvSpPr>
          <p:cNvPr id="19" name="Shape 17"/>
          <p:cNvSpPr/>
          <p:nvPr/>
        </p:nvSpPr>
        <p:spPr>
          <a:xfrm>
            <a:off x="731520" y="4571999"/>
            <a:ext cx="10753344" cy="1269239"/>
          </a:xfrm>
          <a:prstGeom prst="roundRect">
            <a:avLst>
              <a:gd name="adj" fmla="val 16842"/>
            </a:avLst>
          </a:prstGeom>
          <a:solidFill>
            <a:srgbClr val="F0FDFA"/>
          </a:solidFill>
          <a:ln w="12700">
            <a:solidFill>
              <a:srgbClr val="99F6E4"/>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731520" y="4572000"/>
            <a:ext cx="100584" cy="86868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932688" y="4700016"/>
            <a:ext cx="10332720" cy="256032"/>
          </a:xfrm>
          <a:prstGeom prst="rect">
            <a:avLst/>
          </a:prstGeom>
          <a:solidFill>
            <a:srgbClr val="FDE68A"/>
          </a:solidFill>
          <a:ln w="15240">
            <a:solidFill>
              <a:srgbClr val="F59E0B"/>
            </a:solidFill>
          </a:ln>
        </p:spPr>
        <p:txBody>
          <a:bodyPr wrap="square" lIns="63500" tIns="38100" rIns="63500" bIns="38100" rtlCol="0" anchor="ctr"/>
          <a:lstStyle/>
          <a:p>
            <a:pPr marL="0" indent="0">
              <a:lnSpc>
                <a:spcPct val="100000"/>
              </a:lnSpc>
              <a:spcBef>
                <a:spcPts val="0"/>
              </a:spcBef>
              <a:spcAft>
                <a:spcPts val="0"/>
              </a:spcAft>
              <a:buNone/>
            </a:pPr>
            <a:r>
              <a:rPr lang="en-US" sz="1700" b="1" dirty="0">
                <a:solidFill>
                  <a:srgbClr val="0B1F3A"/>
                </a:solidFill>
                <a:latin typeface="맑은 고딕" pitchFamily="34" charset="0"/>
                <a:ea typeface="Malgun Gothic" pitchFamily="34" charset="-122"/>
                <a:cs typeface="Malgun Gothic" pitchFamily="34" charset="-120"/>
              </a:rPr>
              <a:t>연구실적물 목록</a:t>
            </a:r>
            <a:endParaRPr lang="en-US" sz="1550" dirty="0"/>
          </a:p>
        </p:txBody>
      </p:sp>
      <p:sp>
        <p:nvSpPr>
          <p:cNvPr id="22" name="Text 20"/>
          <p:cNvSpPr/>
          <p:nvPr/>
        </p:nvSpPr>
        <p:spPr>
          <a:xfrm>
            <a:off x="932688" y="5266942"/>
            <a:ext cx="10332720" cy="246888"/>
          </a:xfrm>
          <a:prstGeom prst="rect">
            <a:avLst/>
          </a:prstGeom>
          <a:noFill/>
          <a:ln/>
        </p:spPr>
        <p:txBody>
          <a:bodyPr wrap="square" lIns="63500" tIns="38100" rIns="63500" bIns="38100" rtlCol="0" anchor="ctr"/>
          <a:lstStyle/>
          <a:p>
            <a:pPr>
              <a:lnSpc>
                <a:spcPct val="108000"/>
              </a:lnSpc>
              <a:spcBef>
                <a:spcPts val="0"/>
              </a:spcBef>
              <a:spcAft>
                <a:spcPts val="200"/>
              </a:spcAft>
            </a:pPr>
            <a:r>
              <a:rPr sz="1600" b="1" dirty="0">
                <a:solidFill/>
                <a:latin typeface="맑은 고딕"/>
              </a:rPr>
              <a:t>• Association of Financial </a:t>
            </a:r>
            <a:r>
              <a:rPr sz="1600" b="1" dirty="0" err="1">
                <a:solidFill/>
                <a:latin typeface="맑은 고딕"/>
              </a:rPr>
              <a:t>Mutuals</a:t>
            </a:r>
            <a:r>
              <a:rPr sz="1600" b="1" dirty="0">
                <a:solidFill/>
                <a:latin typeface="맑은 고딕"/>
              </a:rPr>
              <a:t>, Key Facts about Mutual Insurers and Friendly Societies (official sector report)   • FCA, Registered societies: introduction   • ICMIF, A practical guide to understanding mutual insurance</a:t>
            </a:r>
          </a:p>
        </p:txBody>
      </p:sp>
      <p:sp>
        <p:nvSpPr>
          <p:cNvPr id="30" name="Rounded Rectangle 29"/>
          <p:cNvSpPr/>
          <p:nvPr/>
        </p:nvSpPr>
        <p:spPr>
          <a:xfrm>
            <a:off x="411480" y="1170432"/>
            <a:ext cx="109728" cy="4480560"/>
          </a:xfrm>
          <a:prstGeom prst="roundRect">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Rectangle 31"/>
          <p:cNvSpPr/>
          <p:nvPr/>
        </p:nvSpPr>
        <p:spPr>
          <a:xfrm>
            <a:off x="11247120" y="320040"/>
            <a:ext cx="109728" cy="109728"/>
          </a:xfrm>
          <a:prstGeom prst="rect">
            <a:avLst/>
          </a:prstGeom>
          <a:solidFill>
            <a:srgbClr val="FDE68A"/>
          </a:solidFill>
          <a:ln>
            <a:solidFill>
              <a:srgbClr val="FDE68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11411712" y="393192"/>
            <a:ext cx="73152" cy="73152"/>
          </a:xfrm>
          <a:prstGeom prst="rect">
            <a:avLst/>
          </a:prstGeom>
          <a:solidFill>
            <a:srgbClr val="DBEAFE"/>
          </a:solidFill>
          <a:ln>
            <a:solidFill>
              <a:srgbClr val="DBEA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33"/>
          <p:cNvSpPr/>
          <p:nvPr/>
        </p:nvSpPr>
        <p:spPr>
          <a:xfrm>
            <a:off x="11530584" y="301751"/>
            <a:ext cx="50292" cy="50292"/>
          </a:xfrm>
          <a:prstGeom prst="rect">
            <a:avLst/>
          </a:prstGeom>
          <a:solidFill>
            <a:srgbClr val="DBEAFE"/>
          </a:solidFill>
          <a:ln>
            <a:solidFill>
              <a:srgbClr val="DBEA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868680" y="1060704"/>
            <a:ext cx="1417320" cy="256032"/>
          </a:xfrm>
          <a:prstGeom prst="rect">
            <a:avLst/>
          </a:prstGeom>
          <a:solidFill>
            <a:srgbClr val="FDE68A"/>
          </a:solidFill>
          <a:ln>
            <a:solidFill>
              <a:srgbClr val="F59E0B"/>
            </a:solidFill>
          </a:ln>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lnSpc>
                <a:spcPct val="100000"/>
              </a:lnSpc>
              <a:spcAft>
                <a:spcPts val="0"/>
              </a:spcAft>
            </a:pPr>
            <a:r>
              <a:rPr sz="1019" b="1">
                <a:solidFill>
                  <a:srgbClr val="0B1F3A"/>
                </a:solidFill>
              </a:rPr>
              <a:t>Research Box</a:t>
            </a:r>
          </a:p>
        </p:txBody>
      </p:sp>
      <p:sp>
        <p:nvSpPr>
          <p:cNvPr id="36" name="TextBox 35"/>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22</a:t>
            </a:r>
          </a:p>
        </p:txBody>
      </p:sp>
      <p:sp>
        <p:nvSpPr>
          <p:cNvPr id="10" name="슬라이드 번호 개체 틀 9">
            <a:extLst>
              <a:ext uri="{FF2B5EF4-FFF2-40B4-BE49-F238E27FC236}">
                <a16:creationId xmlns:a16="http://schemas.microsoft.com/office/drawing/2014/main" id="{F6D59EA8-0835-4DFF-9E55-9C464F92FF31}"/>
              </a:ext>
            </a:extLst>
          </p:cNvPr>
          <p:cNvSpPr>
            <a:spLocks noGrp="1"/>
          </p:cNvSpPr>
          <p:nvPr>
            <p:ph type="sldNum" sz="quarter" idx="4294967295"/>
          </p:nvPr>
        </p:nvSpPr>
        <p:spPr/>
        <p:txBody>
          <a:bodyPr/>
          <a:lstStyle/>
          <a:p>
            <a:pPr algn="l"/>
            <a:fld id="{F7021451-1387-4CA6-816F-3879F97B5CBC}" type="slidenum">
              <a:rPr lang="en-US" b="0" smtClean="0"/>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Oval 29"/>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Rectangle 27"/>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유럽: 보증공제와 중소기업 금융 연구</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상호보증·사회적 경제·금융포용 연구와 밀접하게 연결</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868680" y="1519263"/>
            <a:ext cx="438912" cy="438912"/>
          </a:xfrm>
          <a:prstGeom prst="ellipse">
            <a:avLst/>
          </a:prstGeom>
          <a:solidFill>
            <a:srgbClr val="F59E0B"/>
          </a:solidFill>
          <a:ln w="12700">
            <a:solidFill>
              <a:srgbClr val="F59E0B"/>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2" name="Text 10"/>
          <p:cNvSpPr/>
          <p:nvPr/>
        </p:nvSpPr>
        <p:spPr>
          <a:xfrm>
            <a:off x="868680" y="1592415"/>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1</a:t>
            </a:r>
            <a:endParaRPr lang="en-US" sz="1100" dirty="0"/>
          </a:p>
        </p:txBody>
      </p:sp>
      <p:sp>
        <p:nvSpPr>
          <p:cNvPr id="13" name="Text 11"/>
          <p:cNvSpPr/>
          <p:nvPr/>
        </p:nvSpPr>
        <p:spPr>
          <a:xfrm>
            <a:off x="1417320" y="1446111"/>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대표 제도</a:t>
            </a:r>
            <a:endParaRPr lang="en-US" sz="1550" dirty="0"/>
          </a:p>
        </p:txBody>
      </p:sp>
      <p:sp>
        <p:nvSpPr>
          <p:cNvPr id="14" name="Text 12"/>
          <p:cNvSpPr/>
          <p:nvPr/>
        </p:nvSpPr>
        <p:spPr>
          <a:xfrm>
            <a:off x="3337560" y="1418679"/>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프랑스 SIAGI, 독일 Bürgschaftsbanken, 이탈리아 Confidi 등 중소기업 신용보증조직</a:t>
            </a:r>
            <a:endParaRPr lang="en-US" sz="1180" dirty="0"/>
          </a:p>
        </p:txBody>
      </p:sp>
      <p:sp>
        <p:nvSpPr>
          <p:cNvPr id="15" name="Shape 13"/>
          <p:cNvSpPr/>
          <p:nvPr/>
        </p:nvSpPr>
        <p:spPr>
          <a:xfrm>
            <a:off x="868680" y="2360511"/>
            <a:ext cx="438912" cy="438912"/>
          </a:xfrm>
          <a:prstGeom prst="ellipse">
            <a:avLst/>
          </a:prstGeom>
          <a:solidFill>
            <a:srgbClr val="F59E0B"/>
          </a:solidFill>
          <a:ln w="12700">
            <a:solidFill>
              <a:srgbClr val="F59E0B"/>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6" name="Text 14"/>
          <p:cNvSpPr/>
          <p:nvPr/>
        </p:nvSpPr>
        <p:spPr>
          <a:xfrm>
            <a:off x="868680" y="2433663"/>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2</a:t>
            </a:r>
            <a:endParaRPr lang="en-US" sz="1100" dirty="0"/>
          </a:p>
        </p:txBody>
      </p:sp>
      <p:sp>
        <p:nvSpPr>
          <p:cNvPr id="17" name="Text 15"/>
          <p:cNvSpPr/>
          <p:nvPr/>
        </p:nvSpPr>
        <p:spPr>
          <a:xfrm>
            <a:off x="1417320" y="2287359"/>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연구 관심</a:t>
            </a:r>
            <a:endParaRPr lang="en-US" sz="1550" dirty="0"/>
          </a:p>
        </p:txBody>
      </p:sp>
      <p:sp>
        <p:nvSpPr>
          <p:cNvPr id="18" name="Text 16"/>
          <p:cNvSpPr/>
          <p:nvPr/>
        </p:nvSpPr>
        <p:spPr>
          <a:xfrm>
            <a:off x="3337560" y="2259927"/>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중소기업·소상공인 금융 접근성, 지역경제, 공공·민간 협력, 보증의 성과평가</a:t>
            </a:r>
            <a:endParaRPr lang="en-US" sz="1180" dirty="0"/>
          </a:p>
        </p:txBody>
      </p:sp>
      <p:sp>
        <p:nvSpPr>
          <p:cNvPr id="19" name="Shape 17"/>
          <p:cNvSpPr/>
          <p:nvPr/>
        </p:nvSpPr>
        <p:spPr>
          <a:xfrm>
            <a:off x="868680" y="3201759"/>
            <a:ext cx="438912" cy="438912"/>
          </a:xfrm>
          <a:prstGeom prst="ellipse">
            <a:avLst/>
          </a:prstGeom>
          <a:solidFill>
            <a:srgbClr val="F59E0B"/>
          </a:solidFill>
          <a:ln w="12700">
            <a:solidFill>
              <a:srgbClr val="F59E0B"/>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0" name="Text 18"/>
          <p:cNvSpPr/>
          <p:nvPr/>
        </p:nvSpPr>
        <p:spPr>
          <a:xfrm>
            <a:off x="868680" y="3274911"/>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3</a:t>
            </a:r>
            <a:endParaRPr lang="en-US" sz="1100" dirty="0"/>
          </a:p>
        </p:txBody>
      </p:sp>
      <p:sp>
        <p:nvSpPr>
          <p:cNvPr id="21" name="Text 19"/>
          <p:cNvSpPr/>
          <p:nvPr/>
        </p:nvSpPr>
        <p:spPr>
          <a:xfrm>
            <a:off x="1417320" y="3128607"/>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사회적 의미</a:t>
            </a:r>
            <a:endParaRPr lang="en-US" sz="1550" dirty="0"/>
          </a:p>
        </p:txBody>
      </p:sp>
      <p:sp>
        <p:nvSpPr>
          <p:cNvPr id="22" name="Text 20"/>
          <p:cNvSpPr/>
          <p:nvPr/>
        </p:nvSpPr>
        <p:spPr>
          <a:xfrm>
            <a:off x="3337560" y="3101175"/>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공제·상호보증이 위험보장뿐 아니라 금융포용과 지역경제 안정화에 기여</a:t>
            </a:r>
            <a:endParaRPr lang="en-US" sz="1180" dirty="0"/>
          </a:p>
        </p:txBody>
      </p:sp>
      <p:sp>
        <p:nvSpPr>
          <p:cNvPr id="23" name="Shape 21"/>
          <p:cNvSpPr/>
          <p:nvPr/>
        </p:nvSpPr>
        <p:spPr>
          <a:xfrm>
            <a:off x="868680" y="4043007"/>
            <a:ext cx="438912" cy="438912"/>
          </a:xfrm>
          <a:prstGeom prst="ellipse">
            <a:avLst/>
          </a:prstGeom>
          <a:solidFill>
            <a:srgbClr val="F59E0B"/>
          </a:solidFill>
          <a:ln w="12700">
            <a:solidFill>
              <a:srgbClr val="F59E0B"/>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4" name="Text 22"/>
          <p:cNvSpPr/>
          <p:nvPr/>
        </p:nvSpPr>
        <p:spPr>
          <a:xfrm>
            <a:off x="868680" y="4116159"/>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4</a:t>
            </a:r>
            <a:endParaRPr lang="en-US" sz="1100" dirty="0"/>
          </a:p>
        </p:txBody>
      </p:sp>
      <p:sp>
        <p:nvSpPr>
          <p:cNvPr id="25" name="Text 23"/>
          <p:cNvSpPr/>
          <p:nvPr/>
        </p:nvSpPr>
        <p:spPr>
          <a:xfrm>
            <a:off x="1417320" y="3969855"/>
            <a:ext cx="20116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한국 시사점</a:t>
            </a:r>
            <a:endParaRPr lang="en-US" sz="1550" dirty="0"/>
          </a:p>
        </p:txBody>
      </p:sp>
      <p:sp>
        <p:nvSpPr>
          <p:cNvPr id="26" name="Text 24"/>
          <p:cNvSpPr/>
          <p:nvPr/>
        </p:nvSpPr>
        <p:spPr>
          <a:xfrm>
            <a:off x="3337560" y="3942423"/>
            <a:ext cx="4160520" cy="4572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80" b="1" dirty="0">
                <a:solidFill>
                  <a:srgbClr val="111827"/>
                </a:solidFill>
                <a:latin typeface="맑은 고딕" pitchFamily="34" charset="0"/>
                <a:ea typeface="Malgun Gothic" pitchFamily="34" charset="-122"/>
                <a:cs typeface="Malgun Gothic" pitchFamily="34" charset="-120"/>
              </a:rPr>
              <a:t>업종공제, 소상공인 공제, 지역공제 연구에서 금융접근성·지역경제 효과를 함께 분석할 필요</a:t>
            </a:r>
            <a:endParaRPr lang="en-US" sz="1180" dirty="0"/>
          </a:p>
        </p:txBody>
      </p:sp>
      <p:graphicFrame>
        <p:nvGraphicFramePr>
          <p:cNvPr id="32" name="Table 0"/>
          <p:cNvGraphicFramePr>
            <a:graphicFrameLocks noGrp="1"/>
          </p:cNvGraphicFramePr>
          <p:nvPr>
            <p:extLst>
              <p:ext uri="{D42A27DB-BD31-4B8C-83A1-F6EECF244321}">
                <p14:modId xmlns:p14="http://schemas.microsoft.com/office/powerpoint/2010/main" val="2223871805"/>
              </p:ext>
            </p:extLst>
          </p:nvPr>
        </p:nvGraphicFramePr>
        <p:xfrm>
          <a:off x="7909560" y="1491831"/>
          <a:ext cx="3935307" cy="4069080"/>
        </p:xfrm>
        <a:graphic>
          <a:graphicData uri="http://schemas.openxmlformats.org/drawingml/2006/table">
            <a:tbl>
              <a:tblPr/>
              <a:tblGrid>
                <a:gridCol w="1700107">
                  <a:extLst>
                    <a:ext uri="{9D8B030D-6E8A-4147-A177-3AD203B41FA5}">
                      <a16:colId xmlns:a16="http://schemas.microsoft.com/office/drawing/2014/main" val="20000"/>
                    </a:ext>
                  </a:extLst>
                </a:gridCol>
                <a:gridCol w="2235200">
                  <a:extLst>
                    <a:ext uri="{9D8B030D-6E8A-4147-A177-3AD203B41FA5}">
                      <a16:colId xmlns:a16="http://schemas.microsoft.com/office/drawing/2014/main" val="20001"/>
                    </a:ext>
                  </a:extLst>
                </a:gridCol>
              </a:tblGrid>
              <a:tr h="813816">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연구 영역</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주요 내용</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프랑스 SIAGI</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중소기업·소상공인 보증</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독일 Bürgschaftsbanken</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지역 기반 보증은행</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이탈리아 Confidi</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회원기업 기반 상호보증</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13816">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공통점</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정보비대칭 완화·금융접근성 개선</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33" name="TextBox 32"/>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23</a:t>
            </a:r>
          </a:p>
        </p:txBody>
      </p:sp>
      <p:sp>
        <p:nvSpPr>
          <p:cNvPr id="10" name="슬라이드 번호 개체 틀 9">
            <a:extLst>
              <a:ext uri="{FF2B5EF4-FFF2-40B4-BE49-F238E27FC236}">
                <a16:creationId xmlns:a16="http://schemas.microsoft.com/office/drawing/2014/main" id="{0A065502-2DC6-4CD1-9C65-4D2BE654CF5F}"/>
              </a:ext>
            </a:extLst>
          </p:cNvPr>
          <p:cNvSpPr>
            <a:spLocks noGrp="1"/>
          </p:cNvSpPr>
          <p:nvPr>
            <p:ph type="sldNum" sz="quarter" idx="4294967295"/>
          </p:nvPr>
        </p:nvSpPr>
        <p:spPr/>
        <p:txBody>
          <a:bodyPr/>
          <a:lstStyle/>
          <a:p>
            <a:pPr algn="l"/>
            <a:fld id="{F7021451-1387-4CA6-816F-3879F97B5CBC}" type="slidenum">
              <a:rPr lang="en-US" b="0" smtClean="0"/>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6">
    <p:bg>
      <p:bgPr>
        <a:solidFill>
          <a:srgbClr val="F8FAFC"/>
        </a:solidFill>
        <a:effectLst/>
      </p:bgPr>
    </p:bg>
    <p:spTree>
      <p:nvGrpSpPr>
        <p:cNvPr id="1" name=""/>
        <p:cNvGrpSpPr/>
        <p:nvPr/>
      </p:nvGrpSpPr>
      <p:grpSpPr>
        <a:xfrm>
          <a:off x="0" y="0"/>
          <a:ext cx="0" cy="0"/>
          <a:chOff x="0" y="0"/>
          <a:chExt cx="0" cy="0"/>
        </a:xfrm>
      </p:grpSpPr>
      <p:sp>
        <p:nvSpPr>
          <p:cNvPr id="31" name="Rectangle 3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유럽 Research Box</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각국 주요 연구사례는 실제 연구물·공식 보고서를 기준으로 정리</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731520" y="1234440"/>
            <a:ext cx="6492240" cy="2926080"/>
          </a:xfrm>
          <a:prstGeom prst="roundRect">
            <a:avLst>
              <a:gd name="adj" fmla="val 5000"/>
            </a:avLst>
          </a:prstGeom>
          <a:solidFill>
            <a:srgbClr val="FFFBEB"/>
          </a:solidFill>
          <a:ln w="12700">
            <a:solidFill>
              <a:srgbClr val="FDE68A"/>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731520" y="1234440"/>
            <a:ext cx="100584" cy="292608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868680" y="1298448"/>
            <a:ext cx="6126480" cy="530352"/>
          </a:xfrm>
          <a:prstGeom prst="rect">
            <a:avLst/>
          </a:prstGeom>
          <a:solidFill>
            <a:srgbClr val="102B52"/>
          </a:solidFill>
          <a:ln w="15240">
            <a:solidFill>
              <a:srgbClr val="102B52"/>
            </a:solidFill>
          </a:ln>
        </p:spPr>
        <p:txBody>
          <a:bodyPr wrap="square" lIns="50800" tIns="25400" rIns="50800" bIns="25400" rtlCol="0" anchor="ctr"/>
          <a:lstStyle/>
          <a:p>
            <a:pPr algn="l">
              <a:lnSpc>
                <a:spcPct val="100000"/>
              </a:lnSpc>
              <a:spcAft>
                <a:spcPts val="0"/>
              </a:spcAft>
            </a:pPr>
            <a:r>
              <a:rPr sz="1320" b="1">
                <a:solidFill>
                  <a:srgbClr val="FFFFFF"/>
                </a:solidFill>
              </a:rPr>
              <a:t>OECD, “SME and Entrepreneurship Financing: The Role of Credit Guarantee Schemes and Mutual Guarantee Societies.”</a:t>
            </a:r>
          </a:p>
        </p:txBody>
      </p:sp>
      <p:sp>
        <p:nvSpPr>
          <p:cNvPr id="14" name="Text 12"/>
          <p:cNvSpPr/>
          <p:nvPr/>
        </p:nvSpPr>
        <p:spPr>
          <a:xfrm>
            <a:off x="932688" y="1901952"/>
            <a:ext cx="6172200" cy="1856231"/>
          </a:xfrm>
          <a:prstGeom prst="rect">
            <a:avLst/>
          </a:prstGeom>
          <a:noFill/>
          <a:ln/>
        </p:spPr>
        <p:txBody>
          <a:bodyPr wrap="square" lIns="50800" tIns="25400" rIns="50800" bIns="25400" rtlCol="0" anchor="ctr"/>
          <a:lstStyle/>
          <a:p>
            <a:pPr marL="0" indent="0" algn="l">
              <a:lnSpc>
                <a:spcPct val="112000"/>
              </a:lnSpc>
              <a:spcBef>
                <a:spcPts val="0"/>
              </a:spcBef>
              <a:spcAft>
                <a:spcPts val="100"/>
              </a:spcAft>
              <a:buNone/>
            </a:pPr>
            <a:r>
              <a:rPr lang="en-US" sz="1300" b="0" dirty="0">
                <a:solidFill>
                  <a:srgbClr val="0F172A"/>
                </a:solidFill>
                <a:latin typeface="맑은 고딕" pitchFamily="34" charset="0"/>
                <a:ea typeface="Malgun Gothic" pitchFamily="34" charset="-122"/>
                <a:cs typeface="Malgun Gothic" pitchFamily="34" charset="-120"/>
              </a:rPr>
              <a:t>This OECD study examines credit guarantee schemes and mutual guarantee societies as tools to improve access to finance for SMEs. It explains that credit guarantees can reduce collateral constraints and help SMEs obtain credit, especially when information asymmetry limits bank lending.</a:t>
            </a:r>
            <a:endParaRPr lang="en-US" sz="1220" dirty="0"/>
          </a:p>
        </p:txBody>
      </p:sp>
      <p:sp>
        <p:nvSpPr>
          <p:cNvPr id="15" name="Shape 13"/>
          <p:cNvSpPr/>
          <p:nvPr/>
        </p:nvSpPr>
        <p:spPr>
          <a:xfrm>
            <a:off x="7498080" y="1234440"/>
            <a:ext cx="3886200" cy="2926080"/>
          </a:xfrm>
          <a:prstGeom prst="roundRect">
            <a:avLst>
              <a:gd name="adj" fmla="val 5000"/>
            </a:avLst>
          </a:prstGeom>
          <a:solidFill>
            <a:srgbClr val="EFF6FF"/>
          </a:solidFill>
          <a:ln w="12700">
            <a:solidFill>
              <a:srgbClr val="BFDBFE"/>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7498080" y="1234440"/>
            <a:ext cx="100584" cy="292608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7699248" y="1362456"/>
            <a:ext cx="3566160" cy="256032"/>
          </a:xfrm>
          <a:prstGeom prst="rect">
            <a:avLst/>
          </a:prstGeom>
          <a:solidFill>
            <a:srgbClr val="2563EB"/>
          </a:solidFill>
          <a:ln w="15240">
            <a:solidFill>
              <a:srgbClr val="2563EB"/>
            </a:solidFill>
          </a:ln>
        </p:spPr>
        <p:txBody>
          <a:bodyPr wrap="square" lIns="63500" tIns="38100" rIns="63500" bIns="38100" rtlCol="0" anchor="ctr"/>
          <a:lstStyle/>
          <a:p>
            <a:pPr marL="0" indent="0">
              <a:lnSpc>
                <a:spcPct val="100000"/>
              </a:lnSpc>
              <a:spcBef>
                <a:spcPts val="0"/>
              </a:spcBef>
              <a:spcAft>
                <a:spcPts val="0"/>
              </a:spcAft>
              <a:buNone/>
            </a:pPr>
            <a:r>
              <a:rPr lang="en-US" sz="1700" b="1" dirty="0" err="1">
                <a:solidFill>
                  <a:srgbClr val="FFFFFF"/>
                </a:solidFill>
                <a:latin typeface="맑은 고딕" pitchFamily="34" charset="0"/>
                <a:ea typeface="Malgun Gothic" pitchFamily="34" charset="-122"/>
                <a:cs typeface="Malgun Gothic" pitchFamily="34" charset="-120"/>
              </a:rPr>
              <a:t>시사점</a:t>
            </a:r>
            <a:endParaRPr lang="en-US" sz="1550" dirty="0"/>
          </a:p>
        </p:txBody>
      </p:sp>
      <p:sp>
        <p:nvSpPr>
          <p:cNvPr id="18" name="Text 16"/>
          <p:cNvSpPr/>
          <p:nvPr/>
        </p:nvSpPr>
        <p:spPr>
          <a:xfrm>
            <a:off x="7699248" y="1737360"/>
            <a:ext cx="3566160" cy="2304288"/>
          </a:xfrm>
          <a:prstGeom prst="rect">
            <a:avLst/>
          </a:prstGeom>
          <a:noFill/>
          <a:ln/>
        </p:spPr>
        <p:txBody>
          <a:bodyPr wrap="square" lIns="63500" tIns="38100" rIns="63500" bIns="38100" rtlCol="0" anchor="ctr"/>
          <a:lstStyle/>
          <a:p>
            <a:pPr marL="0" indent="0">
              <a:lnSpc>
                <a:spcPct val="112000"/>
              </a:lnSpc>
              <a:spcBef>
                <a:spcPts val="0"/>
              </a:spcBef>
              <a:spcAft>
                <a:spcPts val="200"/>
              </a:spcAft>
              <a:buNone/>
            </a:pPr>
            <a:r>
              <a:rPr lang="en-US" sz="1480" b="1" dirty="0">
                <a:solidFill>
                  <a:srgbClr val="0F172A"/>
                </a:solidFill>
                <a:latin typeface="맑은 고딕" pitchFamily="34" charset="0"/>
                <a:ea typeface="Malgun Gothic" pitchFamily="34" charset="-122"/>
                <a:cs typeface="Malgun Gothic" pitchFamily="34" charset="-120"/>
              </a:rPr>
              <a:t>한국의 업종공제·소상공인 공제·지역공제 연구에서 공제와 보증 메커니즘을 금융포용, 지역경제 회복력, 중소기업 생태계 안정과 연결할 수 있다.</a:t>
            </a:r>
            <a:endParaRPr lang="en-US" sz="1280" dirty="0"/>
          </a:p>
        </p:txBody>
      </p:sp>
      <p:sp>
        <p:nvSpPr>
          <p:cNvPr id="19" name="Shape 17"/>
          <p:cNvSpPr/>
          <p:nvPr/>
        </p:nvSpPr>
        <p:spPr>
          <a:xfrm>
            <a:off x="731520" y="4572000"/>
            <a:ext cx="10753344" cy="1076198"/>
          </a:xfrm>
          <a:prstGeom prst="roundRect">
            <a:avLst>
              <a:gd name="adj" fmla="val 16842"/>
            </a:avLst>
          </a:prstGeom>
          <a:solidFill>
            <a:srgbClr val="F0FDFA"/>
          </a:solidFill>
          <a:ln w="12700">
            <a:solidFill>
              <a:srgbClr val="99F6E4"/>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731520" y="4572000"/>
            <a:ext cx="100584" cy="86868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932688" y="4700016"/>
            <a:ext cx="10332720" cy="256032"/>
          </a:xfrm>
          <a:prstGeom prst="rect">
            <a:avLst/>
          </a:prstGeom>
          <a:solidFill>
            <a:srgbClr val="FDE68A"/>
          </a:solidFill>
          <a:ln w="15240">
            <a:solidFill>
              <a:srgbClr val="F59E0B"/>
            </a:solidFill>
          </a:ln>
        </p:spPr>
        <p:txBody>
          <a:bodyPr wrap="square" lIns="63500" tIns="38100" rIns="63500" bIns="38100" rtlCol="0" anchor="ctr"/>
          <a:lstStyle/>
          <a:p>
            <a:pPr marL="0" indent="0">
              <a:lnSpc>
                <a:spcPct val="100000"/>
              </a:lnSpc>
              <a:spcBef>
                <a:spcPts val="0"/>
              </a:spcBef>
              <a:spcAft>
                <a:spcPts val="0"/>
              </a:spcAft>
              <a:buNone/>
            </a:pPr>
            <a:r>
              <a:rPr lang="en-US" sz="1700" b="1" dirty="0">
                <a:solidFill>
                  <a:srgbClr val="0B1F3A"/>
                </a:solidFill>
                <a:latin typeface="맑은 고딕" pitchFamily="34" charset="0"/>
                <a:ea typeface="Malgun Gothic" pitchFamily="34" charset="-122"/>
                <a:cs typeface="Malgun Gothic" pitchFamily="34" charset="-120"/>
              </a:rPr>
              <a:t>연구실적물 목록</a:t>
            </a:r>
            <a:endParaRPr lang="en-US" sz="1550" dirty="0"/>
          </a:p>
        </p:txBody>
      </p:sp>
      <p:sp>
        <p:nvSpPr>
          <p:cNvPr id="22" name="Text 20"/>
          <p:cNvSpPr/>
          <p:nvPr/>
        </p:nvSpPr>
        <p:spPr>
          <a:xfrm>
            <a:off x="932688" y="5125381"/>
            <a:ext cx="10332720" cy="246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00" b="1" dirty="0">
                <a:solidFill>
                  <a:srgbClr val="111827"/>
                </a:solidFill>
                <a:latin typeface="맑은 고딕" pitchFamily="34" charset="0"/>
                <a:ea typeface="Malgun Gothic" pitchFamily="34" charset="-122"/>
                <a:cs typeface="Malgun Gothic" pitchFamily="34" charset="-120"/>
              </a:rPr>
              <a:t>• OECD, SME and Entrepreneurship Financing, 2018   • AECM bibliography and mutual guarantee society resources   </a:t>
            </a:r>
          </a:p>
          <a:p>
            <a:pPr marL="0" indent="0">
              <a:lnSpc>
                <a:spcPct val="108000"/>
              </a:lnSpc>
              <a:spcBef>
                <a:spcPts val="0"/>
              </a:spcBef>
              <a:spcAft>
                <a:spcPts val="200"/>
              </a:spcAft>
              <a:buNone/>
            </a:pPr>
            <a:r>
              <a:rPr lang="en-US" sz="1400" b="1" dirty="0">
                <a:solidFill>
                  <a:srgbClr val="111827"/>
                </a:solidFill>
                <a:latin typeface="맑은 고딕" pitchFamily="34" charset="0"/>
                <a:ea typeface="Malgun Gothic" pitchFamily="34" charset="-122"/>
                <a:cs typeface="Malgun Gothic" pitchFamily="34" charset="-120"/>
              </a:rPr>
              <a:t>• 프랑스 SIAGI·독일 Bürgschaftsbanken 관련 자료</a:t>
            </a:r>
            <a:endParaRPr lang="en-US" sz="1200" dirty="0"/>
          </a:p>
        </p:txBody>
      </p:sp>
      <p:sp>
        <p:nvSpPr>
          <p:cNvPr id="30" name="Rounded Rectangle 29"/>
          <p:cNvSpPr/>
          <p:nvPr/>
        </p:nvSpPr>
        <p:spPr>
          <a:xfrm>
            <a:off x="411480" y="1170432"/>
            <a:ext cx="109728" cy="4480560"/>
          </a:xfrm>
          <a:prstGeom prst="roundRect">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Rectangle 31"/>
          <p:cNvSpPr/>
          <p:nvPr/>
        </p:nvSpPr>
        <p:spPr>
          <a:xfrm>
            <a:off x="11247120" y="320040"/>
            <a:ext cx="109728" cy="109728"/>
          </a:xfrm>
          <a:prstGeom prst="rect">
            <a:avLst/>
          </a:prstGeom>
          <a:solidFill>
            <a:srgbClr val="FDE68A"/>
          </a:solidFill>
          <a:ln>
            <a:solidFill>
              <a:srgbClr val="FDE68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11411712" y="393192"/>
            <a:ext cx="73152" cy="73152"/>
          </a:xfrm>
          <a:prstGeom prst="rect">
            <a:avLst/>
          </a:prstGeom>
          <a:solidFill>
            <a:srgbClr val="DBEAFE"/>
          </a:solidFill>
          <a:ln>
            <a:solidFill>
              <a:srgbClr val="DBEA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33"/>
          <p:cNvSpPr/>
          <p:nvPr/>
        </p:nvSpPr>
        <p:spPr>
          <a:xfrm>
            <a:off x="11530584" y="301751"/>
            <a:ext cx="50292" cy="50292"/>
          </a:xfrm>
          <a:prstGeom prst="rect">
            <a:avLst/>
          </a:prstGeom>
          <a:solidFill>
            <a:srgbClr val="DBEAFE"/>
          </a:solidFill>
          <a:ln>
            <a:solidFill>
              <a:srgbClr val="DBEA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868680" y="1060704"/>
            <a:ext cx="1417320" cy="256032"/>
          </a:xfrm>
          <a:prstGeom prst="rect">
            <a:avLst/>
          </a:prstGeom>
          <a:solidFill>
            <a:srgbClr val="FDE68A"/>
          </a:solidFill>
          <a:ln>
            <a:solidFill>
              <a:srgbClr val="F59E0B"/>
            </a:solidFill>
          </a:ln>
        </p:spPr>
        <p:style>
          <a:lnRef idx="1">
            <a:schemeClr val="accent1"/>
          </a:lnRef>
          <a:fillRef idx="3">
            <a:schemeClr val="accent1"/>
          </a:fillRef>
          <a:effectRef idx="2">
            <a:schemeClr val="accent1"/>
          </a:effectRef>
          <a:fontRef idx="minor">
            <a:schemeClr val="lt1"/>
          </a:fontRef>
        </p:style>
        <p:txBody>
          <a:bodyPr wrap="square" lIns="50800" tIns="25400" rIns="50800" bIns="25400" rtlCol="0" anchor="ctr"/>
          <a:lstStyle/>
          <a:p>
            <a:pPr algn="ctr">
              <a:lnSpc>
                <a:spcPct val="100000"/>
              </a:lnSpc>
              <a:spcAft>
                <a:spcPts val="0"/>
              </a:spcAft>
            </a:pPr>
            <a:r>
              <a:rPr sz="1019" b="1">
                <a:solidFill>
                  <a:srgbClr val="0B1F3A"/>
                </a:solidFill>
              </a:rPr>
              <a:t>Research Box</a:t>
            </a:r>
          </a:p>
        </p:txBody>
      </p:sp>
      <p:sp>
        <p:nvSpPr>
          <p:cNvPr id="36" name="TextBox 35"/>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24</a:t>
            </a:r>
          </a:p>
        </p:txBody>
      </p:sp>
      <p:sp>
        <p:nvSpPr>
          <p:cNvPr id="10" name="슬라이드 번호 개체 틀 9">
            <a:extLst>
              <a:ext uri="{FF2B5EF4-FFF2-40B4-BE49-F238E27FC236}">
                <a16:creationId xmlns:a16="http://schemas.microsoft.com/office/drawing/2014/main" id="{0C69697A-7184-475D-B360-9BD4CDD0E84D}"/>
              </a:ext>
            </a:extLst>
          </p:cNvPr>
          <p:cNvSpPr>
            <a:spLocks noGrp="1"/>
          </p:cNvSpPr>
          <p:nvPr>
            <p:ph type="sldNum" sz="quarter" idx="4294967295"/>
          </p:nvPr>
        </p:nvSpPr>
        <p:spPr/>
        <p:txBody>
          <a:bodyPr/>
          <a:lstStyle/>
          <a:p>
            <a:pPr algn="l"/>
            <a:fld id="{F7021451-1387-4CA6-816F-3879F97B5CBC}" type="slidenum">
              <a:rPr lang="en-US" b="0" smtClean="0"/>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bg>
      <p:bgPr>
        <a:solidFill>
          <a:srgbClr val="F8FAFC"/>
        </a:solidFill>
        <a:effectLst/>
      </p:bgPr>
    </p:bg>
    <p:spTree>
      <p:nvGrpSpPr>
        <p:cNvPr id="1" name=""/>
        <p:cNvGrpSpPr/>
        <p:nvPr/>
      </p:nvGrpSpPr>
      <p:grpSpPr>
        <a:xfrm>
          <a:off x="0" y="0"/>
          <a:ext cx="0" cy="0"/>
          <a:chOff x="0" y="0"/>
          <a:chExt cx="0" cy="0"/>
        </a:xfrm>
      </p:grpSpPr>
      <p:sp>
        <p:nvSpPr>
          <p:cNvPr id="35" name="Rectangle 34"/>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4" name="Oval 33"/>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3" name="Oval 32"/>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Rectangle 31"/>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1" name="Rectangle 30"/>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Ⅲ</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국제기구와 글로벌 연구 동향</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IAIS·ICMIF는 공제와 상호보험을 중요한 위험보장 제도 영역으로 다룸</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graphicFrame>
        <p:nvGraphicFramePr>
          <p:cNvPr id="30" name="Table 0"/>
          <p:cNvGraphicFramePr>
            <a:graphicFrameLocks noGrp="1"/>
          </p:cNvGraphicFramePr>
          <p:nvPr>
            <p:extLst>
              <p:ext uri="{D42A27DB-BD31-4B8C-83A1-F6EECF244321}">
                <p14:modId xmlns:p14="http://schemas.microsoft.com/office/powerpoint/2010/main" val="1579011935"/>
              </p:ext>
            </p:extLst>
          </p:nvPr>
        </p:nvGraphicFramePr>
        <p:xfrm>
          <a:off x="731520" y="1325880"/>
          <a:ext cx="10744200" cy="2971800"/>
        </p:xfrm>
        <a:graphic>
          <a:graphicData uri="http://schemas.openxmlformats.org/drawingml/2006/table">
            <a:tbl>
              <a:tblPr/>
              <a:tblGrid>
                <a:gridCol w="1828800">
                  <a:extLst>
                    <a:ext uri="{9D8B030D-6E8A-4147-A177-3AD203B41FA5}">
                      <a16:colId xmlns:a16="http://schemas.microsoft.com/office/drawing/2014/main" val="20000"/>
                    </a:ext>
                  </a:extLst>
                </a:gridCol>
                <a:gridCol w="4251960">
                  <a:extLst>
                    <a:ext uri="{9D8B030D-6E8A-4147-A177-3AD203B41FA5}">
                      <a16:colId xmlns:a16="http://schemas.microsoft.com/office/drawing/2014/main" val="20001"/>
                    </a:ext>
                  </a:extLst>
                </a:gridCol>
                <a:gridCol w="4663440">
                  <a:extLst>
                    <a:ext uri="{9D8B030D-6E8A-4147-A177-3AD203B41FA5}">
                      <a16:colId xmlns:a16="http://schemas.microsoft.com/office/drawing/2014/main" val="20002"/>
                    </a:ext>
                  </a:extLst>
                </a:gridCol>
              </a:tblGrid>
              <a:tr h="495300">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연구 영역</a:t>
                      </a:r>
                      <a:endParaRPr lang="en-US" sz="110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글로벌 트렌드</a:t>
                      </a:r>
                      <a:endParaRPr lang="en-US" sz="110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한국 적용 가능성</a:t>
                      </a:r>
                      <a:endParaRPr lang="en-US" sz="110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495300">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규제·지배구조</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비례규제, 회원 대표성, 내부통제</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공제기본법과 감독협의체 설계</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95300">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소비자보호</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설명의무, 분쟁해결, 정보공시</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공제약관·모집규율 표준화</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95300">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재무건전성</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자체위험평가, 준비금, 스트레스테스트</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공제형 건전성 기준</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95300">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사회적 역할</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SDGs, ESG, 금융포용</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K-Mutual 브랜드와 사회적 가치</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95300">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데이터</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시장통계, 지급금, 계약건수, 자산통계</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공제 등록부와 통합통계</a:t>
                      </a:r>
                      <a:endParaRPr lang="en-US" sz="1050" dirty="0">
                        <a:latin typeface="Malgun Gothic" charset="0"/>
                        <a:ea typeface="Malgun Gothic" charset="0"/>
                        <a:cs typeface="Malgun Gothic" charset="0"/>
                      </a:endParaRPr>
                    </a:p>
                  </a:txBody>
                  <a:tcPr marL="45720" marR="45720">
                    <a:lnL w="8890" cap="flat" cmpd="sng" algn="ctr">
                      <a:solidFill>
                        <a:srgbClr val="CBD5E1"/>
                      </a:solidFill>
                      <a:prstDash val="solid"/>
                      <a:round/>
                      <a:headEnd type="none" w="med" len="med"/>
                      <a:tailEnd type="none" w="med" len="med"/>
                    </a:lnL>
                    <a:lnR w="8890" cap="flat" cmpd="sng" algn="ctr">
                      <a:solidFill>
                        <a:srgbClr val="CBD5E1"/>
                      </a:solidFill>
                      <a:prstDash val="solid"/>
                      <a:round/>
                      <a:headEnd type="none" w="med" len="med"/>
                      <a:tailEnd type="none" w="med" len="med"/>
                    </a:lnR>
                    <a:lnT w="8890" cap="flat" cmpd="sng" algn="ctr">
                      <a:solidFill>
                        <a:srgbClr val="CBD5E1"/>
                      </a:solidFill>
                      <a:prstDash val="solid"/>
                      <a:round/>
                      <a:headEnd type="none" w="med" len="med"/>
                      <a:tailEnd type="none" w="med" len="med"/>
                    </a:lnT>
                    <a:lnB w="889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12" name="Shape 9"/>
          <p:cNvSpPr/>
          <p:nvPr/>
        </p:nvSpPr>
        <p:spPr>
          <a:xfrm>
            <a:off x="868680" y="5074920"/>
            <a:ext cx="10424160" cy="777240"/>
          </a:xfrm>
          <a:prstGeom prst="roundRect">
            <a:avLst>
              <a:gd name="adj" fmla="val 18824"/>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13" name="Shape 10"/>
          <p:cNvSpPr/>
          <p:nvPr/>
        </p:nvSpPr>
        <p:spPr>
          <a:xfrm>
            <a:off x="868680" y="5074920"/>
            <a:ext cx="109728" cy="77724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4" name="Text 11"/>
          <p:cNvSpPr/>
          <p:nvPr/>
        </p:nvSpPr>
        <p:spPr>
          <a:xfrm>
            <a:off x="1097280" y="5239512"/>
            <a:ext cx="10104120" cy="46634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종합 시사점: 해외 연구는 “공제가 보험과 다른가”보다 “회원성과 사회적 가치를 유지하면서 어떤 공시·소비자보호·건전성 기준을 적용할 것인가”에 </a:t>
            </a:r>
            <a:r>
              <a:rPr lang="en-US" sz="1850" b="1" dirty="0" err="1">
                <a:solidFill>
                  <a:srgbClr val="0B1F3A"/>
                </a:solidFill>
                <a:latin typeface="맑은 고딕" pitchFamily="34" charset="0"/>
                <a:ea typeface="Malgun Gothic" pitchFamily="34" charset="-122"/>
                <a:cs typeface="Malgun Gothic" pitchFamily="34" charset="-120"/>
              </a:rPr>
              <a:t>초점을</a:t>
            </a:r>
            <a:r>
              <a:rPr lang="en-US" sz="1850" b="1" dirty="0">
                <a:solidFill>
                  <a:srgbClr val="0B1F3A"/>
                </a:solidFill>
                <a:latin typeface="맑은 고딕" pitchFamily="34" charset="0"/>
                <a:ea typeface="Malgun Gothic" pitchFamily="34" charset="-122"/>
                <a:cs typeface="Malgun Gothic" pitchFamily="34" charset="-120"/>
              </a:rPr>
              <a:t> </a:t>
            </a:r>
            <a:r>
              <a:rPr lang="ko-KR" altLang="en-US" sz="1850" b="1" dirty="0">
                <a:solidFill>
                  <a:srgbClr val="0B1F3A"/>
                </a:solidFill>
                <a:latin typeface="맑은 고딕" pitchFamily="34" charset="0"/>
                <a:ea typeface="Malgun Gothic" pitchFamily="34" charset="-122"/>
                <a:cs typeface="Malgun Gothic" pitchFamily="34" charset="-120"/>
              </a:rPr>
              <a:t>둠</a:t>
            </a:r>
            <a:endParaRPr lang="en-US" sz="1700" dirty="0"/>
          </a:p>
        </p:txBody>
      </p:sp>
      <p:sp>
        <p:nvSpPr>
          <p:cNvPr id="36" name="TextBox 35"/>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25</a:t>
            </a:r>
          </a:p>
        </p:txBody>
      </p:sp>
      <p:sp>
        <p:nvSpPr>
          <p:cNvPr id="10" name="슬라이드 번호 개체 틀 9">
            <a:extLst>
              <a:ext uri="{FF2B5EF4-FFF2-40B4-BE49-F238E27FC236}">
                <a16:creationId xmlns:a16="http://schemas.microsoft.com/office/drawing/2014/main" id="{D37A055B-B092-43E8-AE99-0FEE73777FE7}"/>
              </a:ext>
            </a:extLst>
          </p:cNvPr>
          <p:cNvSpPr>
            <a:spLocks noGrp="1"/>
          </p:cNvSpPr>
          <p:nvPr>
            <p:ph type="sldNum" sz="quarter" idx="4294967295"/>
          </p:nvPr>
        </p:nvSpPr>
        <p:spPr/>
        <p:txBody>
          <a:bodyPr/>
          <a:lstStyle/>
          <a:p>
            <a:pPr algn="l"/>
            <a:fld id="{F7021451-1387-4CA6-816F-3879F97B5CBC}" type="slidenum">
              <a:rPr lang="en-US" b="0" smtClean="0"/>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bg>
      <p:bgPr>
        <a:solidFill>
          <a:srgbClr val="0B1F3A"/>
        </a:solidFill>
        <a:effectLst/>
      </p:bgPr>
    </p:bg>
    <p:spTree>
      <p:nvGrpSpPr>
        <p:cNvPr id="1" name=""/>
        <p:cNvGrpSpPr/>
        <p:nvPr/>
      </p:nvGrpSpPr>
      <p:grpSpPr>
        <a:xfrm>
          <a:off x="0" y="0"/>
          <a:ext cx="0" cy="0"/>
          <a:chOff x="0" y="0"/>
          <a:chExt cx="0" cy="0"/>
        </a:xfrm>
      </p:grpSpPr>
      <p:sp>
        <p:nvSpPr>
          <p:cNvPr id="30" name="Rectangle 29"/>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6858000"/>
          </a:xfrm>
          <a:prstGeom prst="rect">
            <a:avLst/>
          </a:prstGeom>
          <a:solidFill>
            <a:srgbClr val="0B1F3A"/>
          </a:solidFill>
          <a:ln w="12700">
            <a:solidFill>
              <a:srgbClr val="0B1F3A"/>
            </a:solidFill>
            <a:prstDash val="solid"/>
          </a:ln>
        </p:spPr>
        <p:txBody>
          <a:bodyPr wrap="square" lIns="63500" tIns="38100" rIns="63500" bIns="38100"/>
          <a:lstStyle/>
          <a:p>
            <a:pPr>
              <a:lnSpc>
                <a:spcPct val="108000"/>
              </a:lnSpc>
              <a:spcBef>
                <a:spcPts val="0"/>
              </a:spcBef>
              <a:spcAft>
                <a:spcPts val="200"/>
              </a:spcAft>
            </a:pPr>
            <a:endParaRPr/>
          </a:p>
        </p:txBody>
      </p:sp>
      <p:sp>
        <p:nvSpPr>
          <p:cNvPr id="3" name="Shape 1"/>
          <p:cNvSpPr/>
          <p:nvPr/>
        </p:nvSpPr>
        <p:spPr>
          <a:xfrm rot="1200000">
            <a:off x="7680960" y="-1188720"/>
            <a:ext cx="5029200" cy="5029200"/>
          </a:xfrm>
          <a:prstGeom prst="arc">
            <a:avLst/>
          </a:prstGeom>
          <a:noFill/>
          <a:ln w="50800">
            <a:solidFill>
              <a:srgbClr val="60A5FA">
                <a:alpha val="3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900000">
            <a:off x="-1188720" y="4389120"/>
            <a:ext cx="3657600" cy="3657600"/>
          </a:xfrm>
          <a:prstGeom prst="arc">
            <a:avLst/>
          </a:prstGeom>
          <a:noFill/>
          <a:ln w="38100">
            <a:solidFill>
              <a:srgbClr val="22D3EE">
                <a:alpha val="2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Text 3"/>
          <p:cNvSpPr/>
          <p:nvPr/>
        </p:nvSpPr>
        <p:spPr>
          <a:xfrm>
            <a:off x="685800" y="713232"/>
            <a:ext cx="868680" cy="411480"/>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2100" b="1" dirty="0">
                <a:solidFill>
                  <a:srgbClr val="102B52"/>
                </a:solidFill>
                <a:latin typeface="맑은 고딕" pitchFamily="34" charset="0"/>
                <a:ea typeface="Malgun Gothic" pitchFamily="34" charset="-122"/>
                <a:cs typeface="Malgun Gothic" pitchFamily="34" charset="-120"/>
              </a:rPr>
              <a:t>Ⅳ</a:t>
            </a:r>
            <a:endParaRPr lang="en-US" sz="1900" dirty="0"/>
          </a:p>
        </p:txBody>
      </p:sp>
      <p:sp>
        <p:nvSpPr>
          <p:cNvPr id="6" name="Shape 4"/>
          <p:cNvSpPr/>
          <p:nvPr/>
        </p:nvSpPr>
        <p:spPr>
          <a:xfrm>
            <a:off x="685800" y="1298448"/>
            <a:ext cx="10698480" cy="0"/>
          </a:xfrm>
          <a:prstGeom prst="line">
            <a:avLst/>
          </a:prstGeom>
          <a:noFill/>
          <a:ln w="15240">
            <a:solidFill>
              <a:srgbClr val="475569"/>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7" name="Text 5"/>
          <p:cNvSpPr/>
          <p:nvPr/>
        </p:nvSpPr>
        <p:spPr>
          <a:xfrm>
            <a:off x="685800" y="2212848"/>
            <a:ext cx="10789920" cy="6858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3500" b="1" dirty="0" err="1">
                <a:solidFill>
                  <a:srgbClr val="FFFFFF"/>
                </a:solidFill>
                <a:latin typeface="맑은 고딕" pitchFamily="34" charset="0"/>
                <a:ea typeface="Malgun Gothic" pitchFamily="34" charset="-122"/>
                <a:cs typeface="Malgun Gothic" pitchFamily="34" charset="-120"/>
              </a:rPr>
              <a:t>공제분야</a:t>
            </a:r>
            <a:r>
              <a:rPr lang="en-US" sz="3500" b="1" dirty="0">
                <a:solidFill>
                  <a:srgbClr val="FFFFFF"/>
                </a:solidFill>
                <a:latin typeface="맑은 고딕" pitchFamily="34" charset="0"/>
                <a:ea typeface="Malgun Gothic" pitchFamily="34" charset="-122"/>
                <a:cs typeface="Malgun Gothic" pitchFamily="34" charset="-120"/>
              </a:rPr>
              <a:t> </a:t>
            </a:r>
            <a:r>
              <a:rPr lang="en-US" sz="3500" b="1" dirty="0" err="1">
                <a:solidFill>
                  <a:srgbClr val="FFFFFF"/>
                </a:solidFill>
                <a:latin typeface="맑은 고딕" pitchFamily="34" charset="0"/>
                <a:ea typeface="Malgun Gothic" pitchFamily="34" charset="-122"/>
                <a:cs typeface="Malgun Gothic" pitchFamily="34" charset="-120"/>
              </a:rPr>
              <a:t>과제와</a:t>
            </a:r>
            <a:r>
              <a:rPr lang="en-US" sz="3500" b="1" dirty="0">
                <a:solidFill>
                  <a:srgbClr val="FFFFFF"/>
                </a:solidFill>
                <a:latin typeface="맑은 고딕" pitchFamily="34" charset="0"/>
                <a:ea typeface="Malgun Gothic" pitchFamily="34" charset="-122"/>
                <a:cs typeface="Malgun Gothic" pitchFamily="34" charset="-120"/>
              </a:rPr>
              <a:t> </a:t>
            </a:r>
            <a:r>
              <a:rPr lang="en-US" sz="3500" b="1" dirty="0" err="1">
                <a:solidFill>
                  <a:srgbClr val="FFFFFF"/>
                </a:solidFill>
                <a:latin typeface="맑은 고딕" pitchFamily="34" charset="0"/>
                <a:ea typeface="Malgun Gothic" pitchFamily="34" charset="-122"/>
                <a:cs typeface="Malgun Gothic" pitchFamily="34" charset="-120"/>
              </a:rPr>
              <a:t>정책</a:t>
            </a:r>
            <a:r>
              <a:rPr lang="en-US" sz="3500" b="1" dirty="0">
                <a:solidFill>
                  <a:srgbClr val="FFFFFF"/>
                </a:solidFill>
                <a:latin typeface="맑은 고딕" pitchFamily="34" charset="0"/>
                <a:ea typeface="Malgun Gothic" pitchFamily="34" charset="-122"/>
                <a:cs typeface="Malgun Gothic" pitchFamily="34" charset="-120"/>
              </a:rPr>
              <a:t> </a:t>
            </a:r>
            <a:endParaRPr lang="en-US" sz="3400" dirty="0"/>
          </a:p>
        </p:txBody>
      </p:sp>
      <p:sp>
        <p:nvSpPr>
          <p:cNvPr id="8" name="Text 6"/>
          <p:cNvSpPr/>
          <p:nvPr/>
        </p:nvSpPr>
        <p:spPr>
          <a:xfrm>
            <a:off x="685800" y="3072384"/>
            <a:ext cx="9875520" cy="50292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850" b="1" dirty="0">
                <a:solidFill>
                  <a:srgbClr val="BAE6FD"/>
                </a:solidFill>
                <a:latin typeface="맑은 고딕" pitchFamily="34" charset="0"/>
                <a:ea typeface="Malgun Gothic" pitchFamily="34" charset="-122"/>
                <a:cs typeface="Malgun Gothic" pitchFamily="34" charset="-120"/>
              </a:rPr>
              <a:t>연구 인프라 구축과 정책 설계를 결합하는 실행 과제</a:t>
            </a:r>
            <a:endParaRPr lang="en-US" sz="1700" dirty="0"/>
          </a:p>
        </p:txBody>
      </p:sp>
      <p:sp>
        <p:nvSpPr>
          <p:cNvPr id="31" name="TextBox 30"/>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E2E8F0"/>
                </a:solidFill>
                <a:latin typeface="Arial"/>
              </a:rPr>
              <a:t>26</a:t>
            </a:r>
          </a:p>
        </p:txBody>
      </p:sp>
      <p:sp>
        <p:nvSpPr>
          <p:cNvPr id="9" name="슬라이드 번호 개체 틀 8">
            <a:extLst>
              <a:ext uri="{FF2B5EF4-FFF2-40B4-BE49-F238E27FC236}">
                <a16:creationId xmlns:a16="http://schemas.microsoft.com/office/drawing/2014/main" id="{721371A2-CE25-4D9C-A5B0-978814DA20FF}"/>
              </a:ext>
            </a:extLst>
          </p:cNvPr>
          <p:cNvSpPr>
            <a:spLocks noGrp="1"/>
          </p:cNvSpPr>
          <p:nvPr>
            <p:ph type="sldNum" sz="quarter" idx="4294967295"/>
          </p:nvPr>
        </p:nvSpPr>
        <p:spPr/>
        <p:txBody>
          <a:bodyPr/>
          <a:lstStyle/>
          <a:p>
            <a:pPr algn="l"/>
            <a:fld id="{F7021451-1387-4CA6-816F-3879F97B5CBC}" type="slidenum">
              <a:rPr lang="en-US" b="0" smtClean="0"/>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FAFFF83-1366-45C1-A44A-8A2415BC6928}"/>
              </a:ext>
            </a:extLst>
          </p:cNvPr>
          <p:cNvSpPr>
            <a:spLocks noGrp="1"/>
          </p:cNvSpPr>
          <p:nvPr>
            <p:ph type="ctrTitle"/>
          </p:nvPr>
        </p:nvSpPr>
        <p:spPr/>
        <p:txBody>
          <a:bodyPr/>
          <a:lstStyle/>
          <a:p>
            <a:r>
              <a:rPr lang="ko-KR" altLang="en-US" dirty="0">
                <a:solidFill>
                  <a:schemeClr val="accent1"/>
                </a:solidFill>
              </a:rPr>
              <a:t>발제문 </a:t>
            </a:r>
          </a:p>
        </p:txBody>
      </p:sp>
      <p:sp>
        <p:nvSpPr>
          <p:cNvPr id="3" name="부제목 2">
            <a:extLst>
              <a:ext uri="{FF2B5EF4-FFF2-40B4-BE49-F238E27FC236}">
                <a16:creationId xmlns:a16="http://schemas.microsoft.com/office/drawing/2014/main" id="{793EF70D-5FB2-41FF-8367-06DAA4BA77DD}"/>
              </a:ext>
            </a:extLst>
          </p:cNvPr>
          <p:cNvSpPr>
            <a:spLocks noGrp="1"/>
          </p:cNvSpPr>
          <p:nvPr>
            <p:ph type="subTitle" idx="1"/>
          </p:nvPr>
        </p:nvSpPr>
        <p:spPr/>
        <p:txBody>
          <a:bodyPr/>
          <a:lstStyle/>
          <a:p>
            <a:endParaRPr lang="ko-KR" altLang="en-US"/>
          </a:p>
        </p:txBody>
      </p:sp>
      <p:sp>
        <p:nvSpPr>
          <p:cNvPr id="4" name="슬라이드 번호 개체 틀 3">
            <a:extLst>
              <a:ext uri="{FF2B5EF4-FFF2-40B4-BE49-F238E27FC236}">
                <a16:creationId xmlns:a16="http://schemas.microsoft.com/office/drawing/2014/main" id="{A8293229-2814-48B5-91E1-130861E059D7}"/>
              </a:ext>
            </a:extLst>
          </p:cNvPr>
          <p:cNvSpPr>
            <a:spLocks noGrp="1"/>
          </p:cNvSpPr>
          <p:nvPr>
            <p:ph type="sldNum" sz="quarter" idx="12"/>
          </p:nvPr>
        </p:nvSpPr>
        <p:spPr/>
        <p:txBody>
          <a:bodyPr/>
          <a:lstStyle/>
          <a:p>
            <a:fld id="{2C35A0F8-76F7-4879-902E-6C3B317F277E}" type="slidenum">
              <a:rPr lang="ko-KR" altLang="en-US" smtClean="0"/>
              <a:t>3</a:t>
            </a:fld>
            <a:endParaRPr lang="ko-KR" altLang="en-US"/>
          </a:p>
        </p:txBody>
      </p:sp>
    </p:spTree>
    <p:extLst>
      <p:ext uri="{BB962C8B-B14F-4D97-AF65-F5344CB8AC3E}">
        <p14:creationId xmlns:p14="http://schemas.microsoft.com/office/powerpoint/2010/main" val="2775297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solidFill>
          <a:srgbClr val="F8FAFC"/>
        </a:solidFill>
        <a:effectLst/>
      </p:bgPr>
    </p:bg>
    <p:spTree>
      <p:nvGrpSpPr>
        <p:cNvPr id="1" name=""/>
        <p:cNvGrpSpPr/>
        <p:nvPr/>
      </p:nvGrpSpPr>
      <p:grpSpPr>
        <a:xfrm>
          <a:off x="0" y="0"/>
          <a:ext cx="0" cy="0"/>
          <a:chOff x="0" y="0"/>
          <a:chExt cx="0" cy="0"/>
        </a:xfrm>
      </p:grpSpPr>
      <p:sp>
        <p:nvSpPr>
          <p:cNvPr id="42" name="Rectangle 41"/>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1" name="Oval 40"/>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0" name="Oval 39"/>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9" name="Rectangle 38"/>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8" name="Rectangle 37"/>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Ⅳ</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err="1">
                <a:solidFill>
                  <a:srgbClr val="0B1F3A"/>
                </a:solidFill>
                <a:latin typeface="맑은 고딕" pitchFamily="34" charset="0"/>
                <a:ea typeface="Malgun Gothic" pitchFamily="34" charset="-122"/>
                <a:cs typeface="Malgun Gothic" pitchFamily="34" charset="-120"/>
              </a:rPr>
              <a:t>핵심</a:t>
            </a:r>
            <a:r>
              <a:rPr lang="en-US" sz="2550" b="1" dirty="0">
                <a:solidFill>
                  <a:srgbClr val="0B1F3A"/>
                </a:solidFill>
                <a:latin typeface="맑은 고딕" pitchFamily="34" charset="0"/>
                <a:ea typeface="Malgun Gothic" pitchFamily="34" charset="-122"/>
                <a:cs typeface="Malgun Gothic" pitchFamily="34" charset="-120"/>
              </a:rPr>
              <a:t> </a:t>
            </a:r>
            <a:r>
              <a:rPr lang="en-US" sz="2550" b="1" dirty="0" err="1">
                <a:solidFill>
                  <a:srgbClr val="0B1F3A"/>
                </a:solidFill>
                <a:latin typeface="맑은 고딕" pitchFamily="34" charset="0"/>
                <a:ea typeface="Malgun Gothic" pitchFamily="34" charset="-122"/>
                <a:cs typeface="Malgun Gothic" pitchFamily="34" charset="-120"/>
              </a:rPr>
              <a:t>과제</a:t>
            </a:r>
            <a:r>
              <a:rPr lang="en-US" sz="2550" b="1" dirty="0">
                <a:solidFill>
                  <a:srgbClr val="0B1F3A"/>
                </a:solidFill>
                <a:latin typeface="맑은 고딕" pitchFamily="34" charset="0"/>
                <a:ea typeface="Malgun Gothic" pitchFamily="34" charset="-122"/>
                <a:cs typeface="Malgun Gothic" pitchFamily="34" charset="-120"/>
              </a:rPr>
              <a:t> </a:t>
            </a:r>
            <a:r>
              <a:rPr lang="en-US" sz="2550" b="1" dirty="0" err="1">
                <a:solidFill>
                  <a:srgbClr val="0B1F3A"/>
                </a:solidFill>
                <a:latin typeface="맑은 고딕" pitchFamily="34" charset="0"/>
                <a:ea typeface="Malgun Gothic" pitchFamily="34" charset="-122"/>
                <a:cs typeface="Malgun Gothic" pitchFamily="34" charset="-120"/>
              </a:rPr>
              <a:t>구조</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데이터 → 법제 → 건전성 → 소비자보호 → 인력·디지털 → 사회정책의 순서로 정비</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548640" y="1325880"/>
            <a:ext cx="3520440" cy="1024128"/>
          </a:xfrm>
          <a:prstGeom prst="roundRect">
            <a:avLst>
              <a:gd name="adj" fmla="val 14286"/>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548640" y="1325880"/>
            <a:ext cx="100584" cy="1024128"/>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749808" y="145389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1. </a:t>
            </a:r>
            <a:r>
              <a:rPr lang="en-US" sz="1700" b="1" dirty="0" err="1">
                <a:solidFill>
                  <a:srgbClr val="1E3A8A"/>
                </a:solidFill>
                <a:latin typeface="맑은 고딕" pitchFamily="34" charset="0"/>
                <a:ea typeface="Malgun Gothic" pitchFamily="34" charset="-122"/>
                <a:cs typeface="Malgun Gothic" pitchFamily="34" charset="-120"/>
              </a:rPr>
              <a:t>등록·통계</a:t>
            </a:r>
            <a:endParaRPr lang="en-US" sz="1550" dirty="0"/>
          </a:p>
        </p:txBody>
      </p:sp>
      <p:sp>
        <p:nvSpPr>
          <p:cNvPr id="14" name="Text 12"/>
          <p:cNvSpPr/>
          <p:nvPr/>
        </p:nvSpPr>
        <p:spPr>
          <a:xfrm>
            <a:off x="749808" y="1828800"/>
            <a:ext cx="3200400" cy="4023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20" b="1" dirty="0">
                <a:solidFill>
                  <a:srgbClr val="111827"/>
                </a:solidFill>
                <a:latin typeface="맑은 고딕" pitchFamily="34" charset="0"/>
                <a:ea typeface="Malgun Gothic" pitchFamily="34" charset="-122"/>
                <a:cs typeface="Malgun Gothic" pitchFamily="34" charset="-120"/>
              </a:rPr>
              <a:t>공제산업을 보이게 만드는 기초 인프라</a:t>
            </a:r>
            <a:endParaRPr lang="en-US" sz="1220" dirty="0"/>
          </a:p>
        </p:txBody>
      </p:sp>
      <p:sp>
        <p:nvSpPr>
          <p:cNvPr id="15" name="Shape 13"/>
          <p:cNvSpPr/>
          <p:nvPr/>
        </p:nvSpPr>
        <p:spPr>
          <a:xfrm>
            <a:off x="4389120" y="1325880"/>
            <a:ext cx="3520440" cy="1024128"/>
          </a:xfrm>
          <a:prstGeom prst="roundRect">
            <a:avLst>
              <a:gd name="adj" fmla="val 14286"/>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4389120" y="1325880"/>
            <a:ext cx="100584" cy="1024128"/>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4590288" y="145389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2. 프레임워크 법제</a:t>
            </a:r>
            <a:endParaRPr lang="en-US" sz="1550" dirty="0"/>
          </a:p>
        </p:txBody>
      </p:sp>
      <p:sp>
        <p:nvSpPr>
          <p:cNvPr id="18" name="Text 16"/>
          <p:cNvSpPr/>
          <p:nvPr/>
        </p:nvSpPr>
        <p:spPr>
          <a:xfrm>
            <a:off x="4590288" y="1828800"/>
            <a:ext cx="3200400" cy="4023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20" b="1" dirty="0">
                <a:solidFill>
                  <a:srgbClr val="111827"/>
                </a:solidFill>
                <a:latin typeface="맑은 고딕" pitchFamily="34" charset="0"/>
                <a:ea typeface="Malgun Gothic" pitchFamily="34" charset="-122"/>
                <a:cs typeface="Malgun Gothic" pitchFamily="34" charset="-120"/>
              </a:rPr>
              <a:t>공통 최소기준과 비례규제의 제도화</a:t>
            </a:r>
            <a:endParaRPr lang="en-US" sz="1220" dirty="0"/>
          </a:p>
        </p:txBody>
      </p:sp>
      <p:sp>
        <p:nvSpPr>
          <p:cNvPr id="19" name="Shape 17"/>
          <p:cNvSpPr/>
          <p:nvPr/>
        </p:nvSpPr>
        <p:spPr>
          <a:xfrm>
            <a:off x="8229600" y="1325880"/>
            <a:ext cx="3520440" cy="1024128"/>
          </a:xfrm>
          <a:prstGeom prst="roundRect">
            <a:avLst>
              <a:gd name="adj" fmla="val 14286"/>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8229600" y="1325880"/>
            <a:ext cx="100584" cy="1024128"/>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8430768" y="145389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3. 건전성 기준</a:t>
            </a:r>
            <a:endParaRPr lang="en-US" sz="1550" dirty="0"/>
          </a:p>
        </p:txBody>
      </p:sp>
      <p:sp>
        <p:nvSpPr>
          <p:cNvPr id="22" name="Text 20"/>
          <p:cNvSpPr/>
          <p:nvPr/>
        </p:nvSpPr>
        <p:spPr>
          <a:xfrm>
            <a:off x="8430768" y="1828800"/>
            <a:ext cx="3200400" cy="4023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20" b="1" dirty="0">
                <a:solidFill>
                  <a:srgbClr val="111827"/>
                </a:solidFill>
                <a:latin typeface="맑은 고딕" pitchFamily="34" charset="0"/>
                <a:ea typeface="Malgun Gothic" pitchFamily="34" charset="-122"/>
                <a:cs typeface="Malgun Gothic" pitchFamily="34" charset="-120"/>
              </a:rPr>
              <a:t>규모·위험별 준비금과 리스크관리</a:t>
            </a:r>
            <a:endParaRPr lang="en-US" sz="1220" dirty="0"/>
          </a:p>
        </p:txBody>
      </p:sp>
      <p:sp>
        <p:nvSpPr>
          <p:cNvPr id="23" name="Shape 21"/>
          <p:cNvSpPr/>
          <p:nvPr/>
        </p:nvSpPr>
        <p:spPr>
          <a:xfrm>
            <a:off x="548640" y="2743200"/>
            <a:ext cx="3520440" cy="1024128"/>
          </a:xfrm>
          <a:prstGeom prst="roundRect">
            <a:avLst>
              <a:gd name="adj" fmla="val 14286"/>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548640" y="2743200"/>
            <a:ext cx="100584" cy="1024128"/>
          </a:xfrm>
          <a:prstGeom prst="rect">
            <a:avLst/>
          </a:prstGeom>
          <a:solidFill>
            <a:srgbClr val="EF4444"/>
          </a:solidFill>
          <a:ln w="12700">
            <a:solidFill>
              <a:srgbClr val="EF4444"/>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749808" y="287121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EF4444"/>
                </a:solidFill>
                <a:latin typeface="맑은 고딕" pitchFamily="34" charset="0"/>
                <a:ea typeface="Malgun Gothic" pitchFamily="34" charset="-122"/>
                <a:cs typeface="Malgun Gothic" pitchFamily="34" charset="-120"/>
              </a:rPr>
              <a:t>4. 소비자보호</a:t>
            </a:r>
            <a:endParaRPr lang="en-US" sz="1550" dirty="0"/>
          </a:p>
        </p:txBody>
      </p:sp>
      <p:sp>
        <p:nvSpPr>
          <p:cNvPr id="26" name="Text 24"/>
          <p:cNvSpPr/>
          <p:nvPr/>
        </p:nvSpPr>
        <p:spPr>
          <a:xfrm>
            <a:off x="749808" y="3246120"/>
            <a:ext cx="3200400" cy="4023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20" b="1" dirty="0">
                <a:solidFill>
                  <a:srgbClr val="111827"/>
                </a:solidFill>
                <a:latin typeface="맑은 고딕" pitchFamily="34" charset="0"/>
                <a:ea typeface="Malgun Gothic" pitchFamily="34" charset="-122"/>
                <a:cs typeface="Malgun Gothic" pitchFamily="34" charset="-120"/>
              </a:rPr>
              <a:t>설명의무, 약관, 민원·분쟁 체계</a:t>
            </a:r>
            <a:endParaRPr lang="en-US" sz="1220" dirty="0"/>
          </a:p>
        </p:txBody>
      </p:sp>
      <p:sp>
        <p:nvSpPr>
          <p:cNvPr id="27" name="Shape 25"/>
          <p:cNvSpPr/>
          <p:nvPr/>
        </p:nvSpPr>
        <p:spPr>
          <a:xfrm>
            <a:off x="4389120" y="2743200"/>
            <a:ext cx="3520440" cy="1024128"/>
          </a:xfrm>
          <a:prstGeom prst="roundRect">
            <a:avLst>
              <a:gd name="adj" fmla="val 14286"/>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8" name="Shape 26"/>
          <p:cNvSpPr/>
          <p:nvPr/>
        </p:nvSpPr>
        <p:spPr>
          <a:xfrm>
            <a:off x="4389120" y="2743200"/>
            <a:ext cx="100584" cy="1024128"/>
          </a:xfrm>
          <a:prstGeom prst="rect">
            <a:avLst/>
          </a:prstGeom>
          <a:solidFill>
            <a:srgbClr val="7C3AED"/>
          </a:solidFill>
          <a:ln w="12700">
            <a:solidFill>
              <a:srgbClr val="7C3AED"/>
            </a:solidFill>
            <a:prstDash val="solid"/>
          </a:ln>
        </p:spPr>
        <p:txBody>
          <a:bodyPr wrap="square" lIns="63500" tIns="38100" rIns="63500" bIns="38100"/>
          <a:lstStyle/>
          <a:p>
            <a:pPr>
              <a:lnSpc>
                <a:spcPct val="108000"/>
              </a:lnSpc>
              <a:spcBef>
                <a:spcPts val="0"/>
              </a:spcBef>
              <a:spcAft>
                <a:spcPts val="200"/>
              </a:spcAft>
            </a:pPr>
            <a:endParaRPr/>
          </a:p>
        </p:txBody>
      </p:sp>
      <p:sp>
        <p:nvSpPr>
          <p:cNvPr id="29" name="Text 27"/>
          <p:cNvSpPr/>
          <p:nvPr/>
        </p:nvSpPr>
        <p:spPr>
          <a:xfrm>
            <a:off x="4590288" y="287121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7C3AED"/>
                </a:solidFill>
                <a:latin typeface="맑은 고딕" pitchFamily="34" charset="0"/>
                <a:ea typeface="Malgun Gothic" pitchFamily="34" charset="-122"/>
                <a:cs typeface="Malgun Gothic" pitchFamily="34" charset="-120"/>
              </a:rPr>
              <a:t>5. 디지털·인력</a:t>
            </a:r>
            <a:endParaRPr lang="en-US" sz="1550" dirty="0"/>
          </a:p>
        </p:txBody>
      </p:sp>
      <p:sp>
        <p:nvSpPr>
          <p:cNvPr id="30" name="Text 28"/>
          <p:cNvSpPr/>
          <p:nvPr/>
        </p:nvSpPr>
        <p:spPr>
          <a:xfrm>
            <a:off x="4590288" y="3246120"/>
            <a:ext cx="3200400" cy="4023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20" b="1" dirty="0">
                <a:solidFill>
                  <a:srgbClr val="111827"/>
                </a:solidFill>
                <a:latin typeface="맑은 고딕" pitchFamily="34" charset="0"/>
                <a:ea typeface="Malgun Gothic" pitchFamily="34" charset="-122"/>
                <a:cs typeface="Malgun Gothic" pitchFamily="34" charset="-120"/>
              </a:rPr>
              <a:t>공동 인프라와 전문교육</a:t>
            </a:r>
            <a:endParaRPr lang="en-US" sz="1220" dirty="0"/>
          </a:p>
        </p:txBody>
      </p:sp>
      <p:sp>
        <p:nvSpPr>
          <p:cNvPr id="31" name="Shape 29"/>
          <p:cNvSpPr/>
          <p:nvPr/>
        </p:nvSpPr>
        <p:spPr>
          <a:xfrm>
            <a:off x="8229600" y="2743200"/>
            <a:ext cx="3520440" cy="1024128"/>
          </a:xfrm>
          <a:prstGeom prst="roundRect">
            <a:avLst>
              <a:gd name="adj" fmla="val 14286"/>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32" name="Shape 30"/>
          <p:cNvSpPr/>
          <p:nvPr/>
        </p:nvSpPr>
        <p:spPr>
          <a:xfrm>
            <a:off x="8229600" y="2743200"/>
            <a:ext cx="100584" cy="1024128"/>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33" name="Text 31"/>
          <p:cNvSpPr/>
          <p:nvPr/>
        </p:nvSpPr>
        <p:spPr>
          <a:xfrm>
            <a:off x="8430768" y="2871216"/>
            <a:ext cx="32004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6. 취약계층·지역사회</a:t>
            </a:r>
            <a:endParaRPr lang="en-US" sz="1550" dirty="0"/>
          </a:p>
        </p:txBody>
      </p:sp>
      <p:sp>
        <p:nvSpPr>
          <p:cNvPr id="34" name="Text 32"/>
          <p:cNvSpPr/>
          <p:nvPr/>
        </p:nvSpPr>
        <p:spPr>
          <a:xfrm>
            <a:off x="8430768" y="3246120"/>
            <a:ext cx="3200400" cy="40233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20" b="1" dirty="0">
                <a:solidFill>
                  <a:srgbClr val="111827"/>
                </a:solidFill>
                <a:latin typeface="맑은 고딕" pitchFamily="34" charset="0"/>
                <a:ea typeface="Malgun Gothic" pitchFamily="34" charset="-122"/>
                <a:cs typeface="Malgun Gothic" pitchFamily="34" charset="-120"/>
              </a:rPr>
              <a:t>미래위험과 사회안전망 보완</a:t>
            </a:r>
            <a:endParaRPr lang="en-US" sz="1220" dirty="0"/>
          </a:p>
        </p:txBody>
      </p:sp>
      <p:sp>
        <p:nvSpPr>
          <p:cNvPr id="35" name="Shape 33"/>
          <p:cNvSpPr/>
          <p:nvPr/>
        </p:nvSpPr>
        <p:spPr>
          <a:xfrm>
            <a:off x="777240" y="5102352"/>
            <a:ext cx="10652760" cy="713232"/>
          </a:xfrm>
          <a:prstGeom prst="roundRect">
            <a:avLst>
              <a:gd name="adj" fmla="val 20513"/>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36" name="Shape 34"/>
          <p:cNvSpPr/>
          <p:nvPr/>
        </p:nvSpPr>
        <p:spPr>
          <a:xfrm>
            <a:off x="777240" y="5102352"/>
            <a:ext cx="109728" cy="713232"/>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37" name="Text 35"/>
          <p:cNvSpPr/>
          <p:nvPr/>
        </p:nvSpPr>
        <p:spPr>
          <a:xfrm>
            <a:off x="1005840" y="5266944"/>
            <a:ext cx="10332720" cy="402336"/>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연구 과제와 정책 과제는 분리될 수 없다. 제도 개선은 데이터 없이 </a:t>
            </a:r>
            <a:r>
              <a:rPr lang="en-US" sz="1850" b="1" dirty="0" err="1">
                <a:solidFill>
                  <a:srgbClr val="0B1F3A"/>
                </a:solidFill>
                <a:latin typeface="맑은 고딕" pitchFamily="34" charset="0"/>
                <a:ea typeface="Malgun Gothic" pitchFamily="34" charset="-122"/>
                <a:cs typeface="Malgun Gothic" pitchFamily="34" charset="-120"/>
              </a:rPr>
              <a:t>설계되기</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어렵고</a:t>
            </a:r>
            <a:r>
              <a:rPr lang="en-US" sz="1850" b="1" dirty="0">
                <a:solidFill>
                  <a:srgbClr val="0B1F3A"/>
                </a:solidFill>
                <a:latin typeface="맑은 고딕" pitchFamily="34" charset="0"/>
                <a:ea typeface="Malgun Gothic" pitchFamily="34" charset="-122"/>
                <a:cs typeface="Malgun Gothic" pitchFamily="34" charset="-120"/>
              </a:rPr>
              <a:t> </a:t>
            </a:r>
          </a:p>
          <a:p>
            <a:pPr marL="0" indent="0" algn="ctr">
              <a:lnSpc>
                <a:spcPct val="108000"/>
              </a:lnSpc>
              <a:spcBef>
                <a:spcPts val="0"/>
              </a:spcBef>
              <a:spcAft>
                <a:spcPts val="200"/>
              </a:spcAft>
              <a:buNone/>
            </a:pPr>
            <a:r>
              <a:rPr lang="en-US" sz="1850" b="1" dirty="0" err="1">
                <a:solidFill>
                  <a:srgbClr val="0B1F3A"/>
                </a:solidFill>
                <a:latin typeface="맑은 고딕" pitchFamily="34" charset="0"/>
                <a:ea typeface="Malgun Gothic" pitchFamily="34" charset="-122"/>
                <a:cs typeface="Malgun Gothic" pitchFamily="34" charset="-120"/>
              </a:rPr>
              <a:t>연구</a:t>
            </a:r>
            <a:r>
              <a:rPr lang="en-US" sz="1850" b="1" dirty="0">
                <a:solidFill>
                  <a:srgbClr val="0B1F3A"/>
                </a:solidFill>
                <a:latin typeface="맑은 고딕" pitchFamily="34" charset="0"/>
                <a:ea typeface="Malgun Gothic" pitchFamily="34" charset="-122"/>
                <a:cs typeface="Malgun Gothic" pitchFamily="34" charset="-120"/>
              </a:rPr>
              <a:t> 고도화는 제도 기반 없이는 </a:t>
            </a:r>
            <a:r>
              <a:rPr lang="en-US" sz="1850" b="1" dirty="0" err="1">
                <a:solidFill>
                  <a:srgbClr val="0B1F3A"/>
                </a:solidFill>
                <a:latin typeface="맑은 고딕" pitchFamily="34" charset="0"/>
                <a:ea typeface="Malgun Gothic" pitchFamily="34" charset="-122"/>
                <a:cs typeface="Malgun Gothic" pitchFamily="34" charset="-120"/>
              </a:rPr>
              <a:t>확산되기</a:t>
            </a:r>
            <a:r>
              <a:rPr lang="en-US" sz="1850" b="1" dirty="0">
                <a:solidFill>
                  <a:srgbClr val="0B1F3A"/>
                </a:solidFill>
                <a:latin typeface="맑은 고딕" pitchFamily="34" charset="0"/>
                <a:ea typeface="Malgun Gothic" pitchFamily="34" charset="-122"/>
                <a:cs typeface="Malgun Gothic" pitchFamily="34" charset="-120"/>
              </a:rPr>
              <a:t> 어</a:t>
            </a:r>
            <a:r>
              <a:rPr lang="ko-KR" altLang="en-US" sz="1850" b="1" dirty="0" err="1">
                <a:solidFill>
                  <a:srgbClr val="0B1F3A"/>
                </a:solidFill>
                <a:latin typeface="맑은 고딕" pitchFamily="34" charset="0"/>
                <a:ea typeface="Malgun Gothic" pitchFamily="34" charset="-122"/>
                <a:cs typeface="Malgun Gothic" pitchFamily="34" charset="-120"/>
              </a:rPr>
              <a:t>려움</a:t>
            </a:r>
            <a:endParaRPr lang="en-US" sz="1700" dirty="0"/>
          </a:p>
        </p:txBody>
      </p:sp>
      <p:sp>
        <p:nvSpPr>
          <p:cNvPr id="43" name="TextBox 42"/>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27</a:t>
            </a:r>
          </a:p>
        </p:txBody>
      </p:sp>
      <p:sp>
        <p:nvSpPr>
          <p:cNvPr id="10" name="슬라이드 번호 개체 틀 9">
            <a:extLst>
              <a:ext uri="{FF2B5EF4-FFF2-40B4-BE49-F238E27FC236}">
                <a16:creationId xmlns:a16="http://schemas.microsoft.com/office/drawing/2014/main" id="{E05DA4AF-D151-4758-ACA9-AF06B4DF9DC1}"/>
              </a:ext>
            </a:extLst>
          </p:cNvPr>
          <p:cNvSpPr>
            <a:spLocks noGrp="1"/>
          </p:cNvSpPr>
          <p:nvPr>
            <p:ph type="sldNum" sz="quarter" idx="4294967295"/>
          </p:nvPr>
        </p:nvSpPr>
        <p:spPr/>
        <p:txBody>
          <a:bodyPr/>
          <a:lstStyle/>
          <a:p>
            <a:pPr algn="l"/>
            <a:fld id="{F7021451-1387-4CA6-816F-3879F97B5CBC}" type="slidenum">
              <a:rPr lang="en-US" b="0" smtClean="0"/>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solidFill>
          <a:srgbClr val="F8FAFC"/>
        </a:solidFill>
        <a:effectLst/>
      </p:bgPr>
    </p:bg>
    <p:spTree>
      <p:nvGrpSpPr>
        <p:cNvPr id="1" name=""/>
        <p:cNvGrpSpPr/>
        <p:nvPr/>
      </p:nvGrpSpPr>
      <p:grpSpPr>
        <a:xfrm>
          <a:off x="0" y="0"/>
          <a:ext cx="0" cy="0"/>
          <a:chOff x="0" y="0"/>
          <a:chExt cx="0" cy="0"/>
        </a:xfrm>
      </p:grpSpPr>
      <p:sp>
        <p:nvSpPr>
          <p:cNvPr id="43" name="Rectangle 42"/>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2" name="Oval 41"/>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1" name="Oval 40"/>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0" name="Rectangle 39"/>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9" name="Rectangle 38"/>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Ⅳ</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과제 1: 공제 등록부와 통합 통계체계 구축</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가장 우선해야 할 과제는 공제산업을 “보이게” 만드는 것</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868680" y="1234440"/>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2" name="Text 10"/>
          <p:cNvSpPr/>
          <p:nvPr/>
        </p:nvSpPr>
        <p:spPr>
          <a:xfrm>
            <a:off x="868680" y="1307592"/>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1</a:t>
            </a:r>
            <a:endParaRPr lang="en-US" sz="1100" dirty="0"/>
          </a:p>
        </p:txBody>
      </p:sp>
      <p:sp>
        <p:nvSpPr>
          <p:cNvPr id="13" name="Text 11"/>
          <p:cNvSpPr/>
          <p:nvPr/>
        </p:nvSpPr>
        <p:spPr>
          <a:xfrm>
            <a:off x="1444752" y="1170432"/>
            <a:ext cx="1828800" cy="23774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650" b="1" dirty="0" err="1">
                <a:solidFill>
                  <a:srgbClr val="0B1F3A"/>
                </a:solidFill>
                <a:latin typeface="맑은 고딕" pitchFamily="34" charset="0"/>
                <a:ea typeface="Malgun Gothic" pitchFamily="34" charset="-122"/>
                <a:cs typeface="Malgun Gothic" pitchFamily="34" charset="-120"/>
              </a:rPr>
              <a:t>공제</a:t>
            </a:r>
            <a:r>
              <a:rPr lang="en-US" sz="1650" b="1" dirty="0">
                <a:solidFill>
                  <a:srgbClr val="0B1F3A"/>
                </a:solidFill>
                <a:latin typeface="맑은 고딕" pitchFamily="34" charset="0"/>
                <a:ea typeface="Malgun Gothic" pitchFamily="34" charset="-122"/>
                <a:cs typeface="Malgun Gothic" pitchFamily="34" charset="-120"/>
              </a:rPr>
              <a:t> </a:t>
            </a:r>
            <a:r>
              <a:rPr lang="en-US" sz="1650" b="1" dirty="0" err="1">
                <a:solidFill>
                  <a:srgbClr val="0B1F3A"/>
                </a:solidFill>
                <a:latin typeface="맑은 고딕" pitchFamily="34" charset="0"/>
                <a:ea typeface="Malgun Gothic" pitchFamily="34" charset="-122"/>
                <a:cs typeface="Malgun Gothic" pitchFamily="34" charset="-120"/>
              </a:rPr>
              <a:t>등록</a:t>
            </a:r>
            <a:endParaRPr lang="en-US" sz="1500" dirty="0"/>
          </a:p>
        </p:txBody>
      </p:sp>
      <p:sp>
        <p:nvSpPr>
          <p:cNvPr id="14" name="Text 12"/>
          <p:cNvSpPr/>
          <p:nvPr/>
        </p:nvSpPr>
        <p:spPr>
          <a:xfrm>
            <a:off x="3337560" y="1115568"/>
            <a:ext cx="7772400" cy="32918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50" b="1" dirty="0">
                <a:solidFill>
                  <a:srgbClr val="111827"/>
                </a:solidFill>
                <a:latin typeface="맑은 고딕" pitchFamily="34" charset="0"/>
                <a:ea typeface="Malgun Gothic" pitchFamily="34" charset="-122"/>
                <a:cs typeface="Malgun Gothic" pitchFamily="34" charset="-120"/>
              </a:rPr>
              <a:t>공제사업자, 법적 근거, 감독부처, 상품유형, 회원규모, 재무현황을 한눈에 파악</a:t>
            </a:r>
            <a:endParaRPr lang="en-US" sz="1150" dirty="0"/>
          </a:p>
        </p:txBody>
      </p:sp>
      <p:sp>
        <p:nvSpPr>
          <p:cNvPr id="15" name="Shape 13"/>
          <p:cNvSpPr/>
          <p:nvPr/>
        </p:nvSpPr>
        <p:spPr>
          <a:xfrm>
            <a:off x="868680" y="2057400"/>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6" name="Text 14"/>
          <p:cNvSpPr/>
          <p:nvPr/>
        </p:nvSpPr>
        <p:spPr>
          <a:xfrm>
            <a:off x="868680" y="2130552"/>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2</a:t>
            </a:r>
            <a:endParaRPr lang="en-US" sz="1100" dirty="0"/>
          </a:p>
        </p:txBody>
      </p:sp>
      <p:sp>
        <p:nvSpPr>
          <p:cNvPr id="17" name="Text 15"/>
          <p:cNvSpPr/>
          <p:nvPr/>
        </p:nvSpPr>
        <p:spPr>
          <a:xfrm>
            <a:off x="1444752" y="1993392"/>
            <a:ext cx="1828800" cy="23774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650" b="1" dirty="0">
                <a:solidFill>
                  <a:srgbClr val="0B1F3A"/>
                </a:solidFill>
                <a:latin typeface="맑은 고딕" pitchFamily="34" charset="0"/>
                <a:ea typeface="Malgun Gothic" pitchFamily="34" charset="-122"/>
                <a:cs typeface="Malgun Gothic" pitchFamily="34" charset="-120"/>
              </a:rPr>
              <a:t>공시 표준화</a:t>
            </a:r>
            <a:endParaRPr lang="en-US" sz="1500" dirty="0"/>
          </a:p>
        </p:txBody>
      </p:sp>
      <p:sp>
        <p:nvSpPr>
          <p:cNvPr id="18" name="Text 16"/>
          <p:cNvSpPr/>
          <p:nvPr/>
        </p:nvSpPr>
        <p:spPr>
          <a:xfrm>
            <a:off x="3337560" y="1938528"/>
            <a:ext cx="7772400" cy="32918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50" b="1" dirty="0">
                <a:solidFill>
                  <a:srgbClr val="111827"/>
                </a:solidFill>
                <a:latin typeface="맑은 고딕" pitchFamily="34" charset="0"/>
                <a:ea typeface="Malgun Gothic" pitchFamily="34" charset="-122"/>
                <a:cs typeface="Malgun Gothic" pitchFamily="34" charset="-120"/>
              </a:rPr>
              <a:t>자산, 부채, 공제료, 지급금, 준비금, 손해율 등 핵심 항목의 표준화</a:t>
            </a:r>
            <a:endParaRPr lang="en-US" sz="1150" dirty="0"/>
          </a:p>
        </p:txBody>
      </p:sp>
      <p:sp>
        <p:nvSpPr>
          <p:cNvPr id="19" name="Shape 17"/>
          <p:cNvSpPr/>
          <p:nvPr/>
        </p:nvSpPr>
        <p:spPr>
          <a:xfrm>
            <a:off x="868680" y="2880360"/>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0" name="Text 18"/>
          <p:cNvSpPr/>
          <p:nvPr/>
        </p:nvSpPr>
        <p:spPr>
          <a:xfrm>
            <a:off x="868680" y="2953512"/>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3</a:t>
            </a:r>
            <a:endParaRPr lang="en-US" sz="1100" dirty="0"/>
          </a:p>
        </p:txBody>
      </p:sp>
      <p:sp>
        <p:nvSpPr>
          <p:cNvPr id="21" name="Text 19"/>
          <p:cNvSpPr/>
          <p:nvPr/>
        </p:nvSpPr>
        <p:spPr>
          <a:xfrm>
            <a:off x="1444752" y="2816352"/>
            <a:ext cx="1828800" cy="23774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650" b="1" dirty="0">
                <a:solidFill>
                  <a:srgbClr val="0B1F3A"/>
                </a:solidFill>
                <a:latin typeface="맑은 고딕" pitchFamily="34" charset="0"/>
                <a:ea typeface="Malgun Gothic" pitchFamily="34" charset="-122"/>
                <a:cs typeface="Malgun Gothic" pitchFamily="34" charset="-120"/>
              </a:rPr>
              <a:t>연차통계</a:t>
            </a:r>
            <a:endParaRPr lang="en-US" sz="1500" dirty="0"/>
          </a:p>
        </p:txBody>
      </p:sp>
      <p:sp>
        <p:nvSpPr>
          <p:cNvPr id="22" name="Text 20"/>
          <p:cNvSpPr/>
          <p:nvPr/>
        </p:nvSpPr>
        <p:spPr>
          <a:xfrm>
            <a:off x="3337560" y="2761488"/>
            <a:ext cx="7772400" cy="32918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50" b="1" dirty="0">
                <a:solidFill>
                  <a:srgbClr val="111827"/>
                </a:solidFill>
                <a:latin typeface="맑은 고딕" pitchFamily="34" charset="0"/>
                <a:ea typeface="Malgun Gothic" pitchFamily="34" charset="-122"/>
                <a:cs typeface="Malgun Gothic" pitchFamily="34" charset="-120"/>
              </a:rPr>
              <a:t>일본 Fact Book과 유사한 공제산업 연차통계 발간</a:t>
            </a:r>
            <a:endParaRPr lang="en-US" sz="1150" dirty="0"/>
          </a:p>
        </p:txBody>
      </p:sp>
      <p:sp>
        <p:nvSpPr>
          <p:cNvPr id="23" name="Shape 21"/>
          <p:cNvSpPr/>
          <p:nvPr/>
        </p:nvSpPr>
        <p:spPr>
          <a:xfrm>
            <a:off x="868680" y="3703320"/>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4" name="Text 22"/>
          <p:cNvSpPr/>
          <p:nvPr/>
        </p:nvSpPr>
        <p:spPr>
          <a:xfrm>
            <a:off x="868680" y="3776472"/>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4</a:t>
            </a:r>
            <a:endParaRPr lang="en-US" sz="1100" dirty="0"/>
          </a:p>
        </p:txBody>
      </p:sp>
      <p:sp>
        <p:nvSpPr>
          <p:cNvPr id="25" name="Text 23"/>
          <p:cNvSpPr/>
          <p:nvPr/>
        </p:nvSpPr>
        <p:spPr>
          <a:xfrm>
            <a:off x="1444752" y="3639312"/>
            <a:ext cx="1828800" cy="23774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650" b="1" dirty="0">
                <a:solidFill>
                  <a:srgbClr val="0B1F3A"/>
                </a:solidFill>
                <a:latin typeface="맑은 고딕" pitchFamily="34" charset="0"/>
                <a:ea typeface="Malgun Gothic" pitchFamily="34" charset="-122"/>
                <a:cs typeface="Malgun Gothic" pitchFamily="34" charset="-120"/>
              </a:rPr>
              <a:t>연구자 접근</a:t>
            </a:r>
            <a:endParaRPr lang="en-US" sz="1500" dirty="0"/>
          </a:p>
        </p:txBody>
      </p:sp>
      <p:sp>
        <p:nvSpPr>
          <p:cNvPr id="26" name="Text 24"/>
          <p:cNvSpPr/>
          <p:nvPr/>
        </p:nvSpPr>
        <p:spPr>
          <a:xfrm>
            <a:off x="3337560" y="3584448"/>
            <a:ext cx="7772400" cy="329184"/>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350" b="1" dirty="0">
                <a:solidFill>
                  <a:srgbClr val="111827"/>
                </a:solidFill>
                <a:latin typeface="맑은 고딕" pitchFamily="34" charset="0"/>
                <a:ea typeface="Malgun Gothic" pitchFamily="34" charset="-122"/>
                <a:cs typeface="Malgun Gothic" pitchFamily="34" charset="-120"/>
              </a:rPr>
              <a:t>익명화·비식별화 데이터의 연구 목적 접근체계와 연구윤리 기준 마련</a:t>
            </a:r>
            <a:endParaRPr lang="en-US" sz="1150" dirty="0"/>
          </a:p>
        </p:txBody>
      </p:sp>
      <p:sp>
        <p:nvSpPr>
          <p:cNvPr id="27" name="Shape 25"/>
          <p:cNvSpPr/>
          <p:nvPr/>
        </p:nvSpPr>
        <p:spPr>
          <a:xfrm>
            <a:off x="1097280" y="4663440"/>
            <a:ext cx="2148840" cy="777240"/>
          </a:xfrm>
          <a:prstGeom prst="chevron">
            <a:avLst/>
          </a:prstGeom>
          <a:solidFill>
            <a:srgbClr val="DBEAFE"/>
          </a:solidFill>
          <a:ln w="12700">
            <a:solidFill>
              <a:srgbClr val="93C5FD"/>
            </a:solidFill>
            <a:prstDash val="solid"/>
          </a:ln>
        </p:spPr>
        <p:txBody>
          <a:bodyPr wrap="square" lIns="63500" tIns="38100" rIns="63500" bIns="38100"/>
          <a:lstStyle/>
          <a:p>
            <a:pPr>
              <a:lnSpc>
                <a:spcPct val="108000"/>
              </a:lnSpc>
              <a:spcBef>
                <a:spcPts val="0"/>
              </a:spcBef>
              <a:spcAft>
                <a:spcPts val="200"/>
              </a:spcAft>
            </a:pPr>
            <a:endParaRPr/>
          </a:p>
        </p:txBody>
      </p:sp>
      <p:sp>
        <p:nvSpPr>
          <p:cNvPr id="28" name="Text 26"/>
          <p:cNvSpPr/>
          <p:nvPr/>
        </p:nvSpPr>
        <p:spPr>
          <a:xfrm>
            <a:off x="1325880" y="4809744"/>
            <a:ext cx="1463040" cy="18288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650" b="1" dirty="0">
                <a:solidFill>
                  <a:srgbClr val="0B1F3A"/>
                </a:solidFill>
                <a:latin typeface="맑은 고딕" pitchFamily="34" charset="0"/>
                <a:ea typeface="Malgun Gothic" pitchFamily="34" charset="-122"/>
                <a:cs typeface="Malgun Gothic" pitchFamily="34" charset="-120"/>
              </a:rPr>
              <a:t>등록</a:t>
            </a:r>
            <a:endParaRPr lang="en-US" sz="1500" dirty="0"/>
          </a:p>
        </p:txBody>
      </p:sp>
      <p:sp>
        <p:nvSpPr>
          <p:cNvPr id="29" name="Text 27"/>
          <p:cNvSpPr/>
          <p:nvPr/>
        </p:nvSpPr>
        <p:spPr>
          <a:xfrm>
            <a:off x="1325880" y="5102352"/>
            <a:ext cx="1463040" cy="18288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64748B"/>
                </a:solidFill>
                <a:latin typeface="맑은 고딕" pitchFamily="34" charset="0"/>
                <a:ea typeface="Malgun Gothic" pitchFamily="34" charset="-122"/>
                <a:cs typeface="Malgun Gothic" pitchFamily="34" charset="-120"/>
              </a:rPr>
              <a:t>사업자·근거법</a:t>
            </a:r>
            <a:endParaRPr lang="en-US" sz="1050" dirty="0"/>
          </a:p>
        </p:txBody>
      </p:sp>
      <p:sp>
        <p:nvSpPr>
          <p:cNvPr id="30" name="Shape 28"/>
          <p:cNvSpPr/>
          <p:nvPr/>
        </p:nvSpPr>
        <p:spPr>
          <a:xfrm>
            <a:off x="3840480" y="4663440"/>
            <a:ext cx="2148840" cy="777240"/>
          </a:xfrm>
          <a:prstGeom prst="chevron">
            <a:avLst/>
          </a:prstGeom>
          <a:solidFill>
            <a:srgbClr val="E0F2FE"/>
          </a:solidFill>
          <a:ln w="12700">
            <a:solidFill>
              <a:srgbClr val="93C5FD"/>
            </a:solidFill>
            <a:prstDash val="solid"/>
          </a:ln>
        </p:spPr>
        <p:txBody>
          <a:bodyPr wrap="square" lIns="63500" tIns="38100" rIns="63500" bIns="38100"/>
          <a:lstStyle/>
          <a:p>
            <a:pPr>
              <a:lnSpc>
                <a:spcPct val="108000"/>
              </a:lnSpc>
              <a:spcBef>
                <a:spcPts val="0"/>
              </a:spcBef>
              <a:spcAft>
                <a:spcPts val="200"/>
              </a:spcAft>
            </a:pPr>
            <a:endParaRPr/>
          </a:p>
        </p:txBody>
      </p:sp>
      <p:sp>
        <p:nvSpPr>
          <p:cNvPr id="31" name="Text 29"/>
          <p:cNvSpPr/>
          <p:nvPr/>
        </p:nvSpPr>
        <p:spPr>
          <a:xfrm>
            <a:off x="4069080" y="4809744"/>
            <a:ext cx="1463040" cy="18288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650" b="1" dirty="0">
                <a:solidFill>
                  <a:srgbClr val="0B1F3A"/>
                </a:solidFill>
                <a:latin typeface="맑은 고딕" pitchFamily="34" charset="0"/>
                <a:ea typeface="Malgun Gothic" pitchFamily="34" charset="-122"/>
                <a:cs typeface="Malgun Gothic" pitchFamily="34" charset="-120"/>
              </a:rPr>
              <a:t>공시</a:t>
            </a:r>
            <a:endParaRPr lang="en-US" sz="1500" dirty="0"/>
          </a:p>
        </p:txBody>
      </p:sp>
      <p:sp>
        <p:nvSpPr>
          <p:cNvPr id="32" name="Text 30"/>
          <p:cNvSpPr/>
          <p:nvPr/>
        </p:nvSpPr>
        <p:spPr>
          <a:xfrm>
            <a:off x="4069080" y="5102352"/>
            <a:ext cx="1463040" cy="18288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64748B"/>
                </a:solidFill>
                <a:latin typeface="맑은 고딕" pitchFamily="34" charset="0"/>
                <a:ea typeface="Malgun Gothic" pitchFamily="34" charset="-122"/>
                <a:cs typeface="Malgun Gothic" pitchFamily="34" charset="-120"/>
              </a:rPr>
              <a:t>재무·상품</a:t>
            </a:r>
            <a:endParaRPr lang="en-US" sz="1050" dirty="0"/>
          </a:p>
        </p:txBody>
      </p:sp>
      <p:sp>
        <p:nvSpPr>
          <p:cNvPr id="33" name="Shape 31"/>
          <p:cNvSpPr/>
          <p:nvPr/>
        </p:nvSpPr>
        <p:spPr>
          <a:xfrm>
            <a:off x="6583680" y="4663440"/>
            <a:ext cx="2148840" cy="777240"/>
          </a:xfrm>
          <a:prstGeom prst="chevron">
            <a:avLst/>
          </a:prstGeom>
          <a:solidFill>
            <a:srgbClr val="DBEAFE"/>
          </a:solidFill>
          <a:ln w="12700">
            <a:solidFill>
              <a:srgbClr val="93C5FD"/>
            </a:solidFill>
            <a:prstDash val="solid"/>
          </a:ln>
        </p:spPr>
        <p:txBody>
          <a:bodyPr wrap="square" lIns="63500" tIns="38100" rIns="63500" bIns="38100"/>
          <a:lstStyle/>
          <a:p>
            <a:pPr>
              <a:lnSpc>
                <a:spcPct val="108000"/>
              </a:lnSpc>
              <a:spcBef>
                <a:spcPts val="0"/>
              </a:spcBef>
              <a:spcAft>
                <a:spcPts val="200"/>
              </a:spcAft>
            </a:pPr>
            <a:endParaRPr/>
          </a:p>
        </p:txBody>
      </p:sp>
      <p:sp>
        <p:nvSpPr>
          <p:cNvPr id="34" name="Text 32"/>
          <p:cNvSpPr/>
          <p:nvPr/>
        </p:nvSpPr>
        <p:spPr>
          <a:xfrm>
            <a:off x="6812280" y="4809744"/>
            <a:ext cx="1463040" cy="18288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650" b="1" dirty="0">
                <a:solidFill>
                  <a:srgbClr val="0B1F3A"/>
                </a:solidFill>
                <a:latin typeface="맑은 고딕" pitchFamily="34" charset="0"/>
                <a:ea typeface="Malgun Gothic" pitchFamily="34" charset="-122"/>
                <a:cs typeface="Malgun Gothic" pitchFamily="34" charset="-120"/>
              </a:rPr>
              <a:t>통계</a:t>
            </a:r>
            <a:endParaRPr lang="en-US" sz="1500" dirty="0"/>
          </a:p>
        </p:txBody>
      </p:sp>
      <p:sp>
        <p:nvSpPr>
          <p:cNvPr id="35" name="Text 33"/>
          <p:cNvSpPr/>
          <p:nvPr/>
        </p:nvSpPr>
        <p:spPr>
          <a:xfrm>
            <a:off x="6812280" y="5102352"/>
            <a:ext cx="1463040" cy="18288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64748B"/>
                </a:solidFill>
                <a:latin typeface="맑은 고딕" pitchFamily="34" charset="0"/>
                <a:ea typeface="Malgun Gothic" pitchFamily="34" charset="-122"/>
                <a:cs typeface="Malgun Gothic" pitchFamily="34" charset="-120"/>
              </a:rPr>
              <a:t>계약·지급</a:t>
            </a:r>
            <a:endParaRPr lang="en-US" sz="1050" dirty="0"/>
          </a:p>
        </p:txBody>
      </p:sp>
      <p:sp>
        <p:nvSpPr>
          <p:cNvPr id="36" name="Shape 34"/>
          <p:cNvSpPr/>
          <p:nvPr/>
        </p:nvSpPr>
        <p:spPr>
          <a:xfrm>
            <a:off x="9326880" y="4663440"/>
            <a:ext cx="2148840" cy="777240"/>
          </a:xfrm>
          <a:prstGeom prst="chevron">
            <a:avLst/>
          </a:prstGeom>
          <a:solidFill>
            <a:srgbClr val="E0F2FE"/>
          </a:solidFill>
          <a:ln w="12700">
            <a:solidFill>
              <a:srgbClr val="93C5FD"/>
            </a:solidFill>
            <a:prstDash val="solid"/>
          </a:ln>
        </p:spPr>
        <p:txBody>
          <a:bodyPr wrap="square" lIns="63500" tIns="38100" rIns="63500" bIns="38100"/>
          <a:lstStyle/>
          <a:p>
            <a:pPr>
              <a:lnSpc>
                <a:spcPct val="108000"/>
              </a:lnSpc>
              <a:spcBef>
                <a:spcPts val="0"/>
              </a:spcBef>
              <a:spcAft>
                <a:spcPts val="200"/>
              </a:spcAft>
            </a:pPr>
            <a:endParaRPr/>
          </a:p>
        </p:txBody>
      </p:sp>
      <p:sp>
        <p:nvSpPr>
          <p:cNvPr id="37" name="Text 35"/>
          <p:cNvSpPr/>
          <p:nvPr/>
        </p:nvSpPr>
        <p:spPr>
          <a:xfrm>
            <a:off x="9555480" y="4809744"/>
            <a:ext cx="1463040" cy="18288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650" b="1" dirty="0">
                <a:solidFill>
                  <a:srgbClr val="0B1F3A"/>
                </a:solidFill>
                <a:latin typeface="맑은 고딕" pitchFamily="34" charset="0"/>
                <a:ea typeface="Malgun Gothic" pitchFamily="34" charset="-122"/>
                <a:cs typeface="Malgun Gothic" pitchFamily="34" charset="-120"/>
              </a:rPr>
              <a:t>연구</a:t>
            </a:r>
            <a:endParaRPr lang="en-US" sz="1500" dirty="0"/>
          </a:p>
        </p:txBody>
      </p:sp>
      <p:sp>
        <p:nvSpPr>
          <p:cNvPr id="38" name="Text 36"/>
          <p:cNvSpPr/>
          <p:nvPr/>
        </p:nvSpPr>
        <p:spPr>
          <a:xfrm>
            <a:off x="9555480" y="5102352"/>
            <a:ext cx="1463040" cy="18288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64748B"/>
                </a:solidFill>
                <a:latin typeface="맑은 고딕" pitchFamily="34" charset="0"/>
                <a:ea typeface="Malgun Gothic" pitchFamily="34" charset="-122"/>
                <a:cs typeface="Malgun Gothic" pitchFamily="34" charset="-120"/>
              </a:rPr>
              <a:t>분석·정책</a:t>
            </a:r>
            <a:endParaRPr lang="en-US" sz="1050" dirty="0"/>
          </a:p>
        </p:txBody>
      </p:sp>
      <p:sp>
        <p:nvSpPr>
          <p:cNvPr id="44" name="TextBox 43"/>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28</a:t>
            </a:r>
          </a:p>
        </p:txBody>
      </p:sp>
      <p:sp>
        <p:nvSpPr>
          <p:cNvPr id="10" name="슬라이드 번호 개체 틀 9">
            <a:extLst>
              <a:ext uri="{FF2B5EF4-FFF2-40B4-BE49-F238E27FC236}">
                <a16:creationId xmlns:a16="http://schemas.microsoft.com/office/drawing/2014/main" id="{F43B3C92-E39B-488A-AF8E-39DAE2134D6B}"/>
              </a:ext>
            </a:extLst>
          </p:cNvPr>
          <p:cNvSpPr>
            <a:spLocks noGrp="1"/>
          </p:cNvSpPr>
          <p:nvPr>
            <p:ph type="sldNum" sz="quarter" idx="4294967295"/>
          </p:nvPr>
        </p:nvSpPr>
        <p:spPr/>
        <p:txBody>
          <a:bodyPr/>
          <a:lstStyle/>
          <a:p>
            <a:pPr algn="l"/>
            <a:fld id="{F7021451-1387-4CA6-816F-3879F97B5CBC}" type="slidenum">
              <a:rPr lang="en-US" b="0" smtClean="0"/>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bg>
      <p:bgPr>
        <a:solidFill>
          <a:srgbClr val="F8FAFC"/>
        </a:solidFill>
        <a:effectLst/>
      </p:bgPr>
    </p:bg>
    <p:spTree>
      <p:nvGrpSpPr>
        <p:cNvPr id="1" name=""/>
        <p:cNvGrpSpPr/>
        <p:nvPr/>
      </p:nvGrpSpPr>
      <p:grpSpPr>
        <a:xfrm>
          <a:off x="0" y="0"/>
          <a:ext cx="0" cy="0"/>
          <a:chOff x="0" y="0"/>
          <a:chExt cx="0" cy="0"/>
        </a:xfrm>
      </p:grpSpPr>
      <p:sp>
        <p:nvSpPr>
          <p:cNvPr id="39" name="Rectangle 38"/>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8" name="Oval 37"/>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7" name="Oval 36"/>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6" name="Rectangle 35"/>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5" name="Rectangle 34"/>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Ⅳ</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과제 2: </a:t>
            </a:r>
            <a:r>
              <a:rPr lang="en-US" sz="2550" b="1" dirty="0" err="1">
                <a:solidFill>
                  <a:srgbClr val="0B1F3A"/>
                </a:solidFill>
                <a:latin typeface="맑은 고딕" pitchFamily="34" charset="0"/>
                <a:ea typeface="Malgun Gothic" pitchFamily="34" charset="-122"/>
                <a:cs typeface="Malgun Gothic" pitchFamily="34" charset="-120"/>
              </a:rPr>
              <a:t>공제기본법의</a:t>
            </a:r>
            <a:r>
              <a:rPr lang="en-US" sz="2550" b="1" dirty="0">
                <a:solidFill>
                  <a:srgbClr val="0B1F3A"/>
                </a:solidFill>
                <a:latin typeface="맑은 고딕" pitchFamily="34" charset="0"/>
                <a:ea typeface="Malgun Gothic" pitchFamily="34" charset="-122"/>
                <a:cs typeface="Malgun Gothic" pitchFamily="34" charset="-120"/>
              </a:rPr>
              <a:t> 단계적 검토</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공제의 자율성과 다양성을 인정하되, 공통 최소기준을 마련하는 접근</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graphicFrame>
        <p:nvGraphicFramePr>
          <p:cNvPr id="34" name="Table 0"/>
          <p:cNvGraphicFramePr>
            <a:graphicFrameLocks noGrp="1"/>
          </p:cNvGraphicFramePr>
          <p:nvPr>
            <p:extLst>
              <p:ext uri="{D42A27DB-BD31-4B8C-83A1-F6EECF244321}">
                <p14:modId xmlns:p14="http://schemas.microsoft.com/office/powerpoint/2010/main" val="1579011935"/>
              </p:ext>
            </p:extLst>
          </p:nvPr>
        </p:nvGraphicFramePr>
        <p:xfrm>
          <a:off x="777240" y="1325880"/>
          <a:ext cx="6035040" cy="4069079"/>
        </p:xfrm>
        <a:graphic>
          <a:graphicData uri="http://schemas.openxmlformats.org/drawingml/2006/table">
            <a:tbl>
              <a:tblPr/>
              <a:tblGrid>
                <a:gridCol w="1417320">
                  <a:extLst>
                    <a:ext uri="{9D8B030D-6E8A-4147-A177-3AD203B41FA5}">
                      <a16:colId xmlns:a16="http://schemas.microsoft.com/office/drawing/2014/main" val="20000"/>
                    </a:ext>
                  </a:extLst>
                </a:gridCol>
                <a:gridCol w="4617720">
                  <a:extLst>
                    <a:ext uri="{9D8B030D-6E8A-4147-A177-3AD203B41FA5}">
                      <a16:colId xmlns:a16="http://schemas.microsoft.com/office/drawing/2014/main" val="20001"/>
                    </a:ext>
                  </a:extLst>
                </a:gridCol>
              </a:tblGrid>
              <a:tr h="581297">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영역</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주요 내용</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정의</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공제의 법적 개념과 보험과의 관계</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등록</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공제사업자 등록과 분류체계</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공시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재무현황, 상품, 민원·분쟁, 지급현황</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건전성</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준비금, 지급능력, 위험관리 기준</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소비자보호</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설명의무, 약관, 모집규율, 분쟁처리</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감독협력</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소관부처 간 정보공유와 공동점검</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12" name="Shape 9"/>
          <p:cNvSpPr/>
          <p:nvPr/>
        </p:nvSpPr>
        <p:spPr>
          <a:xfrm>
            <a:off x="7223760" y="1417320"/>
            <a:ext cx="4069080" cy="1627632"/>
          </a:xfrm>
          <a:prstGeom prst="roundRect">
            <a:avLst>
              <a:gd name="adj" fmla="val 8989"/>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3" name="Shape 10"/>
          <p:cNvSpPr/>
          <p:nvPr/>
        </p:nvSpPr>
        <p:spPr>
          <a:xfrm>
            <a:off x="7223760" y="1417320"/>
            <a:ext cx="100584" cy="1627632"/>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4" name="Text 11"/>
          <p:cNvSpPr/>
          <p:nvPr/>
        </p:nvSpPr>
        <p:spPr>
          <a:xfrm>
            <a:off x="7424928" y="1545336"/>
            <a:ext cx="374904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정책 방향</a:t>
            </a:r>
            <a:endParaRPr lang="en-US" sz="1550" dirty="0"/>
          </a:p>
        </p:txBody>
      </p:sp>
      <p:sp>
        <p:nvSpPr>
          <p:cNvPr id="15" name="Text 12"/>
          <p:cNvSpPr/>
          <p:nvPr/>
        </p:nvSpPr>
        <p:spPr>
          <a:xfrm>
            <a:off x="7424928" y="1920240"/>
            <a:ext cx="3749040" cy="100584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60" b="1" dirty="0">
                <a:solidFill>
                  <a:srgbClr val="111827"/>
                </a:solidFill>
                <a:latin typeface="맑은 고딕" pitchFamily="34" charset="0"/>
                <a:ea typeface="Malgun Gothic" pitchFamily="34" charset="-122"/>
                <a:cs typeface="Malgun Gothic" pitchFamily="34" charset="-120"/>
              </a:rPr>
              <a:t>일률규제가 </a:t>
            </a:r>
            <a:r>
              <a:rPr lang="en-US" sz="1460" b="1" dirty="0" err="1">
                <a:solidFill>
                  <a:srgbClr val="111827"/>
                </a:solidFill>
                <a:latin typeface="맑은 고딕" pitchFamily="34" charset="0"/>
                <a:ea typeface="Malgun Gothic" pitchFamily="34" charset="-122"/>
                <a:cs typeface="Malgun Gothic" pitchFamily="34" charset="-120"/>
              </a:rPr>
              <a:t>아니라</a:t>
            </a:r>
            <a:r>
              <a:rPr lang="en-US" sz="1460" b="1" dirty="0">
                <a:solidFill>
                  <a:srgbClr val="111827"/>
                </a:solidFill>
                <a:latin typeface="맑은 고딕" pitchFamily="34" charset="0"/>
                <a:ea typeface="Malgun Gothic" pitchFamily="34" charset="-122"/>
                <a:cs typeface="Malgun Gothic" pitchFamily="34" charset="-120"/>
              </a:rPr>
              <a:t> </a:t>
            </a:r>
            <a:r>
              <a:rPr lang="en-US" sz="1460" b="1" dirty="0" err="1">
                <a:solidFill>
                  <a:srgbClr val="111827"/>
                </a:solidFill>
                <a:latin typeface="맑은 고딕" pitchFamily="34" charset="0"/>
                <a:ea typeface="Malgun Gothic" pitchFamily="34" charset="-122"/>
                <a:cs typeface="Malgun Gothic" pitchFamily="34" charset="-120"/>
              </a:rPr>
              <a:t>비례규제</a:t>
            </a:r>
            <a:r>
              <a:rPr lang="en-US" sz="1460" b="1" dirty="0">
                <a:solidFill>
                  <a:srgbClr val="111827"/>
                </a:solidFill>
                <a:latin typeface="맑은 고딕" pitchFamily="34" charset="0"/>
                <a:ea typeface="Malgun Gothic" pitchFamily="34" charset="-122"/>
                <a:cs typeface="Malgun Gothic" pitchFamily="34" charset="-120"/>
              </a:rPr>
              <a:t>, 소규모·폐쇄적 상호부조에는 간소 기준, 대중성과 제3자 피해 가능성이 큰 공제에는 강화 </a:t>
            </a:r>
            <a:r>
              <a:rPr lang="en-US" sz="1460" b="1" dirty="0" err="1">
                <a:solidFill>
                  <a:srgbClr val="111827"/>
                </a:solidFill>
                <a:latin typeface="맑은 고딕" pitchFamily="34" charset="0"/>
                <a:ea typeface="Malgun Gothic" pitchFamily="34" charset="-122"/>
                <a:cs typeface="Malgun Gothic" pitchFamily="34" charset="-120"/>
              </a:rPr>
              <a:t>기준을</a:t>
            </a:r>
            <a:r>
              <a:rPr lang="en-US" sz="1460" b="1" dirty="0">
                <a:solidFill>
                  <a:srgbClr val="111827"/>
                </a:solidFill>
                <a:latin typeface="맑은 고딕" pitchFamily="34" charset="0"/>
                <a:ea typeface="Malgun Gothic" pitchFamily="34" charset="-122"/>
                <a:cs typeface="Malgun Gothic" pitchFamily="34" charset="-120"/>
              </a:rPr>
              <a:t> </a:t>
            </a:r>
            <a:r>
              <a:rPr lang="en-US" sz="1460" b="1" dirty="0" err="1">
                <a:solidFill>
                  <a:srgbClr val="111827"/>
                </a:solidFill>
                <a:latin typeface="맑은 고딕" pitchFamily="34" charset="0"/>
                <a:ea typeface="Malgun Gothic" pitchFamily="34" charset="-122"/>
                <a:cs typeface="Malgun Gothic" pitchFamily="34" charset="-120"/>
              </a:rPr>
              <a:t>적용</a:t>
            </a:r>
            <a:r>
              <a:rPr lang="ko-KR" altLang="en-US" sz="1460" b="1" dirty="0">
                <a:solidFill>
                  <a:srgbClr val="111827"/>
                </a:solidFill>
                <a:latin typeface="맑은 고딕" pitchFamily="34" charset="0"/>
                <a:ea typeface="Malgun Gothic" pitchFamily="34" charset="-122"/>
                <a:cs typeface="Malgun Gothic" pitchFamily="34" charset="-120"/>
              </a:rPr>
              <a:t>함</a:t>
            </a:r>
            <a:endParaRPr lang="en-US" sz="1260" dirty="0"/>
          </a:p>
        </p:txBody>
      </p:sp>
      <p:sp>
        <p:nvSpPr>
          <p:cNvPr id="16" name="Shape 13"/>
          <p:cNvSpPr/>
          <p:nvPr/>
        </p:nvSpPr>
        <p:spPr>
          <a:xfrm>
            <a:off x="7223760" y="3429000"/>
            <a:ext cx="4069080" cy="1627632"/>
          </a:xfrm>
          <a:prstGeom prst="roundRect">
            <a:avLst>
              <a:gd name="adj" fmla="val 8989"/>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7" name="Shape 14"/>
          <p:cNvSpPr/>
          <p:nvPr/>
        </p:nvSpPr>
        <p:spPr>
          <a:xfrm>
            <a:off x="7223760" y="3429000"/>
            <a:ext cx="100584" cy="1627632"/>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18" name="Text 15"/>
          <p:cNvSpPr/>
          <p:nvPr/>
        </p:nvSpPr>
        <p:spPr>
          <a:xfrm>
            <a:off x="7424928" y="3557016"/>
            <a:ext cx="374904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핵심 설계 원칙</a:t>
            </a:r>
            <a:endParaRPr lang="en-US" sz="1550" dirty="0"/>
          </a:p>
        </p:txBody>
      </p:sp>
      <p:sp>
        <p:nvSpPr>
          <p:cNvPr id="19" name="Text 16"/>
          <p:cNvSpPr/>
          <p:nvPr/>
        </p:nvSpPr>
        <p:spPr>
          <a:xfrm>
            <a:off x="7424928" y="3931920"/>
            <a:ext cx="3749040" cy="100584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80" b="1" dirty="0">
                <a:solidFill>
                  <a:srgbClr val="111827"/>
                </a:solidFill>
                <a:latin typeface="맑은 고딕" pitchFamily="34" charset="0"/>
                <a:ea typeface="Malgun Gothic" pitchFamily="34" charset="-122"/>
                <a:cs typeface="Malgun Gothic" pitchFamily="34" charset="-120"/>
              </a:rPr>
              <a:t>공제의 회원성과 </a:t>
            </a:r>
            <a:r>
              <a:rPr lang="en-US" sz="1480" b="1" dirty="0" err="1">
                <a:solidFill>
                  <a:srgbClr val="111827"/>
                </a:solidFill>
                <a:latin typeface="맑은 고딕" pitchFamily="34" charset="0"/>
                <a:ea typeface="Malgun Gothic" pitchFamily="34" charset="-122"/>
                <a:cs typeface="Malgun Gothic" pitchFamily="34" charset="-120"/>
              </a:rPr>
              <a:t>자율성을</a:t>
            </a:r>
            <a:r>
              <a:rPr lang="en-US" sz="1480" b="1" dirty="0">
                <a:solidFill>
                  <a:srgbClr val="111827"/>
                </a:solidFill>
                <a:latin typeface="맑은 고딕" pitchFamily="34" charset="0"/>
                <a:ea typeface="Malgun Gothic" pitchFamily="34" charset="-122"/>
                <a:cs typeface="Malgun Gothic" pitchFamily="34" charset="-120"/>
              </a:rPr>
              <a:t> </a:t>
            </a:r>
            <a:r>
              <a:rPr lang="en-US" sz="1480" b="1" dirty="0" err="1">
                <a:solidFill>
                  <a:srgbClr val="111827"/>
                </a:solidFill>
                <a:latin typeface="맑은 고딕" pitchFamily="34" charset="0"/>
                <a:ea typeface="Malgun Gothic" pitchFamily="34" charset="-122"/>
                <a:cs typeface="Malgun Gothic" pitchFamily="34" charset="-120"/>
              </a:rPr>
              <a:t>보호하면서도</a:t>
            </a:r>
            <a:r>
              <a:rPr lang="en-US" sz="1480" b="1" dirty="0">
                <a:solidFill>
                  <a:srgbClr val="111827"/>
                </a:solidFill>
                <a:latin typeface="맑은 고딕" pitchFamily="34" charset="0"/>
                <a:ea typeface="Malgun Gothic" pitchFamily="34" charset="-122"/>
                <a:cs typeface="Malgun Gothic" pitchFamily="34" charset="-120"/>
              </a:rPr>
              <a:t> 소비자보호와 재무건전성을 위한 최소한의 공통 </a:t>
            </a:r>
            <a:r>
              <a:rPr lang="en-US" sz="1480" b="1" dirty="0" err="1">
                <a:solidFill>
                  <a:srgbClr val="111827"/>
                </a:solidFill>
                <a:latin typeface="맑은 고딕" pitchFamily="34" charset="0"/>
                <a:ea typeface="Malgun Gothic" pitchFamily="34" charset="-122"/>
                <a:cs typeface="Malgun Gothic" pitchFamily="34" charset="-120"/>
              </a:rPr>
              <a:t>언어를</a:t>
            </a:r>
            <a:r>
              <a:rPr lang="en-US" sz="1480" b="1" dirty="0">
                <a:solidFill>
                  <a:srgbClr val="111827"/>
                </a:solidFill>
                <a:latin typeface="맑은 고딕" pitchFamily="34" charset="0"/>
                <a:ea typeface="Malgun Gothic" pitchFamily="34" charset="-122"/>
                <a:cs typeface="Malgun Gothic" pitchFamily="34" charset="-120"/>
              </a:rPr>
              <a:t> </a:t>
            </a:r>
            <a:r>
              <a:rPr lang="en-US" sz="1480" b="1" dirty="0" err="1">
                <a:solidFill>
                  <a:srgbClr val="111827"/>
                </a:solidFill>
                <a:latin typeface="맑은 고딕" pitchFamily="34" charset="0"/>
                <a:ea typeface="Malgun Gothic" pitchFamily="34" charset="-122"/>
                <a:cs typeface="Malgun Gothic" pitchFamily="34" charset="-120"/>
              </a:rPr>
              <a:t>마련</a:t>
            </a:r>
            <a:r>
              <a:rPr lang="ko-KR" altLang="en-US" sz="1480" b="1" dirty="0">
                <a:solidFill>
                  <a:srgbClr val="111827"/>
                </a:solidFill>
                <a:latin typeface="맑은 고딕" pitchFamily="34" charset="0"/>
                <a:ea typeface="Malgun Gothic" pitchFamily="34" charset="-122"/>
                <a:cs typeface="Malgun Gothic" pitchFamily="34" charset="-120"/>
              </a:rPr>
              <a:t>함</a:t>
            </a:r>
            <a:endParaRPr lang="en-US" sz="1280" dirty="0"/>
          </a:p>
        </p:txBody>
      </p:sp>
      <p:sp>
        <p:nvSpPr>
          <p:cNvPr id="40" name="TextBox 39"/>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29</a:t>
            </a:r>
          </a:p>
        </p:txBody>
      </p:sp>
      <p:sp>
        <p:nvSpPr>
          <p:cNvPr id="10" name="슬라이드 번호 개체 틀 9">
            <a:extLst>
              <a:ext uri="{FF2B5EF4-FFF2-40B4-BE49-F238E27FC236}">
                <a16:creationId xmlns:a16="http://schemas.microsoft.com/office/drawing/2014/main" id="{F0C1D4BD-376A-4FF5-B2D4-6C4BDE61A796}"/>
              </a:ext>
            </a:extLst>
          </p:cNvPr>
          <p:cNvSpPr>
            <a:spLocks noGrp="1"/>
          </p:cNvSpPr>
          <p:nvPr>
            <p:ph type="sldNum" sz="quarter" idx="4294967295"/>
          </p:nvPr>
        </p:nvSpPr>
        <p:spPr/>
        <p:txBody>
          <a:bodyPr/>
          <a:lstStyle/>
          <a:p>
            <a:pPr algn="l"/>
            <a:fld id="{F7021451-1387-4CA6-816F-3879F97B5CBC}" type="slidenum">
              <a:rPr lang="en-US" b="0" smtClean="0"/>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bg>
      <p:bgPr>
        <a:solidFill>
          <a:srgbClr val="F8FAFC"/>
        </a:solidFill>
        <a:effectLst/>
      </p:bgPr>
    </p:bg>
    <p:spTree>
      <p:nvGrpSpPr>
        <p:cNvPr id="1" name=""/>
        <p:cNvGrpSpPr/>
        <p:nvPr/>
      </p:nvGrpSpPr>
      <p:grpSpPr>
        <a:xfrm>
          <a:off x="0" y="0"/>
          <a:ext cx="0" cy="0"/>
          <a:chOff x="0" y="0"/>
          <a:chExt cx="0" cy="0"/>
        </a:xfrm>
      </p:grpSpPr>
      <p:sp>
        <p:nvSpPr>
          <p:cNvPr id="40" name="Rectangle 39"/>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9" name="Oval 3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8" name="Oval 3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7" name="Rectangle 3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6" name="Rectangle 3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Ⅳ</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과제 3: 공제형 건전성 기준과 리스크관리 체계</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보험회사 기준의 단순 적용보다 공제 규모·목적·위험유형에 맞는 차등 기준 필요</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graphicFrame>
        <p:nvGraphicFramePr>
          <p:cNvPr id="35" name="Table 0"/>
          <p:cNvGraphicFramePr>
            <a:graphicFrameLocks noGrp="1"/>
          </p:cNvGraphicFramePr>
          <p:nvPr>
            <p:extLst>
              <p:ext uri="{D42A27DB-BD31-4B8C-83A1-F6EECF244321}">
                <p14:modId xmlns:p14="http://schemas.microsoft.com/office/powerpoint/2010/main" val="1579011935"/>
              </p:ext>
            </p:extLst>
          </p:nvPr>
        </p:nvGraphicFramePr>
        <p:xfrm>
          <a:off x="777240" y="1325880"/>
          <a:ext cx="5943600" cy="4069079"/>
        </p:xfrm>
        <a:graphic>
          <a:graphicData uri="http://schemas.openxmlformats.org/drawingml/2006/table">
            <a:tbl>
              <a:tblPr/>
              <a:tblGrid>
                <a:gridCol w="1920240">
                  <a:extLst>
                    <a:ext uri="{9D8B030D-6E8A-4147-A177-3AD203B41FA5}">
                      <a16:colId xmlns:a16="http://schemas.microsoft.com/office/drawing/2014/main" val="20000"/>
                    </a:ext>
                  </a:extLst>
                </a:gridCol>
                <a:gridCol w="4023360">
                  <a:extLst>
                    <a:ext uri="{9D8B030D-6E8A-4147-A177-3AD203B41FA5}">
                      <a16:colId xmlns:a16="http://schemas.microsoft.com/office/drawing/2014/main" val="20001"/>
                    </a:ext>
                  </a:extLst>
                </a:gridCol>
              </a:tblGrid>
              <a:tr h="581297">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연구·정책 과제</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내용</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규모별 기준</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소규모·중규모·대형 공제별 차등 기준</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위험별 기준</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생명·상해·배상·보증·재난위험별 차등화</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준비금 평가</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지급준비금과 장기부채 적정성 검토</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ALM</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자산·부채 만기와 금리위험 관리</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재보험</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소규모 공제의 위험분산 수단 활용</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자체위험평가</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공제형 ORSA 개념을 응용한 간소화 모델</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12" name="Shape 9"/>
          <p:cNvSpPr/>
          <p:nvPr/>
        </p:nvSpPr>
        <p:spPr>
          <a:xfrm>
            <a:off x="7178040" y="1417320"/>
            <a:ext cx="4160520" cy="1371600"/>
          </a:xfrm>
          <a:prstGeom prst="roundRect">
            <a:avLst>
              <a:gd name="adj" fmla="val 10667"/>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3" name="Shape 10"/>
          <p:cNvSpPr/>
          <p:nvPr/>
        </p:nvSpPr>
        <p:spPr>
          <a:xfrm>
            <a:off x="7178040" y="1417320"/>
            <a:ext cx="100584" cy="137160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4" name="Text 11"/>
          <p:cNvSpPr/>
          <p:nvPr/>
        </p:nvSpPr>
        <p:spPr>
          <a:xfrm>
            <a:off x="7379208" y="1545336"/>
            <a:ext cx="38404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핵심 연구 질문</a:t>
            </a:r>
            <a:endParaRPr lang="en-US" sz="1550" dirty="0"/>
          </a:p>
        </p:txBody>
      </p:sp>
      <p:sp>
        <p:nvSpPr>
          <p:cNvPr id="15" name="Text 12"/>
          <p:cNvSpPr/>
          <p:nvPr/>
        </p:nvSpPr>
        <p:spPr>
          <a:xfrm>
            <a:off x="7379208" y="1920240"/>
            <a:ext cx="3913632" cy="7498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80" b="1" dirty="0">
                <a:solidFill>
                  <a:srgbClr val="111827"/>
                </a:solidFill>
                <a:latin typeface="맑은 고딕" pitchFamily="34" charset="0"/>
                <a:ea typeface="Malgun Gothic" pitchFamily="34" charset="-122"/>
                <a:cs typeface="Malgun Gothic" pitchFamily="34" charset="-120"/>
              </a:rPr>
              <a:t>공제의 규모와 위험 특성을 </a:t>
            </a:r>
            <a:r>
              <a:rPr lang="en-US" sz="1480" b="1" dirty="0" err="1">
                <a:solidFill>
                  <a:srgbClr val="111827"/>
                </a:solidFill>
                <a:latin typeface="맑은 고딕" pitchFamily="34" charset="0"/>
                <a:ea typeface="Malgun Gothic" pitchFamily="34" charset="-122"/>
                <a:cs typeface="Malgun Gothic" pitchFamily="34" charset="-120"/>
              </a:rPr>
              <a:t>반영한</a:t>
            </a:r>
            <a:r>
              <a:rPr lang="en-US" sz="1480" b="1" dirty="0">
                <a:solidFill>
                  <a:srgbClr val="111827"/>
                </a:solidFill>
                <a:latin typeface="맑은 고딕" pitchFamily="34" charset="0"/>
                <a:ea typeface="Malgun Gothic" pitchFamily="34" charset="-122"/>
                <a:cs typeface="Malgun Gothic" pitchFamily="34" charset="-120"/>
              </a:rPr>
              <a:t> </a:t>
            </a:r>
            <a:r>
              <a:rPr lang="en-US" sz="1480" b="1" dirty="0" err="1">
                <a:solidFill>
                  <a:srgbClr val="111827"/>
                </a:solidFill>
                <a:latin typeface="맑은 고딕" pitchFamily="34" charset="0"/>
                <a:ea typeface="Malgun Gothic" pitchFamily="34" charset="-122"/>
                <a:cs typeface="Malgun Gothic" pitchFamily="34" charset="-120"/>
              </a:rPr>
              <a:t>지급능력,준비금</a:t>
            </a:r>
            <a:r>
              <a:rPr lang="en-US" sz="1480" b="1" dirty="0">
                <a:solidFill>
                  <a:srgbClr val="111827"/>
                </a:solidFill>
                <a:latin typeface="맑은 고딕" pitchFamily="34" charset="0"/>
                <a:ea typeface="Malgun Gothic" pitchFamily="34" charset="-122"/>
                <a:cs typeface="Malgun Gothic" pitchFamily="34" charset="-120"/>
              </a:rPr>
              <a:t>, </a:t>
            </a:r>
            <a:r>
              <a:rPr lang="en-US" sz="1480" b="1" dirty="0" err="1">
                <a:solidFill>
                  <a:srgbClr val="111827"/>
                </a:solidFill>
                <a:latin typeface="맑은 고딕" pitchFamily="34" charset="0"/>
                <a:ea typeface="Malgun Gothic" pitchFamily="34" charset="-122"/>
                <a:cs typeface="Malgun Gothic" pitchFamily="34" charset="-120"/>
              </a:rPr>
              <a:t>리스크관리</a:t>
            </a:r>
            <a:r>
              <a:rPr lang="en-US" sz="1480" b="1" dirty="0">
                <a:solidFill>
                  <a:srgbClr val="111827"/>
                </a:solidFill>
                <a:latin typeface="맑은 고딕" pitchFamily="34" charset="0"/>
                <a:ea typeface="Malgun Gothic" pitchFamily="34" charset="-122"/>
                <a:cs typeface="Malgun Gothic" pitchFamily="34" charset="-120"/>
              </a:rPr>
              <a:t> 기준은 어떻게 설계할 것인가?</a:t>
            </a:r>
            <a:endParaRPr lang="en-US" sz="1280" dirty="0"/>
          </a:p>
        </p:txBody>
      </p:sp>
      <p:sp>
        <p:nvSpPr>
          <p:cNvPr id="16" name="Shape 13"/>
          <p:cNvSpPr/>
          <p:nvPr/>
        </p:nvSpPr>
        <p:spPr>
          <a:xfrm>
            <a:off x="7178040" y="3246120"/>
            <a:ext cx="4160520" cy="1508760"/>
          </a:xfrm>
          <a:prstGeom prst="roundRect">
            <a:avLst>
              <a:gd name="adj" fmla="val 9697"/>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7" name="Shape 14"/>
          <p:cNvSpPr/>
          <p:nvPr/>
        </p:nvSpPr>
        <p:spPr>
          <a:xfrm>
            <a:off x="7178040" y="3246120"/>
            <a:ext cx="100584" cy="1508760"/>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18" name="Text 15"/>
          <p:cNvSpPr/>
          <p:nvPr/>
        </p:nvSpPr>
        <p:spPr>
          <a:xfrm>
            <a:off x="7379208" y="3374136"/>
            <a:ext cx="384048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예상 산출물</a:t>
            </a:r>
            <a:endParaRPr lang="en-US" sz="1550" dirty="0"/>
          </a:p>
        </p:txBody>
      </p:sp>
      <p:sp>
        <p:nvSpPr>
          <p:cNvPr id="19" name="Text 16"/>
          <p:cNvSpPr/>
          <p:nvPr/>
        </p:nvSpPr>
        <p:spPr>
          <a:xfrm>
            <a:off x="7379208" y="3749040"/>
            <a:ext cx="3840480" cy="88696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00" b="1" dirty="0">
                <a:solidFill>
                  <a:srgbClr val="111827"/>
                </a:solidFill>
                <a:latin typeface="맑은 고딕" pitchFamily="34" charset="0"/>
                <a:ea typeface="Malgun Gothic" pitchFamily="34" charset="-122"/>
                <a:cs typeface="Malgun Gothic" pitchFamily="34" charset="-120"/>
              </a:rPr>
              <a:t>공제형 건전성 매트릭스, 간소화 자체위험평가 모델, 공동위험풀·재보험 활용 가이드</a:t>
            </a:r>
            <a:endParaRPr lang="en-US" sz="1300" dirty="0"/>
          </a:p>
        </p:txBody>
      </p:sp>
      <p:sp>
        <p:nvSpPr>
          <p:cNvPr id="41" name="TextBox 40"/>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30</a:t>
            </a:r>
          </a:p>
        </p:txBody>
      </p:sp>
      <p:sp>
        <p:nvSpPr>
          <p:cNvPr id="10" name="슬라이드 번호 개체 틀 9">
            <a:extLst>
              <a:ext uri="{FF2B5EF4-FFF2-40B4-BE49-F238E27FC236}">
                <a16:creationId xmlns:a16="http://schemas.microsoft.com/office/drawing/2014/main" id="{185D36E1-47D2-49E7-A905-0996B5354CA0}"/>
              </a:ext>
            </a:extLst>
          </p:cNvPr>
          <p:cNvSpPr>
            <a:spLocks noGrp="1"/>
          </p:cNvSpPr>
          <p:nvPr>
            <p:ph type="sldNum" sz="quarter" idx="4294967295"/>
          </p:nvPr>
        </p:nvSpPr>
        <p:spPr/>
        <p:txBody>
          <a:bodyPr/>
          <a:lstStyle/>
          <a:p>
            <a:pPr algn="l"/>
            <a:fld id="{F7021451-1387-4CA6-816F-3879F97B5CBC}" type="slidenum">
              <a:rPr lang="en-US" b="0" smtClean="0"/>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bg>
      <p:bgPr>
        <a:solidFill>
          <a:srgbClr val="F8FAFC"/>
        </a:solidFill>
        <a:effectLst/>
      </p:bgPr>
    </p:bg>
    <p:spTree>
      <p:nvGrpSpPr>
        <p:cNvPr id="1" name=""/>
        <p:cNvGrpSpPr/>
        <p:nvPr/>
      </p:nvGrpSpPr>
      <p:grpSpPr>
        <a:xfrm>
          <a:off x="0" y="0"/>
          <a:ext cx="0" cy="0"/>
          <a:chOff x="0" y="0"/>
          <a:chExt cx="0" cy="0"/>
        </a:xfrm>
      </p:grpSpPr>
      <p:sp>
        <p:nvSpPr>
          <p:cNvPr id="41" name="Rectangle 40"/>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0" name="Oval 39"/>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9" name="Oval 38"/>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8" name="Rectangle 37"/>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7" name="Rectangle 36"/>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Ⅳ</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과제 4: 소비자보호와 민원·분쟁 체계 정비</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조합원이라는 이유로 계약자 보호가 약화되어서는 안 됨</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graphicFrame>
        <p:nvGraphicFramePr>
          <p:cNvPr id="36" name="Table 0"/>
          <p:cNvGraphicFramePr>
            <a:graphicFrameLocks noGrp="1"/>
          </p:cNvGraphicFramePr>
          <p:nvPr>
            <p:extLst>
              <p:ext uri="{D42A27DB-BD31-4B8C-83A1-F6EECF244321}">
                <p14:modId xmlns:p14="http://schemas.microsoft.com/office/powerpoint/2010/main" val="1579011935"/>
              </p:ext>
            </p:extLst>
          </p:nvPr>
        </p:nvGraphicFramePr>
        <p:xfrm>
          <a:off x="777240" y="1325880"/>
          <a:ext cx="6126480" cy="4069079"/>
        </p:xfrm>
        <a:graphic>
          <a:graphicData uri="http://schemas.openxmlformats.org/drawingml/2006/table">
            <a:tbl>
              <a:tblPr/>
              <a:tblGrid>
                <a:gridCol w="1645920">
                  <a:extLst>
                    <a:ext uri="{9D8B030D-6E8A-4147-A177-3AD203B41FA5}">
                      <a16:colId xmlns:a16="http://schemas.microsoft.com/office/drawing/2014/main" val="20000"/>
                    </a:ext>
                  </a:extLst>
                </a:gridCol>
                <a:gridCol w="4480560">
                  <a:extLst>
                    <a:ext uri="{9D8B030D-6E8A-4147-A177-3AD203B41FA5}">
                      <a16:colId xmlns:a16="http://schemas.microsoft.com/office/drawing/2014/main" val="20001"/>
                    </a:ext>
                  </a:extLst>
                </a:gridCol>
              </a:tblGrid>
              <a:tr h="581297">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영역</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과제</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설명의무</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보장내용, 면책, 지급기준 명확화</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약관</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주요 공제상품 약관 표준화와 가독성 개선</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모집규율</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공제 모집자 교육과 행위규율 마련</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민원분류</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민원 유형, 처리기간, 결과의 표준화</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분쟁처리</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독립성과 전문성을 갖춘 분쟁처리 체계</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소비자 행동 연구</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가입·유지·탈퇴, 만족도, 신뢰 요인 분석</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12" name="Shape 9"/>
          <p:cNvSpPr/>
          <p:nvPr/>
        </p:nvSpPr>
        <p:spPr>
          <a:xfrm>
            <a:off x="7315200" y="1463040"/>
            <a:ext cx="3977640" cy="1417320"/>
          </a:xfrm>
          <a:prstGeom prst="roundRect">
            <a:avLst>
              <a:gd name="adj" fmla="val 10323"/>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3" name="Shape 10"/>
          <p:cNvSpPr/>
          <p:nvPr/>
        </p:nvSpPr>
        <p:spPr>
          <a:xfrm>
            <a:off x="7315200" y="1463040"/>
            <a:ext cx="100584" cy="141732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14" name="Text 11"/>
          <p:cNvSpPr/>
          <p:nvPr/>
        </p:nvSpPr>
        <p:spPr>
          <a:xfrm>
            <a:off x="7516368" y="1591056"/>
            <a:ext cx="36576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분석 데이터</a:t>
            </a:r>
            <a:endParaRPr lang="en-US" sz="1550" dirty="0"/>
          </a:p>
        </p:txBody>
      </p:sp>
      <p:sp>
        <p:nvSpPr>
          <p:cNvPr id="15" name="Text 12"/>
          <p:cNvSpPr/>
          <p:nvPr/>
        </p:nvSpPr>
        <p:spPr>
          <a:xfrm>
            <a:off x="7516368" y="1965960"/>
            <a:ext cx="3657600" cy="79552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60" b="1" dirty="0">
                <a:solidFill>
                  <a:srgbClr val="111827"/>
                </a:solidFill>
                <a:latin typeface="맑은 고딕" pitchFamily="34" charset="0"/>
                <a:ea typeface="Malgun Gothic" pitchFamily="34" charset="-122"/>
                <a:cs typeface="Malgun Gothic" pitchFamily="34" charset="-120"/>
              </a:rPr>
              <a:t>민원 유형, 처리기간, 분쟁 결과, 약관 이해도, 가입·해지 사유는 소비자보호 연구의 </a:t>
            </a:r>
            <a:r>
              <a:rPr lang="en-US" sz="1460" b="1" dirty="0" err="1">
                <a:solidFill>
                  <a:srgbClr val="111827"/>
                </a:solidFill>
                <a:latin typeface="맑은 고딕" pitchFamily="34" charset="0"/>
                <a:ea typeface="Malgun Gothic" pitchFamily="34" charset="-122"/>
                <a:cs typeface="Malgun Gothic" pitchFamily="34" charset="-120"/>
              </a:rPr>
              <a:t>핵심</a:t>
            </a:r>
            <a:r>
              <a:rPr lang="en-US" sz="1460" b="1" dirty="0">
                <a:solidFill>
                  <a:srgbClr val="111827"/>
                </a:solidFill>
                <a:latin typeface="맑은 고딕" pitchFamily="34" charset="0"/>
                <a:ea typeface="Malgun Gothic" pitchFamily="34" charset="-122"/>
                <a:cs typeface="Malgun Gothic" pitchFamily="34" charset="-120"/>
              </a:rPr>
              <a:t> </a:t>
            </a:r>
            <a:r>
              <a:rPr lang="en-US" sz="1460" b="1" dirty="0" err="1">
                <a:solidFill>
                  <a:srgbClr val="111827"/>
                </a:solidFill>
                <a:latin typeface="맑은 고딕" pitchFamily="34" charset="0"/>
                <a:ea typeface="Malgun Gothic" pitchFamily="34" charset="-122"/>
                <a:cs typeface="Malgun Gothic" pitchFamily="34" charset="-120"/>
              </a:rPr>
              <a:t>자료</a:t>
            </a:r>
            <a:r>
              <a:rPr lang="ko-KR" altLang="en-US" sz="1460" b="1" dirty="0">
                <a:solidFill>
                  <a:srgbClr val="111827"/>
                </a:solidFill>
                <a:latin typeface="맑은 고딕" pitchFamily="34" charset="0"/>
                <a:ea typeface="Malgun Gothic" pitchFamily="34" charset="-122"/>
                <a:cs typeface="Malgun Gothic" pitchFamily="34" charset="-120"/>
              </a:rPr>
              <a:t>임</a:t>
            </a:r>
            <a:endParaRPr lang="en-US" sz="1260" dirty="0"/>
          </a:p>
        </p:txBody>
      </p:sp>
      <p:sp>
        <p:nvSpPr>
          <p:cNvPr id="16" name="Shape 13"/>
          <p:cNvSpPr/>
          <p:nvPr/>
        </p:nvSpPr>
        <p:spPr>
          <a:xfrm>
            <a:off x="7315200" y="3310128"/>
            <a:ext cx="3977640" cy="1417320"/>
          </a:xfrm>
          <a:prstGeom prst="roundRect">
            <a:avLst>
              <a:gd name="adj" fmla="val 10323"/>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7" name="Shape 14"/>
          <p:cNvSpPr/>
          <p:nvPr/>
        </p:nvSpPr>
        <p:spPr>
          <a:xfrm>
            <a:off x="7315200" y="3310128"/>
            <a:ext cx="100584" cy="1417320"/>
          </a:xfrm>
          <a:prstGeom prst="rect">
            <a:avLst/>
          </a:prstGeom>
          <a:solidFill>
            <a:srgbClr val="EF4444"/>
          </a:solidFill>
          <a:ln w="12700">
            <a:solidFill>
              <a:srgbClr val="EF4444"/>
            </a:solidFill>
            <a:prstDash val="solid"/>
          </a:ln>
        </p:spPr>
        <p:txBody>
          <a:bodyPr wrap="square" lIns="63500" tIns="38100" rIns="63500" bIns="38100"/>
          <a:lstStyle/>
          <a:p>
            <a:pPr>
              <a:lnSpc>
                <a:spcPct val="108000"/>
              </a:lnSpc>
              <a:spcBef>
                <a:spcPts val="0"/>
              </a:spcBef>
              <a:spcAft>
                <a:spcPts val="200"/>
              </a:spcAft>
            </a:pPr>
            <a:endParaRPr/>
          </a:p>
        </p:txBody>
      </p:sp>
      <p:sp>
        <p:nvSpPr>
          <p:cNvPr id="18" name="Text 15"/>
          <p:cNvSpPr/>
          <p:nvPr/>
        </p:nvSpPr>
        <p:spPr>
          <a:xfrm>
            <a:off x="7516368" y="3438144"/>
            <a:ext cx="36576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EF4444"/>
                </a:solidFill>
                <a:latin typeface="맑은 고딕" pitchFamily="34" charset="0"/>
                <a:ea typeface="Malgun Gothic" pitchFamily="34" charset="-122"/>
                <a:cs typeface="Malgun Gothic" pitchFamily="34" charset="-120"/>
              </a:rPr>
              <a:t>정책 방향</a:t>
            </a:r>
            <a:endParaRPr lang="en-US" sz="1550" dirty="0"/>
          </a:p>
        </p:txBody>
      </p:sp>
      <p:sp>
        <p:nvSpPr>
          <p:cNvPr id="19" name="Text 16"/>
          <p:cNvSpPr/>
          <p:nvPr/>
        </p:nvSpPr>
        <p:spPr>
          <a:xfrm>
            <a:off x="7516368" y="3813048"/>
            <a:ext cx="3657600" cy="79552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00" b="1" dirty="0">
                <a:solidFill>
                  <a:srgbClr val="111827"/>
                </a:solidFill>
                <a:latin typeface="맑은 고딕" pitchFamily="34" charset="0"/>
                <a:ea typeface="Malgun Gothic" pitchFamily="34" charset="-122"/>
                <a:cs typeface="Malgun Gothic" pitchFamily="34" charset="-120"/>
              </a:rPr>
              <a:t>규정 비교에 머물지 않고 실제 소비자 경험과 불만 구조를 분석하는 연구로 </a:t>
            </a:r>
            <a:r>
              <a:rPr lang="en-US" sz="1500" b="1" dirty="0" err="1">
                <a:solidFill>
                  <a:srgbClr val="111827"/>
                </a:solidFill>
                <a:latin typeface="맑은 고딕" pitchFamily="34" charset="0"/>
                <a:ea typeface="Malgun Gothic" pitchFamily="34" charset="-122"/>
                <a:cs typeface="Malgun Gothic" pitchFamily="34" charset="-120"/>
              </a:rPr>
              <a:t>확장해야</a:t>
            </a:r>
            <a:r>
              <a:rPr lang="en-US" sz="1500" b="1" dirty="0">
                <a:solidFill>
                  <a:srgbClr val="111827"/>
                </a:solidFill>
                <a:latin typeface="맑은 고딕" pitchFamily="34" charset="0"/>
                <a:ea typeface="Malgun Gothic" pitchFamily="34" charset="-122"/>
                <a:cs typeface="Malgun Gothic" pitchFamily="34" charset="-120"/>
              </a:rPr>
              <a:t> </a:t>
            </a:r>
            <a:r>
              <a:rPr lang="ko-KR" altLang="en-US" sz="1500" b="1" dirty="0">
                <a:solidFill>
                  <a:srgbClr val="111827"/>
                </a:solidFill>
                <a:latin typeface="맑은 고딕" pitchFamily="34" charset="0"/>
                <a:ea typeface="Malgun Gothic" pitchFamily="34" charset="-122"/>
                <a:cs typeface="Malgun Gothic" pitchFamily="34" charset="-120"/>
              </a:rPr>
              <a:t>함</a:t>
            </a:r>
            <a:endParaRPr lang="en-US" sz="1300" dirty="0"/>
          </a:p>
        </p:txBody>
      </p:sp>
      <p:sp>
        <p:nvSpPr>
          <p:cNvPr id="42" name="TextBox 41"/>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31</a:t>
            </a:r>
          </a:p>
        </p:txBody>
      </p:sp>
      <p:sp>
        <p:nvSpPr>
          <p:cNvPr id="10" name="슬라이드 번호 개체 틀 9">
            <a:extLst>
              <a:ext uri="{FF2B5EF4-FFF2-40B4-BE49-F238E27FC236}">
                <a16:creationId xmlns:a16="http://schemas.microsoft.com/office/drawing/2014/main" id="{D311B80F-0205-4881-8953-BB48315E2364}"/>
              </a:ext>
            </a:extLst>
          </p:cNvPr>
          <p:cNvSpPr>
            <a:spLocks noGrp="1"/>
          </p:cNvSpPr>
          <p:nvPr>
            <p:ph type="sldNum" sz="quarter" idx="4294967295"/>
          </p:nvPr>
        </p:nvSpPr>
        <p:spPr/>
        <p:txBody>
          <a:bodyPr/>
          <a:lstStyle/>
          <a:p>
            <a:pPr algn="l"/>
            <a:fld id="{F7021451-1387-4CA6-816F-3879F97B5CBC}" type="slidenum">
              <a:rPr lang="en-US" b="0" smtClean="0"/>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6">
    <p:bg>
      <p:bgPr>
        <a:solidFill>
          <a:srgbClr val="F8FAFC"/>
        </a:solidFill>
        <a:effectLst/>
      </p:bgPr>
    </p:bg>
    <p:spTree>
      <p:nvGrpSpPr>
        <p:cNvPr id="1" name=""/>
        <p:cNvGrpSpPr/>
        <p:nvPr/>
      </p:nvGrpSpPr>
      <p:grpSpPr>
        <a:xfrm>
          <a:off x="0" y="0"/>
          <a:ext cx="0" cy="0"/>
          <a:chOff x="0" y="0"/>
          <a:chExt cx="0" cy="0"/>
        </a:xfrm>
      </p:grpSpPr>
      <p:sp>
        <p:nvSpPr>
          <p:cNvPr id="42" name="Rectangle 41"/>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1" name="Oval 40"/>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0" name="Oval 39"/>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9" name="Rectangle 38"/>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8" name="Rectangle 37"/>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Ⅳ</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과제 5: 디지털 전환과 전문인력 양성</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소규모 공제는 개별 투자보다 산업 공동 인프라가 필요</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640080" y="1353312"/>
            <a:ext cx="338328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640080" y="1353312"/>
            <a:ext cx="100584" cy="100584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841248" y="1481328"/>
            <a:ext cx="306324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디지털 공시</a:t>
            </a:r>
            <a:endParaRPr lang="en-US" sz="1550" dirty="0"/>
          </a:p>
        </p:txBody>
      </p:sp>
      <p:sp>
        <p:nvSpPr>
          <p:cNvPr id="14" name="Text 12"/>
          <p:cNvSpPr/>
          <p:nvPr/>
        </p:nvSpPr>
        <p:spPr>
          <a:xfrm>
            <a:off x="841248" y="1856232"/>
            <a:ext cx="306324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표준화된 공제 공시 플랫폼 구축</a:t>
            </a:r>
            <a:endParaRPr lang="en-US" sz="1240" dirty="0"/>
          </a:p>
        </p:txBody>
      </p:sp>
      <p:sp>
        <p:nvSpPr>
          <p:cNvPr id="15" name="Shape 13"/>
          <p:cNvSpPr/>
          <p:nvPr/>
        </p:nvSpPr>
        <p:spPr>
          <a:xfrm>
            <a:off x="4434840" y="1353312"/>
            <a:ext cx="338328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4434840" y="1353312"/>
            <a:ext cx="100584" cy="100584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4636008" y="1481328"/>
            <a:ext cx="306324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민원 시스템</a:t>
            </a:r>
            <a:endParaRPr lang="en-US" sz="1550" dirty="0"/>
          </a:p>
        </p:txBody>
      </p:sp>
      <p:sp>
        <p:nvSpPr>
          <p:cNvPr id="18" name="Text 16"/>
          <p:cNvSpPr/>
          <p:nvPr/>
        </p:nvSpPr>
        <p:spPr>
          <a:xfrm>
            <a:off x="4636008" y="1856232"/>
            <a:ext cx="306324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온라인 민원·분쟁처리 시스템</a:t>
            </a:r>
            <a:endParaRPr lang="en-US" sz="1240" dirty="0"/>
          </a:p>
        </p:txBody>
      </p:sp>
      <p:sp>
        <p:nvSpPr>
          <p:cNvPr id="19" name="Shape 17"/>
          <p:cNvSpPr/>
          <p:nvPr/>
        </p:nvSpPr>
        <p:spPr>
          <a:xfrm>
            <a:off x="8229600" y="1353312"/>
            <a:ext cx="338328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8229600" y="1353312"/>
            <a:ext cx="100584" cy="100584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8430768" y="1481328"/>
            <a:ext cx="306324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손해 데이터</a:t>
            </a:r>
            <a:endParaRPr lang="en-US" sz="1550" dirty="0"/>
          </a:p>
        </p:txBody>
      </p:sp>
      <p:sp>
        <p:nvSpPr>
          <p:cNvPr id="22" name="Text 20"/>
          <p:cNvSpPr/>
          <p:nvPr/>
        </p:nvSpPr>
        <p:spPr>
          <a:xfrm>
            <a:off x="8430768" y="1856232"/>
            <a:ext cx="306324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사고·보상 데이터 표준 코드 개발</a:t>
            </a:r>
            <a:endParaRPr lang="en-US" sz="1240" dirty="0"/>
          </a:p>
        </p:txBody>
      </p:sp>
      <p:sp>
        <p:nvSpPr>
          <p:cNvPr id="23" name="Shape 21"/>
          <p:cNvSpPr/>
          <p:nvPr/>
        </p:nvSpPr>
        <p:spPr>
          <a:xfrm>
            <a:off x="640080" y="2770632"/>
            <a:ext cx="338328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640080" y="2770632"/>
            <a:ext cx="100584" cy="1005840"/>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841248" y="2898648"/>
            <a:ext cx="306324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교육</a:t>
            </a:r>
            <a:endParaRPr lang="en-US" sz="1550" dirty="0"/>
          </a:p>
        </p:txBody>
      </p:sp>
      <p:sp>
        <p:nvSpPr>
          <p:cNvPr id="26" name="Text 24"/>
          <p:cNvSpPr/>
          <p:nvPr/>
        </p:nvSpPr>
        <p:spPr>
          <a:xfrm>
            <a:off x="841248" y="3273552"/>
            <a:ext cx="306324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공제 관리자·계리·리스크관리 교육과정</a:t>
            </a:r>
            <a:endParaRPr lang="en-US" sz="1240" dirty="0"/>
          </a:p>
        </p:txBody>
      </p:sp>
      <p:sp>
        <p:nvSpPr>
          <p:cNvPr id="27" name="Shape 25"/>
          <p:cNvSpPr/>
          <p:nvPr/>
        </p:nvSpPr>
        <p:spPr>
          <a:xfrm>
            <a:off x="4434840" y="2770632"/>
            <a:ext cx="338328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8" name="Shape 26"/>
          <p:cNvSpPr/>
          <p:nvPr/>
        </p:nvSpPr>
        <p:spPr>
          <a:xfrm>
            <a:off x="4434840" y="2770632"/>
            <a:ext cx="100584" cy="1005840"/>
          </a:xfrm>
          <a:prstGeom prst="rect">
            <a:avLst/>
          </a:prstGeom>
          <a:solidFill>
            <a:srgbClr val="7C3AED"/>
          </a:solidFill>
          <a:ln w="12700">
            <a:solidFill>
              <a:srgbClr val="7C3AED"/>
            </a:solidFill>
            <a:prstDash val="solid"/>
          </a:ln>
        </p:spPr>
        <p:txBody>
          <a:bodyPr wrap="square" lIns="63500" tIns="38100" rIns="63500" bIns="38100"/>
          <a:lstStyle/>
          <a:p>
            <a:pPr>
              <a:lnSpc>
                <a:spcPct val="108000"/>
              </a:lnSpc>
              <a:spcBef>
                <a:spcPts val="0"/>
              </a:spcBef>
              <a:spcAft>
                <a:spcPts val="200"/>
              </a:spcAft>
            </a:pPr>
            <a:endParaRPr/>
          </a:p>
        </p:txBody>
      </p:sp>
      <p:sp>
        <p:nvSpPr>
          <p:cNvPr id="29" name="Text 27"/>
          <p:cNvSpPr/>
          <p:nvPr/>
        </p:nvSpPr>
        <p:spPr>
          <a:xfrm>
            <a:off x="4636008" y="2898648"/>
            <a:ext cx="306324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7C3AED"/>
                </a:solidFill>
                <a:latin typeface="맑은 고딕" pitchFamily="34" charset="0"/>
                <a:ea typeface="Malgun Gothic" pitchFamily="34" charset="-122"/>
                <a:cs typeface="Malgun Gothic" pitchFamily="34" charset="-120"/>
              </a:rPr>
              <a:t>자격</a:t>
            </a:r>
            <a:endParaRPr lang="en-US" sz="1550" dirty="0"/>
          </a:p>
        </p:txBody>
      </p:sp>
      <p:sp>
        <p:nvSpPr>
          <p:cNvPr id="30" name="Text 28"/>
          <p:cNvSpPr/>
          <p:nvPr/>
        </p:nvSpPr>
        <p:spPr>
          <a:xfrm>
            <a:off x="4636008" y="3273552"/>
            <a:ext cx="306324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공제 전문인력 자격 또는 인증체계 검토</a:t>
            </a:r>
            <a:endParaRPr lang="en-US" sz="1240" dirty="0"/>
          </a:p>
        </p:txBody>
      </p:sp>
      <p:sp>
        <p:nvSpPr>
          <p:cNvPr id="31" name="Shape 29"/>
          <p:cNvSpPr/>
          <p:nvPr/>
        </p:nvSpPr>
        <p:spPr>
          <a:xfrm>
            <a:off x="8229600" y="2770632"/>
            <a:ext cx="3383280" cy="1005840"/>
          </a:xfrm>
          <a:prstGeom prst="roundRect">
            <a:avLst>
              <a:gd name="adj" fmla="val 14545"/>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32" name="Shape 30"/>
          <p:cNvSpPr/>
          <p:nvPr/>
        </p:nvSpPr>
        <p:spPr>
          <a:xfrm>
            <a:off x="8229600" y="2770632"/>
            <a:ext cx="100584" cy="1005840"/>
          </a:xfrm>
          <a:prstGeom prst="rect">
            <a:avLst/>
          </a:prstGeom>
          <a:solidFill>
            <a:srgbClr val="EF4444"/>
          </a:solidFill>
          <a:ln w="12700">
            <a:solidFill>
              <a:srgbClr val="EF4444"/>
            </a:solidFill>
            <a:prstDash val="solid"/>
          </a:ln>
        </p:spPr>
        <p:txBody>
          <a:bodyPr wrap="square" lIns="63500" tIns="38100" rIns="63500" bIns="38100"/>
          <a:lstStyle/>
          <a:p>
            <a:pPr>
              <a:lnSpc>
                <a:spcPct val="108000"/>
              </a:lnSpc>
              <a:spcBef>
                <a:spcPts val="0"/>
              </a:spcBef>
              <a:spcAft>
                <a:spcPts val="200"/>
              </a:spcAft>
            </a:pPr>
            <a:endParaRPr/>
          </a:p>
        </p:txBody>
      </p:sp>
      <p:sp>
        <p:nvSpPr>
          <p:cNvPr id="33" name="Text 31"/>
          <p:cNvSpPr/>
          <p:nvPr/>
        </p:nvSpPr>
        <p:spPr>
          <a:xfrm>
            <a:off x="8430768" y="2898648"/>
            <a:ext cx="306324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EF4444"/>
                </a:solidFill>
                <a:latin typeface="맑은 고딕" pitchFamily="34" charset="0"/>
                <a:ea typeface="Malgun Gothic" pitchFamily="34" charset="-122"/>
                <a:cs typeface="Malgun Gothic" pitchFamily="34" charset="-120"/>
              </a:rPr>
              <a:t>연구 네트워크</a:t>
            </a:r>
            <a:endParaRPr lang="en-US" sz="1550" dirty="0"/>
          </a:p>
        </p:txBody>
      </p:sp>
      <p:sp>
        <p:nvSpPr>
          <p:cNvPr id="34" name="Text 32"/>
          <p:cNvSpPr/>
          <p:nvPr/>
        </p:nvSpPr>
        <p:spPr>
          <a:xfrm>
            <a:off x="8430768" y="3273552"/>
            <a:ext cx="306324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440" b="1" dirty="0">
                <a:solidFill>
                  <a:srgbClr val="111827"/>
                </a:solidFill>
                <a:latin typeface="맑은 고딕" pitchFamily="34" charset="0"/>
                <a:ea typeface="Malgun Gothic" pitchFamily="34" charset="-122"/>
                <a:cs typeface="Malgun Gothic" pitchFamily="34" charset="-120"/>
              </a:rPr>
              <a:t>학회·공제기관·연구기관 공동연구</a:t>
            </a:r>
            <a:endParaRPr lang="en-US" sz="1240" dirty="0"/>
          </a:p>
        </p:txBody>
      </p:sp>
      <p:sp>
        <p:nvSpPr>
          <p:cNvPr id="35" name="Shape 33"/>
          <p:cNvSpPr/>
          <p:nvPr/>
        </p:nvSpPr>
        <p:spPr>
          <a:xfrm>
            <a:off x="822960" y="5138928"/>
            <a:ext cx="10561320" cy="658368"/>
          </a:xfrm>
          <a:prstGeom prst="roundRect">
            <a:avLst>
              <a:gd name="adj" fmla="val 22222"/>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36" name="Shape 34"/>
          <p:cNvSpPr/>
          <p:nvPr/>
        </p:nvSpPr>
        <p:spPr>
          <a:xfrm>
            <a:off x="822960" y="5138928"/>
            <a:ext cx="109728" cy="658368"/>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37" name="Text 35"/>
          <p:cNvSpPr/>
          <p:nvPr/>
        </p:nvSpPr>
        <p:spPr>
          <a:xfrm>
            <a:off x="1051560" y="5303520"/>
            <a:ext cx="10241280" cy="347472"/>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공제 전문 교육과정, 전문 학술지, 국제 교류 네트워크를 함께 </a:t>
            </a:r>
            <a:r>
              <a:rPr lang="en-US" sz="1850" b="1" dirty="0" err="1">
                <a:solidFill>
                  <a:srgbClr val="0B1F3A"/>
                </a:solidFill>
                <a:latin typeface="맑은 고딕" pitchFamily="34" charset="0"/>
                <a:ea typeface="Malgun Gothic" pitchFamily="34" charset="-122"/>
                <a:cs typeface="Malgun Gothic" pitchFamily="34" charset="-120"/>
              </a:rPr>
              <a:t>구축해야</a:t>
            </a:r>
            <a:r>
              <a:rPr lang="en-US" sz="1850" b="1" dirty="0">
                <a:solidFill>
                  <a:srgbClr val="0B1F3A"/>
                </a:solidFill>
                <a:latin typeface="맑은 고딕" pitchFamily="34" charset="0"/>
                <a:ea typeface="Malgun Gothic" pitchFamily="34" charset="-122"/>
                <a:cs typeface="Malgun Gothic" pitchFamily="34" charset="-120"/>
              </a:rPr>
              <a:t> </a:t>
            </a:r>
          </a:p>
          <a:p>
            <a:pPr marL="0" indent="0" algn="ctr">
              <a:lnSpc>
                <a:spcPct val="108000"/>
              </a:lnSpc>
              <a:spcBef>
                <a:spcPts val="0"/>
              </a:spcBef>
              <a:spcAft>
                <a:spcPts val="200"/>
              </a:spcAft>
              <a:buNone/>
            </a:pPr>
            <a:r>
              <a:rPr lang="en-US" sz="1850" b="1" dirty="0" err="1">
                <a:solidFill>
                  <a:srgbClr val="0B1F3A"/>
                </a:solidFill>
                <a:latin typeface="맑은 고딕" pitchFamily="34" charset="0"/>
                <a:ea typeface="Malgun Gothic" pitchFamily="34" charset="-122"/>
                <a:cs typeface="Malgun Gothic" pitchFamily="34" charset="-120"/>
              </a:rPr>
              <a:t>연구와</a:t>
            </a:r>
            <a:r>
              <a:rPr lang="en-US" sz="1850" b="1" dirty="0">
                <a:solidFill>
                  <a:srgbClr val="0B1F3A"/>
                </a:solidFill>
                <a:latin typeface="맑은 고딕" pitchFamily="34" charset="0"/>
                <a:ea typeface="Malgun Gothic" pitchFamily="34" charset="-122"/>
                <a:cs typeface="Malgun Gothic" pitchFamily="34" charset="-120"/>
              </a:rPr>
              <a:t> 실무 </a:t>
            </a:r>
            <a:r>
              <a:rPr lang="en-US" sz="1850" b="1" dirty="0" err="1">
                <a:solidFill>
                  <a:srgbClr val="0B1F3A"/>
                </a:solidFill>
                <a:latin typeface="맑은 고딕" pitchFamily="34" charset="0"/>
                <a:ea typeface="Malgun Gothic" pitchFamily="34" charset="-122"/>
                <a:cs typeface="Malgun Gothic" pitchFamily="34" charset="-120"/>
              </a:rPr>
              <a:t>역량이</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축적</a:t>
            </a:r>
            <a:r>
              <a:rPr lang="ko-KR" altLang="en-US" sz="1850" b="1" dirty="0">
                <a:solidFill>
                  <a:srgbClr val="0B1F3A"/>
                </a:solidFill>
                <a:latin typeface="맑은 고딕" pitchFamily="34" charset="0"/>
                <a:ea typeface="Malgun Gothic" pitchFamily="34" charset="-122"/>
                <a:cs typeface="Malgun Gothic" pitchFamily="34" charset="-120"/>
              </a:rPr>
              <a:t>됨</a:t>
            </a:r>
            <a:endParaRPr lang="en-US" sz="1700" dirty="0"/>
          </a:p>
        </p:txBody>
      </p:sp>
      <p:sp>
        <p:nvSpPr>
          <p:cNvPr id="43" name="TextBox 42"/>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32</a:t>
            </a:r>
          </a:p>
        </p:txBody>
      </p:sp>
      <p:sp>
        <p:nvSpPr>
          <p:cNvPr id="10" name="슬라이드 번호 개체 틀 9">
            <a:extLst>
              <a:ext uri="{FF2B5EF4-FFF2-40B4-BE49-F238E27FC236}">
                <a16:creationId xmlns:a16="http://schemas.microsoft.com/office/drawing/2014/main" id="{4F82354A-5298-4B42-99E6-B267D27D865B}"/>
              </a:ext>
            </a:extLst>
          </p:cNvPr>
          <p:cNvSpPr>
            <a:spLocks noGrp="1"/>
          </p:cNvSpPr>
          <p:nvPr>
            <p:ph type="sldNum" sz="quarter" idx="4294967295"/>
          </p:nvPr>
        </p:nvSpPr>
        <p:spPr/>
        <p:txBody>
          <a:bodyPr/>
          <a:lstStyle/>
          <a:p>
            <a:pPr algn="l"/>
            <a:fld id="{F7021451-1387-4CA6-816F-3879F97B5CBC}" type="slidenum">
              <a:rPr lang="en-US" b="0" smtClean="0"/>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7">
    <p:bg>
      <p:bgPr>
        <a:solidFill>
          <a:srgbClr val="F8FAFC"/>
        </a:solidFill>
        <a:effectLst/>
      </p:bgPr>
    </p:bg>
    <p:spTree>
      <p:nvGrpSpPr>
        <p:cNvPr id="1" name=""/>
        <p:cNvGrpSpPr/>
        <p:nvPr/>
      </p:nvGrpSpPr>
      <p:grpSpPr>
        <a:xfrm>
          <a:off x="0" y="0"/>
          <a:ext cx="0" cy="0"/>
          <a:chOff x="0" y="0"/>
          <a:chExt cx="0" cy="0"/>
        </a:xfrm>
      </p:grpSpPr>
      <p:sp>
        <p:nvSpPr>
          <p:cNvPr id="43" name="Rectangle 42"/>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2" name="Oval 41"/>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1" name="Oval 40"/>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0" name="Rectangle 39"/>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9" name="Rectangle 38"/>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Ⅳ</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과제 6: 취약계층·지역사회 공제 연구 확대</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미래위험은 공적 사회보장과 민영보험만으로 충분히 대응하기 어려움</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graphicFrame>
        <p:nvGraphicFramePr>
          <p:cNvPr id="38" name="Table 0"/>
          <p:cNvGraphicFramePr>
            <a:graphicFrameLocks noGrp="1"/>
          </p:cNvGraphicFramePr>
          <p:nvPr>
            <p:extLst>
              <p:ext uri="{D42A27DB-BD31-4B8C-83A1-F6EECF244321}">
                <p14:modId xmlns:p14="http://schemas.microsoft.com/office/powerpoint/2010/main" val="1579011935"/>
              </p:ext>
            </p:extLst>
          </p:nvPr>
        </p:nvGraphicFramePr>
        <p:xfrm>
          <a:off x="777240" y="1325880"/>
          <a:ext cx="6172200" cy="4069079"/>
        </p:xfrm>
        <a:graphic>
          <a:graphicData uri="http://schemas.openxmlformats.org/drawingml/2006/table">
            <a:tbl>
              <a:tblPr/>
              <a:tblGrid>
                <a:gridCol w="2240280">
                  <a:extLst>
                    <a:ext uri="{9D8B030D-6E8A-4147-A177-3AD203B41FA5}">
                      <a16:colId xmlns:a16="http://schemas.microsoft.com/office/drawing/2014/main" val="20000"/>
                    </a:ext>
                  </a:extLst>
                </a:gridCol>
                <a:gridCol w="3931920">
                  <a:extLst>
                    <a:ext uri="{9D8B030D-6E8A-4147-A177-3AD203B41FA5}">
                      <a16:colId xmlns:a16="http://schemas.microsoft.com/office/drawing/2014/main" val="20001"/>
                    </a:ext>
                  </a:extLst>
                </a:gridCol>
              </a:tblGrid>
              <a:tr h="581297">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영역</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tc>
                  <a:txBody>
                    <a:bodyPr/>
                    <a:lstStyle/>
                    <a:p>
                      <a:pPr marL="0" indent="0" algn="ctr">
                        <a:lnSpc>
                          <a:spcPct val="104000"/>
                        </a:lnSpc>
                        <a:spcAft>
                          <a:spcPts val="50"/>
                        </a:spcAft>
                        <a:buNone/>
                      </a:pPr>
                      <a:r>
                        <a:rPr lang="en-US" sz="1360" b="1" dirty="0">
                          <a:solidFill>
                            <a:srgbClr val="FFFFFF"/>
                          </a:solidFill>
                          <a:latin typeface="Malgun Gothic" pitchFamily="34" charset="0"/>
                          <a:ea typeface="Malgun Gothic" pitchFamily="34" charset="-122"/>
                          <a:cs typeface="Malgun Gothic" pitchFamily="34" charset="-120"/>
                        </a:rPr>
                        <a:t>연구 방향</a:t>
                      </a:r>
                      <a:endParaRPr lang="en-US" sz="110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102B52"/>
                    </a:solidFill>
                  </a:tcPr>
                </a:tc>
                <a:extLst>
                  <a:ext uri="{0D108BD9-81ED-4DB2-BD59-A6C34878D82A}">
                    <a16:rowId xmlns:a16="http://schemas.microsoft.com/office/drawing/2014/main" val="10000"/>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플랫폼 노동자 공제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사고, 소득중단, 법률지원, 교육 연계</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비정규직·프리랜서 공제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직업위험과 소득변동 보장</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고령자·돌봄 공제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장기돌봄, 지역사회 돌봄 리스크</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소상공인 공제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폐업, 재난, 신용위험, 영업중단</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지역공제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기후위험, 재난, 지역산업 위기 대응</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1297">
                <a:tc>
                  <a:txBody>
                    <a:bodyPr/>
                    <a:lstStyle/>
                    <a:p>
                      <a:pPr marL="0" indent="0" algn="ctr">
                        <a:lnSpc>
                          <a:spcPct val="104000"/>
                        </a:lnSpc>
                        <a:spcAft>
                          <a:spcPts val="50"/>
                        </a:spcAft>
                        <a:buNone/>
                      </a:pPr>
                      <a:r>
                        <a:rPr lang="en-US" sz="1320" b="1" dirty="0">
                          <a:solidFill>
                            <a:srgbClr val="0B1F3A"/>
                          </a:solidFill>
                          <a:latin typeface="Malgun Gothic" pitchFamily="34" charset="0"/>
                          <a:ea typeface="Malgun Gothic" pitchFamily="34" charset="-122"/>
                          <a:cs typeface="Malgun Gothic" pitchFamily="34" charset="-120"/>
                        </a:rPr>
                        <a:t>ESG 공제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E0F2FE"/>
                    </a:solidFill>
                  </a:tcPr>
                </a:tc>
                <a:tc>
                  <a:txBody>
                    <a:bodyPr/>
                    <a:lstStyle/>
                    <a:p>
                      <a:pPr marL="0" indent="0" algn="l">
                        <a:lnSpc>
                          <a:spcPct val="104000"/>
                        </a:lnSpc>
                        <a:spcAft>
                          <a:spcPts val="50"/>
                        </a:spcAft>
                        <a:buNone/>
                      </a:pPr>
                      <a:r>
                        <a:rPr lang="en-US" sz="1300" b="0" dirty="0">
                          <a:solidFill>
                            <a:srgbClr val="0F172A"/>
                          </a:solidFill>
                          <a:latin typeface="Malgun Gothic" pitchFamily="34" charset="0"/>
                          <a:ea typeface="Malgun Gothic" pitchFamily="34" charset="-122"/>
                          <a:cs typeface="Malgun Gothic" pitchFamily="34" charset="-120"/>
                        </a:rPr>
                        <a:t>공제의 사회적 가치 측정과 공시</a:t>
                      </a:r>
                      <a:endParaRPr lang="en-US" sz="1050" dirty="0">
                        <a:latin typeface="Malgun Gothic" charset="0"/>
                        <a:ea typeface="Malgun Gothic" charset="0"/>
                        <a:cs typeface="Malgun Gothic" charset="0"/>
                      </a:endParaRPr>
                    </a:p>
                  </a:txBody>
                  <a:tcPr marL="45720" marR="45720">
                    <a:lnL w="7620" cap="flat" cmpd="sng" algn="ctr">
                      <a:solidFill>
                        <a:srgbClr val="CBD5E1"/>
                      </a:solidFill>
                      <a:prstDash val="solid"/>
                      <a:round/>
                      <a:headEnd type="none" w="med" len="med"/>
                      <a:tailEnd type="none" w="med" len="med"/>
                    </a:lnL>
                    <a:lnR w="7620" cap="flat" cmpd="sng" algn="ctr">
                      <a:solidFill>
                        <a:srgbClr val="CBD5E1"/>
                      </a:solidFill>
                      <a:prstDash val="solid"/>
                      <a:round/>
                      <a:headEnd type="none" w="med" len="med"/>
                      <a:tailEnd type="none" w="med" len="med"/>
                    </a:lnR>
                    <a:lnT w="7620" cap="flat" cmpd="sng" algn="ctr">
                      <a:solidFill>
                        <a:srgbClr val="CBD5E1"/>
                      </a:solidFill>
                      <a:prstDash val="solid"/>
                      <a:round/>
                      <a:headEnd type="none" w="med" len="med"/>
                      <a:tailEnd type="none" w="med" len="med"/>
                    </a:lnT>
                    <a:lnB w="7620" cap="flat" cmpd="sng" algn="ctr">
                      <a:solidFill>
                        <a:srgbClr val="CBD5E1"/>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12" name="Shape 9"/>
          <p:cNvSpPr/>
          <p:nvPr/>
        </p:nvSpPr>
        <p:spPr>
          <a:xfrm>
            <a:off x="7315200" y="1536192"/>
            <a:ext cx="3886200" cy="3017520"/>
          </a:xfrm>
          <a:prstGeom prst="roundRect">
            <a:avLst>
              <a:gd name="adj" fmla="val 4848"/>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13" name="Shape 10"/>
          <p:cNvSpPr/>
          <p:nvPr/>
        </p:nvSpPr>
        <p:spPr>
          <a:xfrm>
            <a:off x="7315200" y="1536192"/>
            <a:ext cx="109728" cy="3017520"/>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14" name="Text 11"/>
          <p:cNvSpPr/>
          <p:nvPr/>
        </p:nvSpPr>
        <p:spPr>
          <a:xfrm>
            <a:off x="7543800" y="1700784"/>
            <a:ext cx="3566160" cy="270662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공제는 공적 사회보장과 민영보험 사이에서 사각지대를 보완하는 중간적 위험보장 제도가 될 수 있</a:t>
            </a:r>
            <a:r>
              <a:rPr lang="ko-KR" altLang="en-US" sz="1850" b="1" dirty="0">
                <a:solidFill>
                  <a:srgbClr val="0B1F3A"/>
                </a:solidFill>
                <a:latin typeface="맑은 고딕" pitchFamily="34" charset="0"/>
                <a:ea typeface="Malgun Gothic" pitchFamily="34" charset="-122"/>
                <a:cs typeface="Malgun Gothic" pitchFamily="34" charset="-120"/>
              </a:rPr>
              <a:t>음</a:t>
            </a:r>
            <a:endParaRPr lang="en-US" sz="1700" dirty="0"/>
          </a:p>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특히 플랫폼 노동·고령화·기후위기·지역소멸 위험에 대한 </a:t>
            </a:r>
            <a:r>
              <a:rPr lang="en-US" sz="1850" b="1" dirty="0" err="1">
                <a:solidFill>
                  <a:srgbClr val="0B1F3A"/>
                </a:solidFill>
                <a:latin typeface="맑은 고딕" pitchFamily="34" charset="0"/>
                <a:ea typeface="Malgun Gothic" pitchFamily="34" charset="-122"/>
                <a:cs typeface="Malgun Gothic" pitchFamily="34" charset="-120"/>
              </a:rPr>
              <a:t>연구가</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필요</a:t>
            </a:r>
            <a:r>
              <a:rPr lang="ko-KR" altLang="en-US" sz="1850" b="1" dirty="0">
                <a:solidFill>
                  <a:srgbClr val="0B1F3A"/>
                </a:solidFill>
                <a:latin typeface="맑은 고딕" pitchFamily="34" charset="0"/>
                <a:ea typeface="Malgun Gothic" pitchFamily="34" charset="-122"/>
                <a:cs typeface="Malgun Gothic" pitchFamily="34" charset="-120"/>
              </a:rPr>
              <a:t>함</a:t>
            </a:r>
            <a:endParaRPr lang="en-US" sz="1700" dirty="0"/>
          </a:p>
        </p:txBody>
      </p:sp>
      <p:sp>
        <p:nvSpPr>
          <p:cNvPr id="44" name="TextBox 43"/>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33</a:t>
            </a:r>
          </a:p>
        </p:txBody>
      </p:sp>
      <p:sp>
        <p:nvSpPr>
          <p:cNvPr id="10" name="슬라이드 번호 개체 틀 9">
            <a:extLst>
              <a:ext uri="{FF2B5EF4-FFF2-40B4-BE49-F238E27FC236}">
                <a16:creationId xmlns:a16="http://schemas.microsoft.com/office/drawing/2014/main" id="{4BA2AB0C-91D1-42D0-AE7E-76ACD7F7569A}"/>
              </a:ext>
            </a:extLst>
          </p:cNvPr>
          <p:cNvSpPr>
            <a:spLocks noGrp="1"/>
          </p:cNvSpPr>
          <p:nvPr>
            <p:ph type="sldNum" sz="quarter" idx="4294967295"/>
          </p:nvPr>
        </p:nvSpPr>
        <p:spPr/>
        <p:txBody>
          <a:bodyPr/>
          <a:lstStyle/>
          <a:p>
            <a:pPr algn="l"/>
            <a:fld id="{F7021451-1387-4CA6-816F-3879F97B5CBC}" type="slidenum">
              <a:rPr lang="en-US" b="0" smtClean="0"/>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9">
    <p:bg>
      <p:bgPr>
        <a:solidFill>
          <a:srgbClr val="0B1F3A"/>
        </a:solidFill>
        <a:effectLst/>
      </p:bgPr>
    </p:bg>
    <p:spTree>
      <p:nvGrpSpPr>
        <p:cNvPr id="1" name=""/>
        <p:cNvGrpSpPr/>
        <p:nvPr/>
      </p:nvGrpSpPr>
      <p:grpSpPr>
        <a:xfrm>
          <a:off x="0" y="0"/>
          <a:ext cx="0" cy="0"/>
          <a:chOff x="0" y="0"/>
          <a:chExt cx="0" cy="0"/>
        </a:xfrm>
      </p:grpSpPr>
      <p:sp>
        <p:nvSpPr>
          <p:cNvPr id="30" name="Rectangle 29"/>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6858000"/>
          </a:xfrm>
          <a:prstGeom prst="rect">
            <a:avLst/>
          </a:prstGeom>
          <a:solidFill>
            <a:srgbClr val="0B1F3A"/>
          </a:solidFill>
          <a:ln w="12700">
            <a:solidFill>
              <a:srgbClr val="0B1F3A"/>
            </a:solidFill>
            <a:prstDash val="solid"/>
          </a:ln>
        </p:spPr>
        <p:txBody>
          <a:bodyPr wrap="square" lIns="63500" tIns="38100" rIns="63500" bIns="38100"/>
          <a:lstStyle/>
          <a:p>
            <a:pPr>
              <a:lnSpc>
                <a:spcPct val="108000"/>
              </a:lnSpc>
              <a:spcBef>
                <a:spcPts val="0"/>
              </a:spcBef>
              <a:spcAft>
                <a:spcPts val="200"/>
              </a:spcAft>
            </a:pPr>
            <a:endParaRPr/>
          </a:p>
        </p:txBody>
      </p:sp>
      <p:sp>
        <p:nvSpPr>
          <p:cNvPr id="3" name="Shape 1"/>
          <p:cNvSpPr/>
          <p:nvPr/>
        </p:nvSpPr>
        <p:spPr>
          <a:xfrm rot="1200000">
            <a:off x="7680960" y="-1188720"/>
            <a:ext cx="5029200" cy="5029200"/>
          </a:xfrm>
          <a:prstGeom prst="arc">
            <a:avLst/>
          </a:prstGeom>
          <a:noFill/>
          <a:ln w="50800">
            <a:solidFill>
              <a:srgbClr val="60A5FA">
                <a:alpha val="3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900000">
            <a:off x="-1188720" y="4389120"/>
            <a:ext cx="3657600" cy="3657600"/>
          </a:xfrm>
          <a:prstGeom prst="arc">
            <a:avLst/>
          </a:prstGeom>
          <a:noFill/>
          <a:ln w="38100">
            <a:solidFill>
              <a:srgbClr val="22D3EE">
                <a:alpha val="2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Text 3"/>
          <p:cNvSpPr/>
          <p:nvPr/>
        </p:nvSpPr>
        <p:spPr>
          <a:xfrm>
            <a:off x="685800" y="713232"/>
            <a:ext cx="868680" cy="411480"/>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2100" b="1" dirty="0">
                <a:solidFill>
                  <a:srgbClr val="102B52"/>
                </a:solidFill>
                <a:latin typeface="맑은 고딕" pitchFamily="34" charset="0"/>
                <a:ea typeface="Malgun Gothic" pitchFamily="34" charset="-122"/>
                <a:cs typeface="Malgun Gothic" pitchFamily="34" charset="-120"/>
              </a:rPr>
              <a:t>Ⅴ</a:t>
            </a:r>
            <a:endParaRPr lang="en-US" sz="1900" dirty="0"/>
          </a:p>
        </p:txBody>
      </p:sp>
      <p:sp>
        <p:nvSpPr>
          <p:cNvPr id="6" name="Shape 4"/>
          <p:cNvSpPr/>
          <p:nvPr/>
        </p:nvSpPr>
        <p:spPr>
          <a:xfrm>
            <a:off x="685800" y="1298448"/>
            <a:ext cx="10698480" cy="0"/>
          </a:xfrm>
          <a:prstGeom prst="line">
            <a:avLst/>
          </a:prstGeom>
          <a:noFill/>
          <a:ln w="15240">
            <a:solidFill>
              <a:srgbClr val="475569"/>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7" name="Text 5"/>
          <p:cNvSpPr/>
          <p:nvPr/>
        </p:nvSpPr>
        <p:spPr>
          <a:xfrm>
            <a:off x="685800" y="2212848"/>
            <a:ext cx="10789920" cy="6858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3500" b="1" dirty="0">
                <a:solidFill>
                  <a:srgbClr val="FFFFFF"/>
                </a:solidFill>
                <a:latin typeface="맑은 고딕" pitchFamily="34" charset="0"/>
                <a:ea typeface="Malgun Gothic" pitchFamily="34" charset="-122"/>
                <a:cs typeface="Malgun Gothic" pitchFamily="34" charset="-120"/>
              </a:rPr>
              <a:t>결론</a:t>
            </a:r>
            <a:endParaRPr lang="en-US" sz="3400" dirty="0"/>
          </a:p>
        </p:txBody>
      </p:sp>
      <p:sp>
        <p:nvSpPr>
          <p:cNvPr id="8" name="Text 6"/>
          <p:cNvSpPr/>
          <p:nvPr/>
        </p:nvSpPr>
        <p:spPr>
          <a:xfrm>
            <a:off x="685800" y="3072384"/>
            <a:ext cx="9875520" cy="50292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850" b="1" dirty="0">
                <a:solidFill>
                  <a:srgbClr val="BAE6FD"/>
                </a:solidFill>
                <a:latin typeface="맑은 고딕" pitchFamily="34" charset="0"/>
                <a:ea typeface="Malgun Gothic" pitchFamily="34" charset="-122"/>
                <a:cs typeface="Malgun Gothic" pitchFamily="34" charset="-120"/>
              </a:rPr>
              <a:t>공제의 특수성을 데이터·규율·소비자보호·사회적 가치로 제도화</a:t>
            </a:r>
            <a:endParaRPr lang="en-US" sz="1700" dirty="0"/>
          </a:p>
        </p:txBody>
      </p:sp>
      <p:sp>
        <p:nvSpPr>
          <p:cNvPr id="31" name="TextBox 30"/>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E2E8F0"/>
                </a:solidFill>
                <a:latin typeface="Arial"/>
              </a:rPr>
              <a:t>34</a:t>
            </a:r>
          </a:p>
        </p:txBody>
      </p:sp>
      <p:sp>
        <p:nvSpPr>
          <p:cNvPr id="9" name="슬라이드 번호 개체 틀 8">
            <a:extLst>
              <a:ext uri="{FF2B5EF4-FFF2-40B4-BE49-F238E27FC236}">
                <a16:creationId xmlns:a16="http://schemas.microsoft.com/office/drawing/2014/main" id="{A04342EE-AD56-44F3-9DDE-361174AF758E}"/>
              </a:ext>
            </a:extLst>
          </p:cNvPr>
          <p:cNvSpPr>
            <a:spLocks noGrp="1"/>
          </p:cNvSpPr>
          <p:nvPr>
            <p:ph type="sldNum" sz="quarter" idx="4294967295"/>
          </p:nvPr>
        </p:nvSpPr>
        <p:spPr/>
        <p:txBody>
          <a:bodyPr/>
          <a:lstStyle/>
          <a:p>
            <a:pPr algn="l"/>
            <a:fld id="{F7021451-1387-4CA6-816F-3879F97B5CBC}" type="slidenum">
              <a:rPr lang="en-US" b="0" smtClean="0"/>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40">
    <p:bg>
      <p:bgPr>
        <a:solidFill>
          <a:srgbClr val="F8FAFC"/>
        </a:solidFill>
        <a:effectLst/>
      </p:bgPr>
    </p:bg>
    <p:spTree>
      <p:nvGrpSpPr>
        <p:cNvPr id="1" name=""/>
        <p:cNvGrpSpPr/>
        <p:nvPr/>
      </p:nvGrpSpPr>
      <p:grpSpPr>
        <a:xfrm>
          <a:off x="0" y="0"/>
          <a:ext cx="0" cy="0"/>
          <a:chOff x="0" y="0"/>
          <a:chExt cx="0" cy="0"/>
        </a:xfrm>
      </p:grpSpPr>
      <p:sp>
        <p:nvSpPr>
          <p:cNvPr id="33" name="Rectangle 32"/>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Oval 31"/>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1" name="Oval 30"/>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Rectangle 29"/>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Rectangle 28"/>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Ⅴ</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결론: 한국 공제연구의 다음 단계</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공제산업의 성장 속도에 맞는 연구·정책 인프라 구축 필요</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868680" y="1358060"/>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2" name="Text 10"/>
          <p:cNvSpPr/>
          <p:nvPr/>
        </p:nvSpPr>
        <p:spPr>
          <a:xfrm>
            <a:off x="868680" y="1431212"/>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1</a:t>
            </a:r>
            <a:endParaRPr lang="en-US" sz="1100" dirty="0"/>
          </a:p>
        </p:txBody>
      </p:sp>
      <p:sp>
        <p:nvSpPr>
          <p:cNvPr id="13" name="Text 11"/>
          <p:cNvSpPr/>
          <p:nvPr/>
        </p:nvSpPr>
        <p:spPr>
          <a:xfrm>
            <a:off x="1481328" y="1303196"/>
            <a:ext cx="9784080" cy="246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공제의 필요성을 반복적으로 설명하는 단계에서 </a:t>
            </a:r>
            <a:r>
              <a:rPr lang="en-US" sz="1700" b="1" dirty="0" err="1">
                <a:solidFill>
                  <a:srgbClr val="0B1F3A"/>
                </a:solidFill>
                <a:latin typeface="맑은 고딕" pitchFamily="34" charset="0"/>
                <a:ea typeface="Malgun Gothic" pitchFamily="34" charset="-122"/>
                <a:cs typeface="Malgun Gothic" pitchFamily="34" charset="-120"/>
              </a:rPr>
              <a:t>벗어나야</a:t>
            </a:r>
            <a:r>
              <a:rPr lang="en-US" sz="1700" b="1" dirty="0">
                <a:solidFill>
                  <a:srgbClr val="0B1F3A"/>
                </a:solidFill>
                <a:latin typeface="맑은 고딕" pitchFamily="34" charset="0"/>
                <a:ea typeface="Malgun Gothic" pitchFamily="34" charset="-122"/>
                <a:cs typeface="Malgun Gothic" pitchFamily="34" charset="-120"/>
              </a:rPr>
              <a:t> </a:t>
            </a:r>
            <a:r>
              <a:rPr lang="ko-KR" altLang="en-US" sz="1700" b="1" dirty="0">
                <a:solidFill>
                  <a:srgbClr val="0B1F3A"/>
                </a:solidFill>
                <a:latin typeface="맑은 고딕" pitchFamily="34" charset="0"/>
                <a:ea typeface="Malgun Gothic" pitchFamily="34" charset="-122"/>
                <a:cs typeface="Malgun Gothic" pitchFamily="34" charset="-120"/>
              </a:rPr>
              <a:t>함</a:t>
            </a:r>
            <a:endParaRPr lang="en-US" sz="1550" dirty="0"/>
          </a:p>
        </p:txBody>
      </p:sp>
      <p:sp>
        <p:nvSpPr>
          <p:cNvPr id="14" name="Shape 12"/>
          <p:cNvSpPr/>
          <p:nvPr/>
        </p:nvSpPr>
        <p:spPr>
          <a:xfrm>
            <a:off x="868680" y="2025572"/>
            <a:ext cx="438912" cy="438912"/>
          </a:xfrm>
          <a:prstGeom prst="ellipse">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5" name="Text 13"/>
          <p:cNvSpPr/>
          <p:nvPr/>
        </p:nvSpPr>
        <p:spPr>
          <a:xfrm>
            <a:off x="868680" y="2098724"/>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2</a:t>
            </a:r>
            <a:endParaRPr lang="en-US" sz="1100" dirty="0"/>
          </a:p>
        </p:txBody>
      </p:sp>
      <p:sp>
        <p:nvSpPr>
          <p:cNvPr id="16" name="Text 14"/>
          <p:cNvSpPr/>
          <p:nvPr/>
        </p:nvSpPr>
        <p:spPr>
          <a:xfrm>
            <a:off x="1481328" y="1970708"/>
            <a:ext cx="9784080" cy="246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공제산업의 현황을 데이터로 </a:t>
            </a:r>
            <a:r>
              <a:rPr lang="en-US" sz="1700" b="1" dirty="0" err="1">
                <a:solidFill>
                  <a:srgbClr val="0B1F3A"/>
                </a:solidFill>
                <a:latin typeface="맑은 고딕" pitchFamily="34" charset="0"/>
                <a:ea typeface="Malgun Gothic" pitchFamily="34" charset="-122"/>
                <a:cs typeface="Malgun Gothic" pitchFamily="34" charset="-120"/>
              </a:rPr>
              <a:t>보여주어야</a:t>
            </a:r>
            <a:r>
              <a:rPr lang="en-US" sz="1700" b="1" dirty="0">
                <a:solidFill>
                  <a:srgbClr val="0B1F3A"/>
                </a:solidFill>
                <a:latin typeface="맑은 고딕" pitchFamily="34" charset="0"/>
                <a:ea typeface="Malgun Gothic" pitchFamily="34" charset="-122"/>
                <a:cs typeface="Malgun Gothic" pitchFamily="34" charset="-120"/>
              </a:rPr>
              <a:t> </a:t>
            </a:r>
            <a:r>
              <a:rPr lang="ko-KR" altLang="en-US" sz="1700" b="1" dirty="0">
                <a:solidFill>
                  <a:srgbClr val="0B1F3A"/>
                </a:solidFill>
                <a:latin typeface="맑은 고딕" pitchFamily="34" charset="0"/>
                <a:ea typeface="Malgun Gothic" pitchFamily="34" charset="-122"/>
                <a:cs typeface="Malgun Gothic" pitchFamily="34" charset="-120"/>
              </a:rPr>
              <a:t>함</a:t>
            </a:r>
            <a:endParaRPr lang="en-US" sz="1550" dirty="0"/>
          </a:p>
        </p:txBody>
      </p:sp>
      <p:sp>
        <p:nvSpPr>
          <p:cNvPr id="17" name="Shape 15"/>
          <p:cNvSpPr/>
          <p:nvPr/>
        </p:nvSpPr>
        <p:spPr>
          <a:xfrm>
            <a:off x="868680" y="2693084"/>
            <a:ext cx="438912" cy="438912"/>
          </a:xfrm>
          <a:prstGeom prst="ellipse">
            <a:avLst/>
          </a:prstGeom>
          <a:solidFill>
            <a:srgbClr val="0891B2"/>
          </a:solidFill>
          <a:ln w="12700">
            <a:solidFill>
              <a:srgbClr val="0891B2"/>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8" name="Text 16"/>
          <p:cNvSpPr/>
          <p:nvPr/>
        </p:nvSpPr>
        <p:spPr>
          <a:xfrm>
            <a:off x="868680" y="2766236"/>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3</a:t>
            </a:r>
            <a:endParaRPr lang="en-US" sz="1100" dirty="0"/>
          </a:p>
        </p:txBody>
      </p:sp>
      <p:sp>
        <p:nvSpPr>
          <p:cNvPr id="19" name="Text 17"/>
          <p:cNvSpPr/>
          <p:nvPr/>
        </p:nvSpPr>
        <p:spPr>
          <a:xfrm>
            <a:off x="1481328" y="2638220"/>
            <a:ext cx="9784080" cy="246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공제의 자율성과 소비자보호를 조화시키는 공통규칙을 </a:t>
            </a:r>
            <a:r>
              <a:rPr lang="en-US" sz="1700" b="1" dirty="0" err="1">
                <a:solidFill>
                  <a:srgbClr val="0B1F3A"/>
                </a:solidFill>
                <a:latin typeface="맑은 고딕" pitchFamily="34" charset="0"/>
                <a:ea typeface="Malgun Gothic" pitchFamily="34" charset="-122"/>
                <a:cs typeface="Malgun Gothic" pitchFamily="34" charset="-120"/>
              </a:rPr>
              <a:t>설계해야</a:t>
            </a:r>
            <a:r>
              <a:rPr lang="en-US" sz="1700" b="1" dirty="0">
                <a:solidFill>
                  <a:srgbClr val="0B1F3A"/>
                </a:solidFill>
                <a:latin typeface="맑은 고딕" pitchFamily="34" charset="0"/>
                <a:ea typeface="Malgun Gothic" pitchFamily="34" charset="-122"/>
                <a:cs typeface="Malgun Gothic" pitchFamily="34" charset="-120"/>
              </a:rPr>
              <a:t> </a:t>
            </a:r>
            <a:r>
              <a:rPr lang="ko-KR" altLang="en-US" sz="1700" b="1" dirty="0">
                <a:solidFill>
                  <a:srgbClr val="0B1F3A"/>
                </a:solidFill>
                <a:latin typeface="맑은 고딕" pitchFamily="34" charset="0"/>
                <a:ea typeface="Malgun Gothic" pitchFamily="34" charset="-122"/>
                <a:cs typeface="Malgun Gothic" pitchFamily="34" charset="-120"/>
              </a:rPr>
              <a:t>함</a:t>
            </a:r>
            <a:endParaRPr lang="en-US" sz="1550" dirty="0"/>
          </a:p>
        </p:txBody>
      </p:sp>
      <p:sp>
        <p:nvSpPr>
          <p:cNvPr id="20" name="Shape 18"/>
          <p:cNvSpPr/>
          <p:nvPr/>
        </p:nvSpPr>
        <p:spPr>
          <a:xfrm>
            <a:off x="868680" y="3360596"/>
            <a:ext cx="438912" cy="438912"/>
          </a:xfrm>
          <a:prstGeom prst="ellipse">
            <a:avLst/>
          </a:prstGeom>
          <a:solidFill>
            <a:srgbClr val="0891B2"/>
          </a:solidFill>
          <a:ln w="12700">
            <a:solidFill>
              <a:srgbClr val="0891B2"/>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1" name="Text 19"/>
          <p:cNvSpPr/>
          <p:nvPr/>
        </p:nvSpPr>
        <p:spPr>
          <a:xfrm>
            <a:off x="868680" y="3433748"/>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4</a:t>
            </a:r>
            <a:endParaRPr lang="en-US" sz="1100" dirty="0"/>
          </a:p>
        </p:txBody>
      </p:sp>
      <p:sp>
        <p:nvSpPr>
          <p:cNvPr id="22" name="Text 20"/>
          <p:cNvSpPr/>
          <p:nvPr/>
        </p:nvSpPr>
        <p:spPr>
          <a:xfrm>
            <a:off x="1481328" y="3305732"/>
            <a:ext cx="9784080" cy="246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공제를 사회안전망, 지역경제, 취약계층 보호와 연결하는 연구를 </a:t>
            </a:r>
            <a:r>
              <a:rPr lang="en-US" sz="1700" b="1" dirty="0" err="1">
                <a:solidFill>
                  <a:srgbClr val="0B1F3A"/>
                </a:solidFill>
                <a:latin typeface="맑은 고딕" pitchFamily="34" charset="0"/>
                <a:ea typeface="Malgun Gothic" pitchFamily="34" charset="-122"/>
                <a:cs typeface="Malgun Gothic" pitchFamily="34" charset="-120"/>
              </a:rPr>
              <a:t>확대해야</a:t>
            </a:r>
            <a:r>
              <a:rPr lang="en-US" sz="1700" b="1" dirty="0">
                <a:solidFill>
                  <a:srgbClr val="0B1F3A"/>
                </a:solidFill>
                <a:latin typeface="맑은 고딕" pitchFamily="34" charset="0"/>
                <a:ea typeface="Malgun Gothic" pitchFamily="34" charset="-122"/>
                <a:cs typeface="Malgun Gothic" pitchFamily="34" charset="-120"/>
              </a:rPr>
              <a:t> </a:t>
            </a:r>
            <a:r>
              <a:rPr lang="ko-KR" altLang="en-US" sz="1700" b="1" dirty="0">
                <a:solidFill>
                  <a:srgbClr val="0B1F3A"/>
                </a:solidFill>
                <a:latin typeface="맑은 고딕" pitchFamily="34" charset="0"/>
                <a:ea typeface="Malgun Gothic" pitchFamily="34" charset="-122"/>
                <a:cs typeface="Malgun Gothic" pitchFamily="34" charset="-120"/>
              </a:rPr>
              <a:t>함</a:t>
            </a:r>
            <a:endParaRPr lang="en-US" sz="1550" dirty="0"/>
          </a:p>
        </p:txBody>
      </p:sp>
      <p:sp>
        <p:nvSpPr>
          <p:cNvPr id="23" name="Shape 21"/>
          <p:cNvSpPr/>
          <p:nvPr/>
        </p:nvSpPr>
        <p:spPr>
          <a:xfrm>
            <a:off x="868680" y="4028108"/>
            <a:ext cx="438912" cy="438912"/>
          </a:xfrm>
          <a:prstGeom prst="ellipse">
            <a:avLst/>
          </a:prstGeom>
          <a:solidFill>
            <a:srgbClr val="F59E0B"/>
          </a:solidFill>
          <a:ln w="12700">
            <a:solidFill>
              <a:srgbClr val="F59E0B"/>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4" name="Text 22"/>
          <p:cNvSpPr/>
          <p:nvPr/>
        </p:nvSpPr>
        <p:spPr>
          <a:xfrm>
            <a:off x="868680" y="4101260"/>
            <a:ext cx="438912" cy="201168"/>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1300" b="1" dirty="0">
                <a:solidFill>
                  <a:srgbClr val="FFFFFF"/>
                </a:solidFill>
                <a:latin typeface="맑은 고딕" pitchFamily="34" charset="0"/>
                <a:ea typeface="Malgun Gothic" pitchFamily="34" charset="-122"/>
                <a:cs typeface="Malgun Gothic" pitchFamily="34" charset="-120"/>
              </a:rPr>
              <a:t>5</a:t>
            </a:r>
            <a:endParaRPr lang="en-US" sz="1100" dirty="0"/>
          </a:p>
        </p:txBody>
      </p:sp>
      <p:sp>
        <p:nvSpPr>
          <p:cNvPr id="25" name="Text 23"/>
          <p:cNvSpPr/>
          <p:nvPr/>
        </p:nvSpPr>
        <p:spPr>
          <a:xfrm>
            <a:off x="1481328" y="3973244"/>
            <a:ext cx="9784080" cy="246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B1F3A"/>
                </a:solidFill>
                <a:latin typeface="맑은 고딕" pitchFamily="34" charset="0"/>
                <a:ea typeface="Malgun Gothic" pitchFamily="34" charset="-122"/>
                <a:cs typeface="Malgun Gothic" pitchFamily="34" charset="-120"/>
              </a:rPr>
              <a:t>국제 비교를 통해 한국형 공제제도의 발전 경로를 </a:t>
            </a:r>
            <a:r>
              <a:rPr lang="en-US" sz="1700" b="1" dirty="0" err="1">
                <a:solidFill>
                  <a:srgbClr val="0B1F3A"/>
                </a:solidFill>
                <a:latin typeface="맑은 고딕" pitchFamily="34" charset="0"/>
                <a:ea typeface="Malgun Gothic" pitchFamily="34" charset="-122"/>
                <a:cs typeface="Malgun Gothic" pitchFamily="34" charset="-120"/>
              </a:rPr>
              <a:t>구체화해야</a:t>
            </a:r>
            <a:r>
              <a:rPr lang="en-US" sz="1700" b="1" dirty="0">
                <a:solidFill>
                  <a:srgbClr val="0B1F3A"/>
                </a:solidFill>
                <a:latin typeface="맑은 고딕" pitchFamily="34" charset="0"/>
                <a:ea typeface="Malgun Gothic" pitchFamily="34" charset="-122"/>
                <a:cs typeface="Malgun Gothic" pitchFamily="34" charset="-120"/>
              </a:rPr>
              <a:t> </a:t>
            </a:r>
            <a:r>
              <a:rPr lang="ko-KR" altLang="en-US" sz="1700" b="1" dirty="0">
                <a:solidFill>
                  <a:srgbClr val="0B1F3A"/>
                </a:solidFill>
                <a:latin typeface="맑은 고딕" pitchFamily="34" charset="0"/>
                <a:ea typeface="Malgun Gothic" pitchFamily="34" charset="-122"/>
                <a:cs typeface="Malgun Gothic" pitchFamily="34" charset="-120"/>
              </a:rPr>
              <a:t>함</a:t>
            </a:r>
            <a:endParaRPr lang="en-US" sz="1550" dirty="0"/>
          </a:p>
        </p:txBody>
      </p:sp>
      <p:sp>
        <p:nvSpPr>
          <p:cNvPr id="26" name="Shape 24"/>
          <p:cNvSpPr/>
          <p:nvPr/>
        </p:nvSpPr>
        <p:spPr>
          <a:xfrm>
            <a:off x="868680" y="5244260"/>
            <a:ext cx="10424160" cy="777240"/>
          </a:xfrm>
          <a:prstGeom prst="roundRect">
            <a:avLst>
              <a:gd name="adj" fmla="val 18824"/>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27" name="Shape 25"/>
          <p:cNvSpPr/>
          <p:nvPr/>
        </p:nvSpPr>
        <p:spPr>
          <a:xfrm>
            <a:off x="868680" y="5244260"/>
            <a:ext cx="109728" cy="77724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28" name="Text 26"/>
          <p:cNvSpPr/>
          <p:nvPr/>
        </p:nvSpPr>
        <p:spPr>
          <a:xfrm>
            <a:off x="1097280" y="5408852"/>
            <a:ext cx="10104120" cy="46634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한국 공제분야 연구의 과제는 공제의 특수성을 반복적으로 주장하는 </a:t>
            </a:r>
            <a:r>
              <a:rPr lang="en-US" sz="1850" b="1" dirty="0" err="1">
                <a:solidFill>
                  <a:srgbClr val="0B1F3A"/>
                </a:solidFill>
                <a:latin typeface="맑은 고딕" pitchFamily="34" charset="0"/>
                <a:ea typeface="Malgun Gothic" pitchFamily="34" charset="-122"/>
                <a:cs typeface="Malgun Gothic" pitchFamily="34" charset="-120"/>
              </a:rPr>
              <a:t>것이</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아니라</a:t>
            </a:r>
            <a:endParaRPr lang="en-US" sz="1700" dirty="0"/>
          </a:p>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그 특수성을 데이터·규율·소비자보호·사회적 가치로 </a:t>
            </a:r>
            <a:r>
              <a:rPr lang="en-US" sz="1850" b="1" dirty="0" err="1">
                <a:solidFill>
                  <a:srgbClr val="0B1F3A"/>
                </a:solidFill>
                <a:latin typeface="맑은 고딕" pitchFamily="34" charset="0"/>
                <a:ea typeface="Malgun Gothic" pitchFamily="34" charset="-122"/>
                <a:cs typeface="Malgun Gothic" pitchFamily="34" charset="-120"/>
              </a:rPr>
              <a:t>제도화하는</a:t>
            </a:r>
            <a:r>
              <a:rPr lang="en-US" sz="1850" b="1" dirty="0">
                <a:solidFill>
                  <a:srgbClr val="0B1F3A"/>
                </a:solidFill>
                <a:latin typeface="맑은 고딕" pitchFamily="34" charset="0"/>
                <a:ea typeface="Malgun Gothic" pitchFamily="34" charset="-122"/>
                <a:cs typeface="Malgun Gothic" pitchFamily="34" charset="-120"/>
              </a:rPr>
              <a:t> 것</a:t>
            </a:r>
            <a:r>
              <a:rPr lang="ko-KR" altLang="en-US" sz="1850" b="1" dirty="0">
                <a:solidFill>
                  <a:srgbClr val="0B1F3A"/>
                </a:solidFill>
                <a:latin typeface="맑은 고딕" pitchFamily="34" charset="0"/>
                <a:ea typeface="Malgun Gothic" pitchFamily="34" charset="-122"/>
                <a:cs typeface="Malgun Gothic" pitchFamily="34" charset="-120"/>
              </a:rPr>
              <a:t>임</a:t>
            </a:r>
            <a:endParaRPr lang="en-US" sz="1700" dirty="0"/>
          </a:p>
        </p:txBody>
      </p:sp>
      <p:sp>
        <p:nvSpPr>
          <p:cNvPr id="34" name="TextBox 33"/>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35</a:t>
            </a:r>
          </a:p>
        </p:txBody>
      </p:sp>
      <p:sp>
        <p:nvSpPr>
          <p:cNvPr id="10" name="슬라이드 번호 개체 틀 9">
            <a:extLst>
              <a:ext uri="{FF2B5EF4-FFF2-40B4-BE49-F238E27FC236}">
                <a16:creationId xmlns:a16="http://schemas.microsoft.com/office/drawing/2014/main" id="{40CE471A-7FCE-4DB3-A8AA-79446D4DE98E}"/>
              </a:ext>
            </a:extLst>
          </p:cNvPr>
          <p:cNvSpPr>
            <a:spLocks noGrp="1"/>
          </p:cNvSpPr>
          <p:nvPr>
            <p:ph type="sldNum" sz="quarter" idx="4294967295"/>
          </p:nvPr>
        </p:nvSpPr>
        <p:spPr/>
        <p:txBody>
          <a:bodyPr/>
          <a:lstStyle/>
          <a:p>
            <a:pPr algn="l"/>
            <a:fld id="{F7021451-1387-4CA6-816F-3879F97B5CBC}" type="slidenum">
              <a:rPr lang="en-US" b="0" smtClean="0"/>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41">
    <p:bg>
      <p:bgPr>
        <a:solidFill>
          <a:srgbClr val="F8FAFC"/>
        </a:solidFill>
        <a:effectLst/>
      </p:bgPr>
    </p:bg>
    <p:spTree>
      <p:nvGrpSpPr>
        <p:cNvPr id="1" name=""/>
        <p:cNvGrpSpPr/>
        <p:nvPr/>
      </p:nvGrpSpPr>
      <p:grpSpPr>
        <a:xfrm>
          <a:off x="0" y="0"/>
          <a:ext cx="0" cy="0"/>
          <a:chOff x="0" y="0"/>
          <a:chExt cx="0" cy="0"/>
        </a:xfrm>
      </p:grpSpPr>
      <p:sp>
        <p:nvSpPr>
          <p:cNvPr id="34" name="Rectangle 33"/>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3" name="Oval 32"/>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Oval 31"/>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1" name="Rectangle 30"/>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0" name="Rectangle 29"/>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Ⅴ</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한국공제학회의 역할</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 연구와 정책 전환의 중심 플랫폼</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731520" y="1371600"/>
            <a:ext cx="5120640" cy="1143000"/>
          </a:xfrm>
          <a:prstGeom prst="roundRect">
            <a:avLst>
              <a:gd name="adj" fmla="val 1280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731520" y="1371600"/>
            <a:ext cx="100584" cy="114300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3" name="Text 11"/>
          <p:cNvSpPr/>
          <p:nvPr/>
        </p:nvSpPr>
        <p:spPr>
          <a:xfrm>
            <a:off x="932688" y="1499616"/>
            <a:ext cx="48006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연구 허브</a:t>
            </a:r>
            <a:endParaRPr lang="en-US" sz="1550" dirty="0"/>
          </a:p>
        </p:txBody>
      </p:sp>
      <p:sp>
        <p:nvSpPr>
          <p:cNvPr id="14" name="Text 12"/>
          <p:cNvSpPr/>
          <p:nvPr/>
        </p:nvSpPr>
        <p:spPr>
          <a:xfrm>
            <a:off x="932688" y="1874520"/>
            <a:ext cx="4800600" cy="5212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30" b="1" dirty="0">
                <a:solidFill>
                  <a:srgbClr val="111827"/>
                </a:solidFill>
                <a:latin typeface="맑은 고딕" pitchFamily="34" charset="0"/>
                <a:ea typeface="Malgun Gothic" pitchFamily="34" charset="-122"/>
                <a:cs typeface="Malgun Gothic" pitchFamily="34" charset="-120"/>
              </a:rPr>
              <a:t>법제·계리·소비자보호·사회정책 연구 축적</a:t>
            </a:r>
            <a:endParaRPr lang="en-US" sz="1330" dirty="0"/>
          </a:p>
        </p:txBody>
      </p:sp>
      <p:sp>
        <p:nvSpPr>
          <p:cNvPr id="15" name="Shape 13"/>
          <p:cNvSpPr/>
          <p:nvPr/>
        </p:nvSpPr>
        <p:spPr>
          <a:xfrm>
            <a:off x="6309360" y="1371600"/>
            <a:ext cx="5120640" cy="1143000"/>
          </a:xfrm>
          <a:prstGeom prst="roundRect">
            <a:avLst>
              <a:gd name="adj" fmla="val 1280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6309360" y="1371600"/>
            <a:ext cx="100584" cy="114300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7" name="Text 15"/>
          <p:cNvSpPr/>
          <p:nvPr/>
        </p:nvSpPr>
        <p:spPr>
          <a:xfrm>
            <a:off x="6510528" y="1499616"/>
            <a:ext cx="48006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데이터 허브</a:t>
            </a:r>
            <a:endParaRPr lang="en-US" sz="1550" dirty="0"/>
          </a:p>
        </p:txBody>
      </p:sp>
      <p:sp>
        <p:nvSpPr>
          <p:cNvPr id="18" name="Text 16"/>
          <p:cNvSpPr/>
          <p:nvPr/>
        </p:nvSpPr>
        <p:spPr>
          <a:xfrm>
            <a:off x="6510528" y="1874520"/>
            <a:ext cx="4800600" cy="5212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30" b="1" dirty="0">
                <a:solidFill>
                  <a:srgbClr val="111827"/>
                </a:solidFill>
                <a:latin typeface="맑은 고딕" pitchFamily="34" charset="0"/>
                <a:ea typeface="Malgun Gothic" pitchFamily="34" charset="-122"/>
                <a:cs typeface="Malgun Gothic" pitchFamily="34" charset="-120"/>
              </a:rPr>
              <a:t>공제 통계와 데이터 표준화, 연구 접근체계 설계</a:t>
            </a:r>
            <a:endParaRPr lang="en-US" sz="1330" dirty="0"/>
          </a:p>
        </p:txBody>
      </p:sp>
      <p:sp>
        <p:nvSpPr>
          <p:cNvPr id="19" name="Shape 17"/>
          <p:cNvSpPr/>
          <p:nvPr/>
        </p:nvSpPr>
        <p:spPr>
          <a:xfrm>
            <a:off x="731520" y="2926080"/>
            <a:ext cx="5120640" cy="1143000"/>
          </a:xfrm>
          <a:prstGeom prst="roundRect">
            <a:avLst>
              <a:gd name="adj" fmla="val 1280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731520" y="2926080"/>
            <a:ext cx="100584" cy="114300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932688" y="3054096"/>
            <a:ext cx="48006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교육 허브</a:t>
            </a:r>
            <a:endParaRPr lang="en-US" sz="1550" dirty="0"/>
          </a:p>
        </p:txBody>
      </p:sp>
      <p:sp>
        <p:nvSpPr>
          <p:cNvPr id="22" name="Text 20"/>
          <p:cNvSpPr/>
          <p:nvPr/>
        </p:nvSpPr>
        <p:spPr>
          <a:xfrm>
            <a:off x="932688" y="3429000"/>
            <a:ext cx="4800600" cy="5212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30" b="1" dirty="0">
                <a:solidFill>
                  <a:srgbClr val="111827"/>
                </a:solidFill>
                <a:latin typeface="맑은 고딕" pitchFamily="34" charset="0"/>
                <a:ea typeface="Malgun Gothic" pitchFamily="34" charset="-122"/>
                <a:cs typeface="Malgun Gothic" pitchFamily="34" charset="-120"/>
              </a:rPr>
              <a:t>공제 관리자·계리·리스크관리 전문가 양성</a:t>
            </a:r>
            <a:endParaRPr lang="en-US" sz="1330" dirty="0"/>
          </a:p>
        </p:txBody>
      </p:sp>
      <p:sp>
        <p:nvSpPr>
          <p:cNvPr id="23" name="Shape 21"/>
          <p:cNvSpPr/>
          <p:nvPr/>
        </p:nvSpPr>
        <p:spPr>
          <a:xfrm>
            <a:off x="6309360" y="2926080"/>
            <a:ext cx="5120640" cy="1143000"/>
          </a:xfrm>
          <a:prstGeom prst="roundRect">
            <a:avLst>
              <a:gd name="adj" fmla="val 12800"/>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6309360" y="2926080"/>
            <a:ext cx="100584" cy="1143000"/>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6510528" y="3054096"/>
            <a:ext cx="4800600"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국제교류 허브</a:t>
            </a:r>
            <a:endParaRPr lang="en-US" sz="1550" dirty="0"/>
          </a:p>
        </p:txBody>
      </p:sp>
      <p:sp>
        <p:nvSpPr>
          <p:cNvPr id="26" name="Text 24"/>
          <p:cNvSpPr/>
          <p:nvPr/>
        </p:nvSpPr>
        <p:spPr>
          <a:xfrm>
            <a:off x="6510528" y="3429000"/>
            <a:ext cx="4800600" cy="52120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30" b="1" dirty="0">
                <a:solidFill>
                  <a:srgbClr val="111827"/>
                </a:solidFill>
                <a:latin typeface="맑은 고딕" pitchFamily="34" charset="0"/>
                <a:ea typeface="Malgun Gothic" pitchFamily="34" charset="-122"/>
                <a:cs typeface="Malgun Gothic" pitchFamily="34" charset="-120"/>
              </a:rPr>
              <a:t>ICMIF·ICA·일본 공제기관과 연구 네트워크 구축</a:t>
            </a:r>
            <a:endParaRPr lang="en-US" sz="1330" dirty="0"/>
          </a:p>
        </p:txBody>
      </p:sp>
      <p:sp>
        <p:nvSpPr>
          <p:cNvPr id="27" name="Shape 25"/>
          <p:cNvSpPr/>
          <p:nvPr/>
        </p:nvSpPr>
        <p:spPr>
          <a:xfrm>
            <a:off x="868680" y="5074920"/>
            <a:ext cx="10424160" cy="749808"/>
          </a:xfrm>
          <a:prstGeom prst="roundRect">
            <a:avLst>
              <a:gd name="adj" fmla="val 19512"/>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28" name="Shape 26"/>
          <p:cNvSpPr/>
          <p:nvPr/>
        </p:nvSpPr>
        <p:spPr>
          <a:xfrm>
            <a:off x="868680" y="5074920"/>
            <a:ext cx="109728" cy="749808"/>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29" name="Text 27"/>
          <p:cNvSpPr/>
          <p:nvPr/>
        </p:nvSpPr>
        <p:spPr>
          <a:xfrm>
            <a:off x="1097280" y="5239512"/>
            <a:ext cx="10104120" cy="438912"/>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공제 연구의 축적, 통계와 데이터 표준화, 전문인력 양성, 국제교류 확대를 통해</a:t>
            </a:r>
            <a:endParaRPr lang="en-US" sz="1700" dirty="0"/>
          </a:p>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한국 공제산업이 신뢰 가능한 위험보장 제도로 발전하도록 지식 기반을 </a:t>
            </a:r>
            <a:r>
              <a:rPr lang="en-US" sz="1850" b="1" dirty="0" err="1">
                <a:solidFill>
                  <a:srgbClr val="0B1F3A"/>
                </a:solidFill>
                <a:latin typeface="맑은 고딕" pitchFamily="34" charset="0"/>
                <a:ea typeface="Malgun Gothic" pitchFamily="34" charset="-122"/>
                <a:cs typeface="Malgun Gothic" pitchFamily="34" charset="-120"/>
              </a:rPr>
              <a:t>제공해야</a:t>
            </a:r>
            <a:r>
              <a:rPr lang="en-US" sz="1850" b="1" dirty="0">
                <a:solidFill>
                  <a:srgbClr val="0B1F3A"/>
                </a:solidFill>
                <a:latin typeface="맑은 고딕" pitchFamily="34" charset="0"/>
                <a:ea typeface="Malgun Gothic" pitchFamily="34" charset="-122"/>
                <a:cs typeface="Malgun Gothic" pitchFamily="34" charset="-120"/>
              </a:rPr>
              <a:t> </a:t>
            </a:r>
            <a:r>
              <a:rPr lang="ko-KR" altLang="en-US" sz="1850" b="1" dirty="0">
                <a:solidFill>
                  <a:srgbClr val="0B1F3A"/>
                </a:solidFill>
                <a:latin typeface="맑은 고딕" pitchFamily="34" charset="0"/>
                <a:ea typeface="Malgun Gothic" pitchFamily="34" charset="-122"/>
                <a:cs typeface="Malgun Gothic" pitchFamily="34" charset="-120"/>
              </a:rPr>
              <a:t>함</a:t>
            </a:r>
            <a:endParaRPr lang="en-US" sz="1700" dirty="0"/>
          </a:p>
        </p:txBody>
      </p:sp>
      <p:sp>
        <p:nvSpPr>
          <p:cNvPr id="35" name="TextBox 34"/>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36</a:t>
            </a:r>
          </a:p>
        </p:txBody>
      </p:sp>
      <p:sp>
        <p:nvSpPr>
          <p:cNvPr id="10" name="슬라이드 번호 개체 틀 9">
            <a:extLst>
              <a:ext uri="{FF2B5EF4-FFF2-40B4-BE49-F238E27FC236}">
                <a16:creationId xmlns:a16="http://schemas.microsoft.com/office/drawing/2014/main" id="{ACFF3953-DC6A-4486-A13C-E8BB18166D93}"/>
              </a:ext>
            </a:extLst>
          </p:cNvPr>
          <p:cNvSpPr>
            <a:spLocks noGrp="1"/>
          </p:cNvSpPr>
          <p:nvPr>
            <p:ph type="sldNum" sz="quarter" idx="4294967295"/>
          </p:nvPr>
        </p:nvSpPr>
        <p:spPr/>
        <p:txBody>
          <a:bodyPr/>
          <a:lstStyle/>
          <a:p>
            <a:pPr algn="l"/>
            <a:fld id="{F7021451-1387-4CA6-816F-3879F97B5CBC}" type="slidenum">
              <a:rPr lang="en-US" b="0" smtClean="0"/>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1">
    <p:bg>
      <p:bgPr>
        <a:solidFill>
          <a:srgbClr val="0B1F3A"/>
        </a:solidFill>
        <a:effectLst/>
      </p:bgPr>
    </p:bg>
    <p:spTree>
      <p:nvGrpSpPr>
        <p:cNvPr id="1" name=""/>
        <p:cNvGrpSpPr/>
        <p:nvPr/>
      </p:nvGrpSpPr>
      <p:grpSpPr>
        <a:xfrm>
          <a:off x="0" y="0"/>
          <a:ext cx="0" cy="0"/>
          <a:chOff x="0" y="0"/>
          <a:chExt cx="0" cy="0"/>
        </a:xfrm>
      </p:grpSpPr>
      <p:sp>
        <p:nvSpPr>
          <p:cNvPr id="30" name="Rectangle 29"/>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42520" y="26498"/>
            <a:ext cx="12191695" cy="6858000"/>
          </a:xfrm>
          <a:prstGeom prst="rect">
            <a:avLst/>
          </a:prstGeom>
          <a:solidFill>
            <a:srgbClr val="0B1F3A"/>
          </a:solidFill>
          <a:ln w="12700">
            <a:solidFill>
              <a:srgbClr val="0B1F3A"/>
            </a:solidFill>
            <a:prstDash val="solid"/>
          </a:ln>
        </p:spPr>
        <p:txBody>
          <a:bodyPr wrap="square" lIns="63500" tIns="38100" rIns="63500" bIns="38100"/>
          <a:lstStyle/>
          <a:p>
            <a:pPr>
              <a:lnSpc>
                <a:spcPct val="108000"/>
              </a:lnSpc>
              <a:spcBef>
                <a:spcPts val="0"/>
              </a:spcBef>
              <a:spcAft>
                <a:spcPts val="200"/>
              </a:spcAft>
            </a:pPr>
            <a:endParaRPr/>
          </a:p>
        </p:txBody>
      </p:sp>
      <p:sp>
        <p:nvSpPr>
          <p:cNvPr id="3" name="Shape 1"/>
          <p:cNvSpPr/>
          <p:nvPr/>
        </p:nvSpPr>
        <p:spPr>
          <a:xfrm rot="720000">
            <a:off x="8046720" y="-1097280"/>
            <a:ext cx="5303520" cy="5303520"/>
          </a:xfrm>
          <a:prstGeom prst="arc">
            <a:avLst/>
          </a:prstGeom>
          <a:noFill/>
          <a:ln w="63500">
            <a:solidFill>
              <a:srgbClr val="38BDF8">
                <a:alpha val="5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7200000">
            <a:off x="7223760" y="182880"/>
            <a:ext cx="5029200" cy="5029200"/>
          </a:xfrm>
          <a:prstGeom prst="arc">
            <a:avLst/>
          </a:prstGeom>
          <a:noFill/>
          <a:ln w="38100">
            <a:solidFill>
              <a:srgbClr val="F59E0B">
                <a:alpha val="3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Text 3"/>
          <p:cNvSpPr/>
          <p:nvPr/>
        </p:nvSpPr>
        <p:spPr>
          <a:xfrm>
            <a:off x="731520" y="1234440"/>
            <a:ext cx="9258514" cy="150876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ko-KR" altLang="en-US" sz="4000" b="1" dirty="0">
                <a:solidFill>
                  <a:srgbClr val="FFFFFF"/>
                </a:solidFill>
                <a:latin typeface="맑은 고딕" pitchFamily="34" charset="0"/>
                <a:ea typeface="Malgun Gothic" pitchFamily="34" charset="-122"/>
                <a:cs typeface="Malgun Gothic" pitchFamily="34" charset="-120"/>
              </a:rPr>
              <a:t>발제문 </a:t>
            </a:r>
            <a:r>
              <a:rPr lang="en-US" altLang="ko-KR" sz="4000" b="1" dirty="0">
                <a:solidFill>
                  <a:srgbClr val="FFFFFF"/>
                </a:solidFill>
                <a:latin typeface="맑은 고딕" pitchFamily="34" charset="0"/>
                <a:ea typeface="Malgun Gothic" pitchFamily="34" charset="-122"/>
                <a:cs typeface="Malgun Gothic" pitchFamily="34" charset="-120"/>
              </a:rPr>
              <a:t>1. </a:t>
            </a:r>
            <a:r>
              <a:rPr lang="en-US" sz="4000" b="1" dirty="0" err="1">
                <a:solidFill>
                  <a:srgbClr val="FFFFFF"/>
                </a:solidFill>
                <a:latin typeface="맑은 고딕" pitchFamily="34" charset="0"/>
                <a:ea typeface="Malgun Gothic" pitchFamily="34" charset="-122"/>
                <a:cs typeface="Malgun Gothic" pitchFamily="34" charset="-120"/>
              </a:rPr>
              <a:t>공제분야</a:t>
            </a:r>
            <a:r>
              <a:rPr lang="en-US" sz="3900" dirty="0"/>
              <a:t> </a:t>
            </a:r>
            <a:r>
              <a:rPr lang="en-US" sz="4000" b="1" dirty="0" err="1">
                <a:solidFill>
                  <a:srgbClr val="FFFFFF"/>
                </a:solidFill>
                <a:latin typeface="맑은 고딕" pitchFamily="34" charset="0"/>
                <a:ea typeface="Malgun Gothic" pitchFamily="34" charset="-122"/>
                <a:cs typeface="Malgun Gothic" pitchFamily="34" charset="-120"/>
              </a:rPr>
              <a:t>연구</a:t>
            </a:r>
            <a:r>
              <a:rPr lang="en-US" sz="4000" b="1" dirty="0">
                <a:solidFill>
                  <a:srgbClr val="FFFFFF"/>
                </a:solidFill>
                <a:latin typeface="맑은 고딕" pitchFamily="34" charset="0"/>
                <a:ea typeface="Malgun Gothic" pitchFamily="34" charset="-122"/>
                <a:cs typeface="Malgun Gothic" pitchFamily="34" charset="-120"/>
              </a:rPr>
              <a:t> 동향과 과제</a:t>
            </a:r>
            <a:endParaRPr lang="en-US" sz="3900" dirty="0"/>
          </a:p>
        </p:txBody>
      </p:sp>
      <p:sp>
        <p:nvSpPr>
          <p:cNvPr id="6" name="Shape 4"/>
          <p:cNvSpPr/>
          <p:nvPr/>
        </p:nvSpPr>
        <p:spPr>
          <a:xfrm>
            <a:off x="731520" y="3035808"/>
            <a:ext cx="4754880" cy="0"/>
          </a:xfrm>
          <a:prstGeom prst="line">
            <a:avLst/>
          </a:prstGeom>
          <a:noFill/>
          <a:ln w="50800">
            <a:solidFill>
              <a:srgbClr val="F59E0B"/>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7" name="Text 5"/>
          <p:cNvSpPr/>
          <p:nvPr/>
        </p:nvSpPr>
        <p:spPr>
          <a:xfrm>
            <a:off x="749808" y="3383280"/>
            <a:ext cx="6217920" cy="310896"/>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50" b="1" dirty="0">
                <a:solidFill>
                  <a:srgbClr val="BFDBFE"/>
                </a:solidFill>
                <a:latin typeface="맑은 고딕" pitchFamily="34" charset="0"/>
                <a:ea typeface="Malgun Gothic" pitchFamily="34" charset="-122"/>
                <a:cs typeface="Malgun Gothic" pitchFamily="34" charset="-120"/>
              </a:rPr>
              <a:t>2026 한국공제학회 춘계 학술정책세미나</a:t>
            </a:r>
            <a:endParaRPr lang="en-US" sz="1600" dirty="0"/>
          </a:p>
        </p:txBody>
      </p:sp>
      <p:sp>
        <p:nvSpPr>
          <p:cNvPr id="8" name="Text 6"/>
          <p:cNvSpPr/>
          <p:nvPr/>
        </p:nvSpPr>
        <p:spPr>
          <a:xfrm>
            <a:off x="749808" y="3794760"/>
            <a:ext cx="5303520" cy="27432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650" b="1" dirty="0">
                <a:solidFill>
                  <a:srgbClr val="FFFFFF"/>
                </a:solidFill>
                <a:latin typeface="맑은 고딕" pitchFamily="34" charset="0"/>
                <a:ea typeface="Malgun Gothic" pitchFamily="34" charset="-122"/>
                <a:cs typeface="Malgun Gothic" pitchFamily="34" charset="-120"/>
              </a:rPr>
              <a:t>최미수 | </a:t>
            </a:r>
            <a:r>
              <a:rPr lang="en-US" sz="1650" b="1" dirty="0" err="1">
                <a:solidFill>
                  <a:srgbClr val="FFFFFF"/>
                </a:solidFill>
                <a:latin typeface="맑은 고딕" pitchFamily="34" charset="0"/>
                <a:ea typeface="Malgun Gothic" pitchFamily="34" charset="-122"/>
                <a:cs typeface="Malgun Gothic" pitchFamily="34" charset="-120"/>
              </a:rPr>
              <a:t>서울디지털대학교</a:t>
            </a:r>
            <a:r>
              <a:rPr lang="en-US" sz="1650" b="1" dirty="0">
                <a:solidFill>
                  <a:srgbClr val="FFFFFF"/>
                </a:solidFill>
                <a:latin typeface="맑은 고딕" pitchFamily="34" charset="0"/>
                <a:ea typeface="Malgun Gothic" pitchFamily="34" charset="-122"/>
                <a:cs typeface="Malgun Gothic" pitchFamily="34" charset="-120"/>
              </a:rPr>
              <a:t> </a:t>
            </a:r>
            <a:endParaRPr lang="en-US" sz="1500" dirty="0"/>
          </a:p>
        </p:txBody>
      </p:sp>
      <p:pic>
        <p:nvPicPr>
          <p:cNvPr id="24" name="_x83494016" descr="EMB000084244b3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8267" y="5536804"/>
            <a:ext cx="2905627" cy="793083"/>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E2E8F0"/>
                </a:solidFill>
                <a:latin typeface="Arial"/>
              </a:rPr>
              <a:t>01</a:t>
            </a:r>
          </a:p>
        </p:txBody>
      </p:sp>
      <p:sp>
        <p:nvSpPr>
          <p:cNvPr id="9" name="슬라이드 번호 개체 틀 8">
            <a:extLst>
              <a:ext uri="{FF2B5EF4-FFF2-40B4-BE49-F238E27FC236}">
                <a16:creationId xmlns:a16="http://schemas.microsoft.com/office/drawing/2014/main" id="{C56DD539-1B0E-4050-AD49-8C0E3783CD50}"/>
              </a:ext>
            </a:extLst>
          </p:cNvPr>
          <p:cNvSpPr>
            <a:spLocks noGrp="1"/>
          </p:cNvSpPr>
          <p:nvPr>
            <p:ph type="sldNum" sz="quarter" idx="4294967295"/>
          </p:nvPr>
        </p:nvSpPr>
        <p:spPr/>
        <p:txBody>
          <a:bodyPr/>
          <a:lstStyle/>
          <a:p>
            <a:pPr algn="l"/>
            <a:fld id="{F7021451-1387-4CA6-816F-3879F97B5CBC}" type="slidenum">
              <a:rPr lang="en-US" b="0" smtClean="0"/>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201168"/>
          </a:xfrm>
          <a:prstGeom prst="rect">
            <a:avLst/>
          </a:prstGeom>
          <a:solidFill>
            <a:srgbClr val="122A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0" y="6729984"/>
            <a:ext cx="12192000" cy="128016"/>
          </a:xfrm>
          <a:prstGeom prst="rect">
            <a:avLst/>
          </a:prstGeom>
          <a:solidFill>
            <a:srgbClr val="C596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1276003" y="955965"/>
            <a:ext cx="146304" cy="4480560"/>
          </a:xfrm>
          <a:prstGeom prst="rect">
            <a:avLst/>
          </a:prstGeom>
          <a:solidFill>
            <a:srgbClr val="C596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824643" y="1680836"/>
            <a:ext cx="5303520" cy="822960"/>
          </a:xfrm>
          <a:prstGeom prst="rect">
            <a:avLst/>
          </a:prstGeom>
          <a:noFill/>
        </p:spPr>
        <p:txBody>
          <a:bodyPr wrap="square" lIns="0" tIns="0" rIns="0" bIns="0">
            <a:spAutoFit/>
          </a:bodyPr>
          <a:lstStyle/>
          <a:p>
            <a:pPr algn="l">
              <a:lnSpc>
                <a:spcPct val="105000"/>
              </a:lnSpc>
            </a:pPr>
            <a:r>
              <a:rPr sz="4800" b="1" dirty="0" err="1">
                <a:solidFill>
                  <a:srgbClr val="122A4C"/>
                </a:solidFill>
                <a:latin typeface="Malgun Gothic"/>
              </a:rPr>
              <a:t>감사합니다</a:t>
            </a:r>
            <a:endParaRPr sz="4800" b="1" dirty="0">
              <a:solidFill>
                <a:srgbClr val="122A4C"/>
              </a:solidFill>
              <a:latin typeface="Malgun Gothic"/>
            </a:endParaRPr>
          </a:p>
        </p:txBody>
      </p:sp>
      <p:sp>
        <p:nvSpPr>
          <p:cNvPr id="10" name="Rectangle 9"/>
          <p:cNvSpPr/>
          <p:nvPr/>
        </p:nvSpPr>
        <p:spPr>
          <a:xfrm>
            <a:off x="1577755" y="2739045"/>
            <a:ext cx="4572000" cy="27432"/>
          </a:xfrm>
          <a:prstGeom prst="rect">
            <a:avLst/>
          </a:prstGeom>
          <a:solidFill>
            <a:srgbClr val="C596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1550323" y="3013365"/>
            <a:ext cx="6080760" cy="1143000"/>
          </a:xfrm>
          <a:prstGeom prst="roundRect">
            <a:avLst/>
          </a:prstGeom>
          <a:solidFill>
            <a:srgbClr val="FFFFFF"/>
          </a:solidFill>
          <a:ln w="15240">
            <a:solidFill>
              <a:srgbClr val="D9E2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824643" y="3214533"/>
            <a:ext cx="5532120" cy="749808"/>
          </a:xfrm>
          <a:prstGeom prst="rect">
            <a:avLst/>
          </a:prstGeom>
          <a:noFill/>
        </p:spPr>
        <p:txBody>
          <a:bodyPr wrap="square" lIns="0" tIns="0" rIns="0" bIns="0">
            <a:spAutoFit/>
          </a:bodyPr>
          <a:lstStyle/>
          <a:p>
            <a:pPr algn="ctr">
              <a:lnSpc>
                <a:spcPct val="105000"/>
              </a:lnSpc>
            </a:pPr>
            <a:r>
              <a:rPr sz="2400" b="1" dirty="0" err="1">
                <a:solidFill>
                  <a:srgbClr val="122A4C"/>
                </a:solidFill>
                <a:latin typeface="Malgun Gothic"/>
              </a:rPr>
              <a:t>공제산업의</a:t>
            </a:r>
            <a:r>
              <a:rPr sz="2400" b="1" dirty="0">
                <a:solidFill>
                  <a:srgbClr val="122A4C"/>
                </a:solidFill>
                <a:latin typeface="Malgun Gothic"/>
              </a:rPr>
              <a:t> </a:t>
            </a:r>
            <a:r>
              <a:rPr sz="2400" b="1" dirty="0" err="1">
                <a:solidFill>
                  <a:srgbClr val="122A4C"/>
                </a:solidFill>
                <a:latin typeface="Malgun Gothic"/>
              </a:rPr>
              <a:t>발전</a:t>
            </a:r>
            <a:r>
              <a:rPr sz="2400" b="1" dirty="0">
                <a:solidFill>
                  <a:srgbClr val="122A4C"/>
                </a:solidFill>
                <a:latin typeface="Malgun Gothic"/>
              </a:rPr>
              <a:t> </a:t>
            </a:r>
            <a:r>
              <a:rPr sz="2400" b="1" dirty="0" err="1">
                <a:solidFill>
                  <a:srgbClr val="122A4C"/>
                </a:solidFill>
                <a:latin typeface="Malgun Gothic"/>
              </a:rPr>
              <a:t>기준은</a:t>
            </a:r>
            <a:r>
              <a:rPr sz="2400" b="1" dirty="0">
                <a:solidFill>
                  <a:srgbClr val="122A4C"/>
                </a:solidFill>
                <a:latin typeface="Malgun Gothic"/>
              </a:rPr>
              <a:t> 
“</a:t>
            </a:r>
            <a:r>
              <a:rPr sz="2400" b="1" dirty="0" err="1">
                <a:solidFill>
                  <a:srgbClr val="122A4C"/>
                </a:solidFill>
                <a:latin typeface="Malgun Gothic"/>
              </a:rPr>
              <a:t>신뢰의</a:t>
            </a:r>
            <a:r>
              <a:rPr sz="2400" b="1" dirty="0">
                <a:solidFill>
                  <a:srgbClr val="122A4C"/>
                </a:solidFill>
                <a:latin typeface="Malgun Gothic"/>
              </a:rPr>
              <a:t> </a:t>
            </a:r>
            <a:r>
              <a:rPr sz="2400" b="1" dirty="0" err="1">
                <a:solidFill>
                  <a:srgbClr val="122A4C"/>
                </a:solidFill>
                <a:latin typeface="Malgun Gothic"/>
              </a:rPr>
              <a:t>제도화”입니다</a:t>
            </a:r>
            <a:r>
              <a:rPr sz="2400" b="1" dirty="0">
                <a:solidFill>
                  <a:srgbClr val="122A4C"/>
                </a:solidFill>
                <a:latin typeface="Malgun Gothic"/>
              </a:rPr>
              <a:t>.</a:t>
            </a:r>
          </a:p>
        </p:txBody>
      </p:sp>
      <p:sp>
        <p:nvSpPr>
          <p:cNvPr id="13" name="TextBox 12"/>
          <p:cNvSpPr txBox="1"/>
          <p:nvPr/>
        </p:nvSpPr>
        <p:spPr>
          <a:xfrm>
            <a:off x="1550323" y="4778157"/>
            <a:ext cx="4754880" cy="292608"/>
          </a:xfrm>
          <a:prstGeom prst="rect">
            <a:avLst/>
          </a:prstGeom>
          <a:noFill/>
        </p:spPr>
        <p:txBody>
          <a:bodyPr wrap="square" lIns="0" tIns="0" rIns="0" bIns="0">
            <a:spAutoFit/>
          </a:bodyPr>
          <a:lstStyle/>
          <a:p>
            <a:pPr algn="l">
              <a:lnSpc>
                <a:spcPct val="105000"/>
              </a:lnSpc>
            </a:pPr>
            <a:r>
              <a:rPr sz="1400" b="1">
                <a:solidFill>
                  <a:srgbClr val="53637C"/>
                </a:solidFill>
                <a:latin typeface="Malgun Gothic"/>
              </a:rPr>
              <a:t>2026 한국공제학회 춘계 학술정책세미나</a:t>
            </a:r>
          </a:p>
        </p:txBody>
      </p:sp>
      <p:sp>
        <p:nvSpPr>
          <p:cNvPr id="14" name="TextBox 13"/>
          <p:cNvSpPr txBox="1"/>
          <p:nvPr/>
        </p:nvSpPr>
        <p:spPr>
          <a:xfrm>
            <a:off x="1550323" y="5098197"/>
            <a:ext cx="4754880" cy="292608"/>
          </a:xfrm>
          <a:prstGeom prst="rect">
            <a:avLst/>
          </a:prstGeom>
          <a:noFill/>
        </p:spPr>
        <p:txBody>
          <a:bodyPr wrap="square" lIns="0" tIns="0" rIns="0" bIns="0">
            <a:spAutoFit/>
          </a:bodyPr>
          <a:lstStyle/>
          <a:p>
            <a:pPr algn="l">
              <a:lnSpc>
                <a:spcPct val="105000"/>
              </a:lnSpc>
            </a:pPr>
            <a:r>
              <a:rPr sz="1400" b="0">
                <a:solidFill>
                  <a:srgbClr val="53637C"/>
                </a:solidFill>
                <a:latin typeface="Malgun Gothic"/>
              </a:rPr>
              <a:t>최미수  |  서울디지털대학교 교수</a:t>
            </a:r>
          </a:p>
        </p:txBody>
      </p:sp>
      <p:sp>
        <p:nvSpPr>
          <p:cNvPr id="24" name="TextBox 23"/>
          <p:cNvSpPr txBox="1"/>
          <p:nvPr/>
        </p:nvSpPr>
        <p:spPr>
          <a:xfrm>
            <a:off x="11689080" y="6446520"/>
            <a:ext cx="320040" cy="201168"/>
          </a:xfrm>
          <a:prstGeom prst="rect">
            <a:avLst/>
          </a:prstGeom>
          <a:noFill/>
        </p:spPr>
        <p:txBody>
          <a:bodyPr wrap="square" lIns="0" tIns="0" rIns="0" bIns="0">
            <a:spAutoFit/>
          </a:bodyPr>
          <a:lstStyle/>
          <a:p>
            <a:pPr algn="r">
              <a:lnSpc>
                <a:spcPct val="105000"/>
              </a:lnSpc>
            </a:pPr>
            <a:r>
              <a:rPr sz="1000" b="1">
                <a:solidFill>
                  <a:srgbClr val="5A687E"/>
                </a:solidFill>
                <a:latin typeface="Malgun Gothic"/>
              </a:rPr>
              <a:t>37</a:t>
            </a:r>
          </a:p>
        </p:txBody>
      </p:sp>
    </p:spTree>
    <p:extLst>
      <p:ext uri="{BB962C8B-B14F-4D97-AF65-F5344CB8AC3E}">
        <p14:creationId xmlns:p14="http://schemas.microsoft.com/office/powerpoint/2010/main" val="41690045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1919536" y="2130426"/>
            <a:ext cx="8352928" cy="1470025"/>
          </a:xfrm>
        </p:spPr>
        <p:txBody>
          <a:bodyPr>
            <a:normAutofit fontScale="90000"/>
          </a:bodyPr>
          <a:lstStyle/>
          <a:p>
            <a:r>
              <a:rPr lang="ko-KR" altLang="en-US" sz="4000" b="1" dirty="0"/>
              <a:t>발제문 </a:t>
            </a:r>
            <a:r>
              <a:rPr lang="en-US" altLang="ko-KR" sz="4000" b="1" dirty="0"/>
              <a:t>2.</a:t>
            </a:r>
            <a:br>
              <a:rPr lang="en-US" altLang="ko-KR" sz="4000" b="1" dirty="0"/>
            </a:br>
            <a:r>
              <a:rPr lang="ko-KR" altLang="en-US" sz="4000" b="1" dirty="0"/>
              <a:t>공제의 </a:t>
            </a:r>
            <a:r>
              <a:rPr lang="ko-KR" altLang="en-US" b="1" dirty="0"/>
              <a:t>통일감독규제법</a:t>
            </a:r>
            <a:r>
              <a:rPr lang="ko-KR" altLang="en-US" sz="4000" b="1" dirty="0"/>
              <a:t> 필요성 </a:t>
            </a:r>
            <a:br>
              <a:rPr lang="en-US" altLang="ko-KR" sz="3600" b="1" dirty="0"/>
            </a:br>
            <a:r>
              <a:rPr lang="en-US" altLang="ko-KR" sz="3200" dirty="0"/>
              <a:t>-</a:t>
            </a:r>
            <a:r>
              <a:rPr lang="ko-KR" altLang="en-US" sz="3200" dirty="0"/>
              <a:t>공제기본법 제정을 포함하여</a:t>
            </a:r>
            <a:r>
              <a:rPr lang="en-US" altLang="ko-KR" sz="3200" dirty="0"/>
              <a:t>-</a:t>
            </a:r>
            <a:endParaRPr lang="ko-KR" altLang="en-US" sz="3200" dirty="0"/>
          </a:p>
        </p:txBody>
      </p:sp>
      <p:sp>
        <p:nvSpPr>
          <p:cNvPr id="3" name="슬라이드 번호 개체 틀 2">
            <a:extLst>
              <a:ext uri="{FF2B5EF4-FFF2-40B4-BE49-F238E27FC236}">
                <a16:creationId xmlns:a16="http://schemas.microsoft.com/office/drawing/2014/main" id="{6908188A-947D-4B31-95E9-CE5081B59B59}"/>
              </a:ext>
            </a:extLst>
          </p:cNvPr>
          <p:cNvSpPr>
            <a:spLocks noGrp="1"/>
          </p:cNvSpPr>
          <p:nvPr>
            <p:ph type="sldNum" sz="quarter" idx="12"/>
          </p:nvPr>
        </p:nvSpPr>
        <p:spPr/>
        <p:txBody>
          <a:bodyPr/>
          <a:lstStyle/>
          <a:p>
            <a:fld id="{2C35A0F8-76F7-4879-902E-6C3B317F277E}" type="slidenum">
              <a:rPr lang="ko-KR" altLang="en-US" smtClean="0"/>
              <a:t>41</a:t>
            </a:fld>
            <a:endParaRPr lang="ko-KR" altLang="en-US"/>
          </a:p>
        </p:txBody>
      </p:sp>
    </p:spTree>
    <p:extLst>
      <p:ext uri="{BB962C8B-B14F-4D97-AF65-F5344CB8AC3E}">
        <p14:creationId xmlns:p14="http://schemas.microsoft.com/office/powerpoint/2010/main" val="28673629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800" b="1" dirty="0"/>
              <a:t>Ⅰ. </a:t>
            </a:r>
            <a:r>
              <a:rPr lang="ko-KR" altLang="en-US" sz="1800" b="1" dirty="0"/>
              <a:t>공제 및 공제사업의 의의</a:t>
            </a:r>
            <a:endParaRPr lang="en-US" altLang="ko-KR" sz="1800" b="1" dirty="0"/>
          </a:p>
          <a:p>
            <a:endParaRPr lang="en-US" altLang="ko-KR" sz="1600" b="1" dirty="0"/>
          </a:p>
          <a:p>
            <a:r>
              <a:rPr lang="ko-KR" altLang="ko-KR" sz="1600" b="1" dirty="0"/>
              <a:t>□</a:t>
            </a:r>
            <a:r>
              <a:rPr lang="en-US" altLang="ko-KR" sz="1600" b="1" dirty="0"/>
              <a:t> </a:t>
            </a:r>
            <a:r>
              <a:rPr lang="ko-KR" altLang="en-US" sz="1600" b="1" dirty="0"/>
              <a:t>공제 </a:t>
            </a:r>
            <a:r>
              <a:rPr lang="en-US" altLang="ko-KR" sz="1600" b="1" dirty="0"/>
              <a:t>: </a:t>
            </a:r>
            <a:r>
              <a:rPr lang="en-US" altLang="ko-KR" sz="1600" dirty="0"/>
              <a:t>1.</a:t>
            </a:r>
            <a:r>
              <a:rPr lang="en-US" altLang="ko-KR" sz="1600" b="1" dirty="0"/>
              <a:t> </a:t>
            </a:r>
            <a:r>
              <a:rPr lang="ko-KR" altLang="en-US" sz="1600" b="1" dirty="0"/>
              <a:t>공</a:t>
            </a:r>
            <a:r>
              <a:rPr lang="ko-KR" altLang="en-US" sz="1600" dirty="0"/>
              <a:t>제조직이 위험관리 목적으로 영위하는 사업으로 </a:t>
            </a:r>
            <a:r>
              <a:rPr lang="ko-KR" altLang="en-US" sz="1600" b="1" dirty="0"/>
              <a:t>‘</a:t>
            </a:r>
            <a:r>
              <a:rPr lang="ko-KR" altLang="en-US" sz="1600" b="1" dirty="0" err="1"/>
              <a:t>공제료를</a:t>
            </a:r>
            <a:r>
              <a:rPr lang="ko-KR" altLang="en-US" sz="1600" b="1" dirty="0"/>
              <a:t> 받아 </a:t>
            </a:r>
            <a:endParaRPr lang="en-US" altLang="ko-KR" sz="1600" b="1" dirty="0"/>
          </a:p>
          <a:p>
            <a:r>
              <a:rPr lang="en-US" altLang="ko-KR" sz="1600" dirty="0"/>
              <a:t>               </a:t>
            </a:r>
            <a:r>
              <a:rPr lang="ko-KR" altLang="en-US" sz="1600" b="1" dirty="0"/>
              <a:t>일정기간 내에 미리 약정한 사고의 발생에 대해 공제금을 지급하는 업’</a:t>
            </a:r>
            <a:r>
              <a:rPr lang="en-US" altLang="ko-KR" sz="1600" dirty="0"/>
              <a:t> </a:t>
            </a:r>
          </a:p>
          <a:p>
            <a:r>
              <a:rPr lang="en-US" altLang="ko-KR" sz="1600" dirty="0"/>
              <a:t>               </a:t>
            </a:r>
            <a:r>
              <a:rPr lang="en-US" altLang="ko-KR" sz="1400" dirty="0"/>
              <a:t>(</a:t>
            </a:r>
            <a:r>
              <a:rPr lang="ko-KR" altLang="en-US" sz="1400" dirty="0"/>
              <a:t>성대규</a:t>
            </a:r>
            <a:r>
              <a:rPr lang="en-US" altLang="ko-KR" sz="1400" dirty="0"/>
              <a:t>, </a:t>
            </a:r>
            <a:r>
              <a:rPr lang="ko-KR" altLang="en-US" sz="1400" dirty="0"/>
              <a:t>공제에  대한 감독 필요성과 향후 과제</a:t>
            </a:r>
            <a:r>
              <a:rPr lang="en-US" altLang="ko-KR" sz="1400" dirty="0"/>
              <a:t>, 2014.12.15.)</a:t>
            </a:r>
          </a:p>
          <a:p>
            <a:r>
              <a:rPr lang="en-US" altLang="ko-KR" sz="1600" dirty="0"/>
              <a:t>              ※ </a:t>
            </a:r>
            <a:r>
              <a:rPr lang="ko-KR" altLang="en-US" sz="1600" b="1" dirty="0" err="1"/>
              <a:t>공제조직</a:t>
            </a:r>
            <a:r>
              <a:rPr lang="ko-KR" altLang="en-US" sz="1600" dirty="0" err="1"/>
              <a:t>이란</a:t>
            </a:r>
            <a:r>
              <a:rPr lang="ko-KR" altLang="en-US" sz="1600" dirty="0"/>
              <a:t> 법적 근거와 상관없이 사적자치원리에 입각하여 </a:t>
            </a:r>
            <a:endParaRPr lang="en-US" altLang="ko-KR" sz="1600" dirty="0"/>
          </a:p>
          <a:p>
            <a:r>
              <a:rPr lang="en-US" altLang="ko-KR" sz="1600" dirty="0"/>
              <a:t>                 </a:t>
            </a:r>
            <a:r>
              <a:rPr lang="ko-KR" altLang="en-US" sz="1600" b="1" dirty="0"/>
              <a:t>상호부조</a:t>
            </a:r>
            <a:r>
              <a:rPr lang="ko-KR" altLang="en-US" sz="1600" dirty="0"/>
              <a:t>를 위해 회원이 출자금을 내고 민주적 절차에 따라 운영되는</a:t>
            </a:r>
            <a:endParaRPr lang="en-US" altLang="ko-KR" sz="1600" dirty="0"/>
          </a:p>
          <a:p>
            <a:r>
              <a:rPr lang="en-US" altLang="ko-KR" sz="1600" dirty="0"/>
              <a:t>                 </a:t>
            </a:r>
            <a:r>
              <a:rPr lang="ko-KR" altLang="en-US" sz="1600" dirty="0"/>
              <a:t>단체 또는 법인이라 함</a:t>
            </a:r>
            <a:r>
              <a:rPr lang="en-US" altLang="ko-KR" sz="1600" dirty="0"/>
              <a:t> </a:t>
            </a:r>
            <a:r>
              <a:rPr lang="ko-KR" altLang="en-US" sz="1600" dirty="0"/>
              <a:t> </a:t>
            </a:r>
            <a:endParaRPr lang="en-US" altLang="ko-KR" sz="1600" dirty="0"/>
          </a:p>
          <a:p>
            <a:r>
              <a:rPr lang="ko-KR" altLang="en-US" sz="1600" dirty="0"/>
              <a:t>            </a:t>
            </a:r>
            <a:r>
              <a:rPr lang="en-US" altLang="ko-KR" sz="1600" dirty="0"/>
              <a:t>2. </a:t>
            </a:r>
            <a:r>
              <a:rPr lang="ko-KR" altLang="en-US" sz="1600" dirty="0"/>
              <a:t>공제라 함은 일정한 직장∙직업 또는 지역의 </a:t>
            </a:r>
            <a:r>
              <a:rPr lang="ko-KR" altLang="en-US" sz="1600" dirty="0" err="1"/>
              <a:t>소속원들이</a:t>
            </a:r>
            <a:r>
              <a:rPr lang="en-US" altLang="ko-KR" sz="1600" dirty="0"/>
              <a:t>,</a:t>
            </a:r>
            <a:r>
              <a:rPr lang="ko-KR" altLang="en-US" sz="1600" dirty="0"/>
              <a:t> 상호부조를 </a:t>
            </a:r>
            <a:endParaRPr lang="en-US" altLang="ko-KR" sz="1600" dirty="0"/>
          </a:p>
          <a:p>
            <a:r>
              <a:rPr lang="en-US" altLang="ko-KR" sz="1600" dirty="0"/>
              <a:t>              </a:t>
            </a:r>
            <a:r>
              <a:rPr lang="ko-KR" altLang="en-US" sz="1600" dirty="0"/>
              <a:t>목적으로 단체를 만들어</a:t>
            </a:r>
            <a:r>
              <a:rPr lang="en-US" altLang="ko-KR" sz="1600" dirty="0"/>
              <a:t>, </a:t>
            </a:r>
            <a:r>
              <a:rPr lang="ko-KR" altLang="en-US" sz="1600" dirty="0"/>
              <a:t>그 </a:t>
            </a:r>
            <a:r>
              <a:rPr lang="ko-KR" altLang="en-US" sz="1600" dirty="0" err="1"/>
              <a:t>소속원의</a:t>
            </a:r>
            <a:r>
              <a:rPr lang="ko-KR" altLang="en-US" sz="1600" dirty="0"/>
              <a:t> 경조사에 통상 소액의 공제금을 </a:t>
            </a:r>
            <a:endParaRPr lang="en-US" altLang="ko-KR" sz="1600" dirty="0"/>
          </a:p>
          <a:p>
            <a:r>
              <a:rPr lang="en-US" altLang="ko-KR" sz="1600" dirty="0"/>
              <a:t>              </a:t>
            </a:r>
            <a:r>
              <a:rPr lang="ko-KR" altLang="en-US" sz="1600" dirty="0"/>
              <a:t>지급하는 </a:t>
            </a:r>
            <a:r>
              <a:rPr lang="ko-KR" altLang="en-US" sz="1600" b="1" dirty="0"/>
              <a:t>상호부조제도</a:t>
            </a:r>
            <a:r>
              <a:rPr lang="ko-KR" altLang="en-US" sz="1600" dirty="0"/>
              <a:t>임</a:t>
            </a:r>
            <a:r>
              <a:rPr lang="en-US" altLang="ko-KR" sz="1400" dirty="0"/>
              <a:t>(</a:t>
            </a:r>
            <a:r>
              <a:rPr lang="ko-KR" altLang="en-US" sz="1400" dirty="0"/>
              <a:t>김성태</a:t>
            </a:r>
            <a:r>
              <a:rPr lang="en-US" altLang="ko-KR" sz="1400" dirty="0"/>
              <a:t>, </a:t>
            </a:r>
            <a:r>
              <a:rPr lang="ko-KR" altLang="en-US" sz="1400" dirty="0"/>
              <a:t>보험법 강론</a:t>
            </a:r>
            <a:r>
              <a:rPr lang="en-US" altLang="ko-KR" sz="1400" dirty="0"/>
              <a:t>, 2001.3.10.)</a:t>
            </a:r>
          </a:p>
          <a:p>
            <a:endParaRPr lang="en-US" altLang="ko-KR" sz="1600" dirty="0"/>
          </a:p>
          <a:p>
            <a:r>
              <a:rPr lang="en-US" altLang="ko-KR" sz="1600" dirty="0"/>
              <a:t> ○ 2</a:t>
            </a:r>
            <a:r>
              <a:rPr lang="ko-KR" altLang="en-US" sz="1600" dirty="0"/>
              <a:t>의 의견은 공제가 주로 지연∙혈연 기타 직장의 동료애 등 유대감에 터잡아</a:t>
            </a:r>
            <a:r>
              <a:rPr lang="en-US" altLang="ko-KR" sz="1600" dirty="0"/>
              <a:t>,</a:t>
            </a:r>
          </a:p>
          <a:p>
            <a:r>
              <a:rPr lang="en-US" altLang="ko-KR" sz="1600" dirty="0"/>
              <a:t>    </a:t>
            </a:r>
            <a:r>
              <a:rPr lang="ko-KR" altLang="en-US" sz="1600" dirty="0"/>
              <a:t>구성원의 재난 시에 </a:t>
            </a:r>
            <a:r>
              <a:rPr lang="ko-KR" altLang="en-US" sz="1600" dirty="0" err="1"/>
              <a:t>인보정신에</a:t>
            </a:r>
            <a:r>
              <a:rPr lang="ko-KR" altLang="en-US" sz="1600" dirty="0"/>
              <a:t> 입각하여 소액의 급여를 하는 것이 보통이며</a:t>
            </a:r>
            <a:r>
              <a:rPr lang="en-US" altLang="ko-KR" sz="1600" dirty="0"/>
              <a:t>, </a:t>
            </a:r>
          </a:p>
          <a:p>
            <a:r>
              <a:rPr lang="en-US" altLang="ko-KR" sz="1600" dirty="0"/>
              <a:t>    </a:t>
            </a:r>
            <a:r>
              <a:rPr lang="ko-KR" altLang="en-US" sz="1600" dirty="0"/>
              <a:t>대개 가입자의 범위가 극히 제한적이어서 규모도 적다고 보고 있음</a:t>
            </a:r>
            <a:endParaRPr lang="en-US" altLang="ko-KR" sz="1600" dirty="0"/>
          </a:p>
          <a:p>
            <a:r>
              <a:rPr lang="ko-KR" altLang="en-US" sz="1600" dirty="0"/>
              <a:t>  </a:t>
            </a:r>
            <a:r>
              <a:rPr lang="en-US" altLang="ko-KR" sz="1600" b="1" dirty="0"/>
              <a:t>※ </a:t>
            </a:r>
            <a:r>
              <a:rPr lang="ko-KR" altLang="en-US" sz="1600" dirty="0"/>
              <a:t>근래 일반공제의 경우 </a:t>
            </a:r>
            <a:r>
              <a:rPr lang="ko-KR" altLang="en-US" sz="1600" b="1" dirty="0"/>
              <a:t>조합원을 넘어 일반인을 대상으로 사업함에 따라 </a:t>
            </a:r>
            <a:r>
              <a:rPr lang="ko-KR" altLang="en-US" sz="1600" dirty="0"/>
              <a:t>상부</a:t>
            </a:r>
            <a:endParaRPr lang="en-US" altLang="ko-KR" sz="1600" dirty="0"/>
          </a:p>
          <a:p>
            <a:r>
              <a:rPr lang="en-US" altLang="ko-KR" sz="1600" dirty="0"/>
              <a:t>     </a:t>
            </a:r>
            <a:r>
              <a:rPr lang="ko-KR" altLang="en-US" sz="1600" dirty="0"/>
              <a:t>상조</a:t>
            </a:r>
            <a:r>
              <a:rPr lang="en-US" altLang="ko-KR" sz="1600" dirty="0"/>
              <a:t>(</a:t>
            </a:r>
            <a:r>
              <a:rPr lang="ko-KR" altLang="en-US" sz="1600" dirty="0"/>
              <a:t>상호부조</a:t>
            </a:r>
            <a:r>
              <a:rPr lang="en-US" altLang="ko-KR" sz="1600" dirty="0"/>
              <a:t>)</a:t>
            </a:r>
            <a:r>
              <a:rPr lang="ko-KR" altLang="en-US" sz="1600" dirty="0"/>
              <a:t>가 아닌 </a:t>
            </a:r>
            <a:r>
              <a:rPr lang="ko-KR" altLang="en-US" sz="1600" b="1" dirty="0"/>
              <a:t>영리성에 기초한 </a:t>
            </a:r>
            <a:r>
              <a:rPr lang="ko-KR" altLang="en-US" sz="1600" b="1" dirty="0" err="1"/>
              <a:t>리스크</a:t>
            </a:r>
            <a:r>
              <a:rPr lang="ko-KR" altLang="en-US" sz="1600" b="1" dirty="0"/>
              <a:t> 전가라는 기능이 중요</a:t>
            </a:r>
            <a:r>
              <a:rPr lang="ko-KR" altLang="en-US" sz="1600" dirty="0"/>
              <a:t>해짐 </a:t>
            </a:r>
            <a:endParaRPr lang="en-US" altLang="ko-KR" sz="1600" dirty="0"/>
          </a:p>
          <a:p>
            <a:endParaRPr lang="en-US" altLang="ko-KR" sz="1600" dirty="0"/>
          </a:p>
          <a:p>
            <a:r>
              <a:rPr lang="ko-KR" altLang="ko-KR" sz="1600" b="1" dirty="0"/>
              <a:t>□</a:t>
            </a:r>
            <a:r>
              <a:rPr lang="en-US" altLang="ko-KR" sz="1600" b="1" dirty="0"/>
              <a:t> </a:t>
            </a:r>
            <a:r>
              <a:rPr lang="ko-KR" altLang="en-US" sz="1600" b="1" dirty="0"/>
              <a:t>공제사업 </a:t>
            </a:r>
            <a:r>
              <a:rPr lang="en-US" altLang="ko-KR" sz="1600" b="1" dirty="0"/>
              <a:t>: ‘</a:t>
            </a:r>
            <a:r>
              <a:rPr lang="ko-KR" altLang="en-US" sz="1600" b="1" dirty="0"/>
              <a:t>계약자로부터 </a:t>
            </a:r>
            <a:r>
              <a:rPr lang="ko-KR" altLang="en-US" sz="1600" b="1" dirty="0" err="1"/>
              <a:t>공제료를</a:t>
            </a:r>
            <a:r>
              <a:rPr lang="ko-KR" altLang="en-US" sz="1600" b="1" dirty="0"/>
              <a:t> 받아 일정기간 내에 미리 약정한 사고 발생에 </a:t>
            </a:r>
            <a:endParaRPr lang="en-US" altLang="ko-KR" sz="1600" b="1" dirty="0"/>
          </a:p>
          <a:p>
            <a:r>
              <a:rPr lang="en-US" altLang="ko-KR" sz="1600" b="1" dirty="0"/>
              <a:t>    </a:t>
            </a:r>
            <a:r>
              <a:rPr lang="ko-KR" altLang="en-US" sz="1600" b="1" dirty="0"/>
              <a:t>대하여 공제금을 지급하는 사업’으로 정의</a:t>
            </a:r>
            <a:r>
              <a:rPr lang="en-US" altLang="ko-KR" sz="1400" b="1" dirty="0"/>
              <a:t>(</a:t>
            </a:r>
            <a:r>
              <a:rPr lang="ko-KR" altLang="en-US" sz="1400" dirty="0"/>
              <a:t>오영수∙김경환∙박정희</a:t>
            </a:r>
            <a:r>
              <a:rPr lang="en-US" altLang="ko-KR" sz="1400" dirty="0"/>
              <a:t>, </a:t>
            </a:r>
            <a:r>
              <a:rPr lang="ko-KR" altLang="en-US" sz="1400" dirty="0"/>
              <a:t>「일반공제사업 규제</a:t>
            </a:r>
            <a:endParaRPr lang="en-US" altLang="ko-KR" sz="1400" dirty="0"/>
          </a:p>
          <a:p>
            <a:r>
              <a:rPr lang="en-US" altLang="ko-KR" sz="1400" dirty="0"/>
              <a:t>    </a:t>
            </a:r>
            <a:r>
              <a:rPr lang="ko-KR" altLang="en-US" sz="1400" dirty="0"/>
              <a:t>의 합리화 방안」</a:t>
            </a:r>
            <a:r>
              <a:rPr lang="en-US" altLang="ko-KR" sz="1400" dirty="0"/>
              <a:t>, </a:t>
            </a:r>
            <a:r>
              <a:rPr lang="ko-KR" altLang="en-US" sz="1400" dirty="0"/>
              <a:t>정책보고서</a:t>
            </a:r>
            <a:r>
              <a:rPr lang="en-US" altLang="ko-KR" sz="1400" dirty="0"/>
              <a:t>, </a:t>
            </a:r>
            <a:r>
              <a:rPr lang="ko-KR" altLang="en-US" sz="1400" dirty="0"/>
              <a:t>보험연구원</a:t>
            </a:r>
            <a:r>
              <a:rPr lang="en-US" altLang="ko-KR" sz="1400" dirty="0"/>
              <a:t>(2011)</a:t>
            </a:r>
          </a:p>
          <a:p>
            <a:r>
              <a:rPr lang="en-US" altLang="ko-KR" sz="1400" dirty="0"/>
              <a:t> </a:t>
            </a:r>
            <a:r>
              <a:rPr lang="en-US" altLang="ko-KR" sz="1600" dirty="0"/>
              <a:t>○ IAIS*</a:t>
            </a:r>
            <a:r>
              <a:rPr lang="ko-KR" altLang="en-US" sz="1600" dirty="0"/>
              <a:t>는 공제조합과 같은 기능을 수행하는 조직을 </a:t>
            </a:r>
            <a:r>
              <a:rPr lang="en-US" altLang="ko-KR" sz="1600" dirty="0"/>
              <a:t>MCCOs(</a:t>
            </a:r>
            <a:r>
              <a:rPr lang="en-US" altLang="ko-KR" sz="1600" dirty="0" err="1"/>
              <a:t>mutuals</a:t>
            </a:r>
            <a:r>
              <a:rPr lang="en-US" altLang="ko-KR" sz="1600" dirty="0"/>
              <a:t>, cooperatives </a:t>
            </a:r>
          </a:p>
          <a:p>
            <a:r>
              <a:rPr lang="en-US" altLang="ko-KR" sz="1600" dirty="0"/>
              <a:t>    and other community-based organizations)**</a:t>
            </a:r>
            <a:r>
              <a:rPr lang="ko-KR" altLang="en-US" sz="1600" dirty="0"/>
              <a:t>라고 정의하고</a:t>
            </a:r>
            <a:r>
              <a:rPr lang="en-US" altLang="ko-KR" sz="1600" dirty="0"/>
              <a:t>, </a:t>
            </a:r>
            <a:r>
              <a:rPr lang="ko-KR" altLang="en-US" sz="1600" dirty="0"/>
              <a:t>그에 속하는 조직의</a:t>
            </a:r>
            <a:r>
              <a:rPr lang="en-US" altLang="ko-KR" sz="1400" dirty="0"/>
              <a:t> </a:t>
            </a:r>
            <a:r>
              <a:rPr lang="ko-KR" altLang="en-US" sz="1400" b="1" dirty="0"/>
              <a:t> </a:t>
            </a:r>
            <a:r>
              <a:rPr lang="en-US" altLang="ko-KR" sz="1400" b="1" dirty="0"/>
              <a:t>   </a:t>
            </a:r>
            <a:r>
              <a:rPr lang="ko-KR" altLang="en-US" sz="1400" b="1" dirty="0"/>
              <a:t>   </a:t>
            </a:r>
            <a:r>
              <a:rPr lang="ko-KR" altLang="en-US" sz="1400" dirty="0"/>
              <a:t> </a:t>
            </a:r>
          </a:p>
        </p:txBody>
      </p:sp>
      <p:sp>
        <p:nvSpPr>
          <p:cNvPr id="2" name="슬라이드 번호 개체 틀 1">
            <a:extLst>
              <a:ext uri="{FF2B5EF4-FFF2-40B4-BE49-F238E27FC236}">
                <a16:creationId xmlns:a16="http://schemas.microsoft.com/office/drawing/2014/main" id="{292F144C-1DBB-4167-98D0-67FF001A313E}"/>
              </a:ext>
            </a:extLst>
          </p:cNvPr>
          <p:cNvSpPr>
            <a:spLocks noGrp="1"/>
          </p:cNvSpPr>
          <p:nvPr>
            <p:ph type="sldNum" sz="quarter" idx="12"/>
          </p:nvPr>
        </p:nvSpPr>
        <p:spPr/>
        <p:txBody>
          <a:bodyPr/>
          <a:lstStyle/>
          <a:p>
            <a:fld id="{2C35A0F8-76F7-4879-902E-6C3B317F277E}" type="slidenum">
              <a:rPr lang="ko-KR" altLang="en-US" smtClean="0"/>
              <a:t>42</a:t>
            </a:fld>
            <a:endParaRPr lang="ko-KR" altLang="en-US"/>
          </a:p>
        </p:txBody>
      </p:sp>
    </p:spTree>
    <p:extLst>
      <p:ext uri="{BB962C8B-B14F-4D97-AF65-F5344CB8AC3E}">
        <p14:creationId xmlns:p14="http://schemas.microsoft.com/office/powerpoint/2010/main" val="2173719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600" dirty="0"/>
              <a:t>   </a:t>
            </a:r>
            <a:r>
              <a:rPr lang="ko-KR" altLang="en-US" sz="1600" dirty="0"/>
              <a:t>유형을 </a:t>
            </a:r>
            <a:r>
              <a:rPr lang="en-US" altLang="ko-KR" sz="1600" dirty="0"/>
              <a:t>(1) </a:t>
            </a:r>
            <a:r>
              <a:rPr lang="ko-KR" altLang="en-US" sz="1600" dirty="0"/>
              <a:t>어떤 특정한 법률이나 규제의 근거가 없는 조직</a:t>
            </a:r>
            <a:r>
              <a:rPr lang="en-US" altLang="ko-KR" sz="1600" dirty="0"/>
              <a:t>, </a:t>
            </a:r>
            <a:r>
              <a:rPr lang="en-US" altLang="ko-KR" sz="1600" b="1" dirty="0"/>
              <a:t>(2) </a:t>
            </a:r>
            <a:r>
              <a:rPr lang="ko-KR" altLang="en-US" sz="1600" b="1" dirty="0"/>
              <a:t>보험 목적</a:t>
            </a:r>
            <a:r>
              <a:rPr lang="en-US" altLang="ko-KR" sz="1600" b="1" dirty="0"/>
              <a:t>(</a:t>
            </a:r>
            <a:r>
              <a:rPr lang="en-US" altLang="ko-KR" sz="1600" b="1" dirty="0" err="1"/>
              <a:t>insuran</a:t>
            </a:r>
            <a:r>
              <a:rPr lang="en-US" altLang="ko-KR" sz="1600" b="1" dirty="0"/>
              <a:t>-</a:t>
            </a:r>
          </a:p>
          <a:p>
            <a:r>
              <a:rPr lang="en-US" altLang="ko-KR" sz="1600" dirty="0"/>
              <a:t>   </a:t>
            </a:r>
            <a:r>
              <a:rPr lang="en-US" altLang="ko-KR" sz="1600" b="1" dirty="0" err="1"/>
              <a:t>ce</a:t>
            </a:r>
            <a:r>
              <a:rPr lang="en-US" altLang="ko-KR" sz="1600" b="1" dirty="0"/>
              <a:t> purposes)</a:t>
            </a:r>
            <a:r>
              <a:rPr lang="ko-KR" altLang="en-US" sz="1600" b="1" dirty="0"/>
              <a:t>상 구별되지 않는다 할지라도 특정한 법률적 근거가 있는 조직</a:t>
            </a:r>
            <a:r>
              <a:rPr lang="en-US" altLang="ko-KR" sz="1600" dirty="0"/>
              <a:t>, </a:t>
            </a:r>
          </a:p>
          <a:p>
            <a:r>
              <a:rPr lang="en-US" altLang="ko-KR" sz="1600" dirty="0"/>
              <a:t>   (3) </a:t>
            </a:r>
            <a:r>
              <a:rPr lang="ko-KR" altLang="en-US" sz="1600" dirty="0" err="1"/>
              <a:t>보험업법에</a:t>
            </a:r>
            <a:r>
              <a:rPr lang="ko-KR" altLang="en-US" sz="1600" dirty="0"/>
              <a:t> 근거를 둔 조직 등으로 구분</a:t>
            </a:r>
            <a:endParaRPr lang="en-US" altLang="ko-KR" sz="1600" dirty="0"/>
          </a:p>
          <a:p>
            <a:r>
              <a:rPr lang="ko-KR" altLang="en-US" sz="1400" dirty="0"/>
              <a:t>   </a:t>
            </a:r>
            <a:r>
              <a:rPr lang="en-US" altLang="ko-KR" sz="1400" dirty="0"/>
              <a:t>* IAIS, International Association of Insurance Supervisors, </a:t>
            </a:r>
            <a:r>
              <a:rPr lang="ko-KR" altLang="en-US" sz="1400" dirty="0"/>
              <a:t>국제보험감독자협의회를 말하며</a:t>
            </a:r>
            <a:r>
              <a:rPr lang="en-US" altLang="ko-KR" sz="1400" dirty="0"/>
              <a:t>, </a:t>
            </a:r>
          </a:p>
          <a:p>
            <a:r>
              <a:rPr lang="en-US" altLang="ko-KR" sz="1400" dirty="0"/>
              <a:t>    </a:t>
            </a:r>
            <a:r>
              <a:rPr lang="ko-KR" altLang="en-US" sz="1400" dirty="0"/>
              <a:t>우리나라도 </a:t>
            </a:r>
            <a:r>
              <a:rPr lang="en-US" altLang="ko-KR" sz="1400" dirty="0"/>
              <a:t>2019.11</a:t>
            </a:r>
            <a:r>
              <a:rPr lang="ko-KR" altLang="en-US" sz="1400" dirty="0"/>
              <a:t>월에 본 기구 가입 완료 </a:t>
            </a:r>
            <a:r>
              <a:rPr lang="en-US" altLang="ko-KR" sz="1400" dirty="0"/>
              <a:t> </a:t>
            </a:r>
          </a:p>
          <a:p>
            <a:r>
              <a:rPr lang="en-US" altLang="ko-KR" sz="1400" dirty="0"/>
              <a:t>   ** </a:t>
            </a:r>
            <a:r>
              <a:rPr lang="ko-KR" altLang="en-US" sz="1400" dirty="0"/>
              <a:t>우리나라 공제조합들은 영문 표기를 </a:t>
            </a:r>
            <a:r>
              <a:rPr lang="en-US" altLang="ko-KR" sz="1400" dirty="0"/>
              <a:t>cooperative, credit union, guarantee, </a:t>
            </a:r>
            <a:r>
              <a:rPr lang="en-US" altLang="ko-KR" sz="1400" dirty="0" err="1"/>
              <a:t>mutuals</a:t>
            </a:r>
            <a:r>
              <a:rPr lang="en-US" altLang="ko-KR" sz="1400" dirty="0"/>
              <a:t>, </a:t>
            </a:r>
          </a:p>
          <a:p>
            <a:r>
              <a:rPr lang="en-US" altLang="ko-KR" sz="1400" dirty="0"/>
              <a:t>      mutual-aid association, society </a:t>
            </a:r>
            <a:r>
              <a:rPr lang="ko-KR" altLang="en-US" sz="1400" dirty="0"/>
              <a:t>등을 사용</a:t>
            </a:r>
            <a:endParaRPr lang="en-US" altLang="ko-KR" sz="1400" dirty="0"/>
          </a:p>
          <a:p>
            <a:r>
              <a:rPr lang="en-US" altLang="ko-KR" sz="1400" dirty="0"/>
              <a:t> </a:t>
            </a:r>
            <a:r>
              <a:rPr lang="en-US" altLang="ko-KR" sz="1600" dirty="0"/>
              <a:t>※ IAIS</a:t>
            </a:r>
            <a:r>
              <a:rPr lang="ko-KR" altLang="en-US" sz="1600" dirty="0"/>
              <a:t>는 구체적으로 </a:t>
            </a:r>
            <a:r>
              <a:rPr lang="en-US" altLang="ko-KR" sz="1600" dirty="0"/>
              <a:t>MCCOs</a:t>
            </a:r>
            <a:r>
              <a:rPr lang="ko-KR" altLang="en-US" sz="1600" dirty="0"/>
              <a:t>에 속하는 조직으로 공제조합</a:t>
            </a:r>
            <a:r>
              <a:rPr lang="en-US" altLang="ko-KR" sz="1600" dirty="0"/>
              <a:t>, </a:t>
            </a:r>
            <a:r>
              <a:rPr lang="ko-KR" altLang="en-US" sz="1600" dirty="0"/>
              <a:t>상호급부조직</a:t>
            </a:r>
            <a:r>
              <a:rPr lang="en-US" altLang="ko-KR" sz="1600" dirty="0"/>
              <a:t>, </a:t>
            </a:r>
            <a:r>
              <a:rPr lang="ko-KR" altLang="en-US" sz="1600" dirty="0"/>
              <a:t>협동조합</a:t>
            </a:r>
            <a:r>
              <a:rPr lang="en-US" altLang="ko-KR" sz="1600" dirty="0"/>
              <a:t>,</a:t>
            </a:r>
          </a:p>
          <a:p>
            <a:r>
              <a:rPr lang="en-US" altLang="ko-KR" sz="1600" dirty="0"/>
              <a:t>    </a:t>
            </a:r>
            <a:r>
              <a:rPr lang="ko-KR" altLang="en-US" sz="1600" dirty="0"/>
              <a:t>우애조합</a:t>
            </a:r>
            <a:r>
              <a:rPr lang="en-US" altLang="ko-KR" sz="1600" dirty="0"/>
              <a:t>(friendly societies), </a:t>
            </a:r>
            <a:r>
              <a:rPr lang="ko-KR" altLang="en-US" sz="1600" dirty="0"/>
              <a:t>친목조합</a:t>
            </a:r>
            <a:r>
              <a:rPr lang="en-US" altLang="ko-KR" sz="1600" dirty="0"/>
              <a:t>(fraternal societies), </a:t>
            </a:r>
            <a:r>
              <a:rPr lang="ko-KR" altLang="en-US" sz="1600" dirty="0"/>
              <a:t>지역기반조직</a:t>
            </a:r>
            <a:r>
              <a:rPr lang="en-US" altLang="ko-KR" sz="1600" dirty="0"/>
              <a:t>, </a:t>
            </a:r>
          </a:p>
          <a:p>
            <a:r>
              <a:rPr lang="en-US" altLang="ko-KR" sz="1600" dirty="0"/>
              <a:t>    </a:t>
            </a:r>
            <a:r>
              <a:rPr lang="ko-KR" altLang="en-US" sz="1600" dirty="0" err="1"/>
              <a:t>리스크공동관리조직</a:t>
            </a:r>
            <a:r>
              <a:rPr lang="en-US" altLang="ko-KR" sz="1600" dirty="0"/>
              <a:t>, </a:t>
            </a:r>
            <a:r>
              <a:rPr lang="ko-KR" altLang="en-US" sz="1600" dirty="0"/>
              <a:t>자가보험제도</a:t>
            </a:r>
            <a:r>
              <a:rPr lang="en-US" altLang="ko-KR" sz="1600" dirty="0"/>
              <a:t>(self-insurance </a:t>
            </a:r>
            <a:r>
              <a:rPr lang="en-US" altLang="ko-KR" sz="1600" dirty="0" err="1"/>
              <a:t>schmes</a:t>
            </a:r>
            <a:r>
              <a:rPr lang="en-US" altLang="ko-KR" sz="1600" dirty="0"/>
              <a:t>) </a:t>
            </a:r>
            <a:r>
              <a:rPr lang="ko-KR" altLang="en-US" sz="1600" dirty="0"/>
              <a:t>등을 열거</a:t>
            </a:r>
            <a:endParaRPr lang="en-US" altLang="ko-KR" sz="1600" dirty="0"/>
          </a:p>
          <a:p>
            <a:endParaRPr lang="en-US" altLang="ko-KR" sz="1600" dirty="0"/>
          </a:p>
          <a:p>
            <a:r>
              <a:rPr lang="en-US" altLang="ko-KR" sz="1600" dirty="0"/>
              <a:t> ○ </a:t>
            </a:r>
            <a:r>
              <a:rPr lang="ko-KR" altLang="en-US" sz="1600" dirty="0"/>
              <a:t>일본공제협회</a:t>
            </a:r>
            <a:r>
              <a:rPr lang="en-US" altLang="ko-KR" sz="1600" dirty="0"/>
              <a:t>***</a:t>
            </a:r>
            <a:r>
              <a:rPr lang="ko-KR" altLang="en-US" sz="1600" dirty="0"/>
              <a:t>는 공제사업을 ‘계약자의 삶을 위협하는 각종 </a:t>
            </a:r>
            <a:r>
              <a:rPr lang="ko-KR" altLang="en-US" sz="1600" dirty="0" err="1"/>
              <a:t>리스크</a:t>
            </a:r>
            <a:r>
              <a:rPr lang="en-US" altLang="ko-KR" sz="1600" dirty="0"/>
              <a:t>****</a:t>
            </a:r>
            <a:r>
              <a:rPr lang="ko-KR" altLang="en-US" sz="1600" dirty="0"/>
              <a:t>에 대해 </a:t>
            </a:r>
            <a:endParaRPr lang="en-US" altLang="ko-KR" sz="1600" dirty="0"/>
          </a:p>
          <a:p>
            <a:r>
              <a:rPr lang="en-US" altLang="ko-KR" sz="1600" dirty="0"/>
              <a:t>    </a:t>
            </a:r>
            <a:r>
              <a:rPr lang="ko-KR" altLang="en-US" sz="1600" dirty="0"/>
              <a:t>조합원이 미리 일정한 부금을 갹출하여 공동의 재산을 준비하고 예상치 못한 </a:t>
            </a:r>
            <a:endParaRPr lang="en-US" altLang="ko-KR" sz="1600" dirty="0"/>
          </a:p>
          <a:p>
            <a:r>
              <a:rPr lang="en-US" altLang="ko-KR" sz="1600" dirty="0"/>
              <a:t>    </a:t>
            </a:r>
            <a:r>
              <a:rPr lang="ko-KR" altLang="en-US" sz="1600" dirty="0"/>
              <a:t>사고가 발생한 경우 공제금을 지급함으로써 조합원에게 생기는 경제적 손실을 </a:t>
            </a:r>
            <a:endParaRPr lang="en-US" altLang="ko-KR" sz="1600" dirty="0"/>
          </a:p>
          <a:p>
            <a:r>
              <a:rPr lang="en-US" altLang="ko-KR" sz="1600" dirty="0"/>
              <a:t>    </a:t>
            </a:r>
            <a:r>
              <a:rPr lang="ko-KR" altLang="en-US" sz="1600" dirty="0"/>
              <a:t>보충해 서로의 생활 안정을 도모하는 사업’이라고 정의</a:t>
            </a:r>
            <a:endParaRPr lang="en-US" altLang="ko-KR" sz="1600" dirty="0"/>
          </a:p>
          <a:p>
            <a:r>
              <a:rPr lang="ko-KR" altLang="en-US" sz="1600" dirty="0"/>
              <a:t> </a:t>
            </a:r>
            <a:r>
              <a:rPr lang="ko-KR" altLang="en-US" sz="1400" dirty="0"/>
              <a:t>  </a:t>
            </a:r>
            <a:r>
              <a:rPr lang="en-US" altLang="ko-KR" sz="1400" dirty="0"/>
              <a:t>*** </a:t>
            </a:r>
            <a:r>
              <a:rPr lang="ko-KR" altLang="en-US" sz="1400" dirty="0"/>
              <a:t>일반사단법인 일본공제협회</a:t>
            </a:r>
            <a:r>
              <a:rPr lang="en-US" altLang="ko-KR" sz="1400" dirty="0"/>
              <a:t>(https://www.jcia.or.jp/)</a:t>
            </a:r>
          </a:p>
          <a:p>
            <a:r>
              <a:rPr lang="en-US" altLang="ko-KR" sz="1400" dirty="0"/>
              <a:t>   **** </a:t>
            </a:r>
            <a:r>
              <a:rPr lang="ko-KR" altLang="en-US" sz="1400" dirty="0"/>
              <a:t>사망</a:t>
            </a:r>
            <a:r>
              <a:rPr lang="en-US" altLang="ko-KR" sz="1400" dirty="0"/>
              <a:t>, </a:t>
            </a:r>
            <a:r>
              <a:rPr lang="ko-KR" altLang="en-US" sz="1400" dirty="0"/>
              <a:t>입원</a:t>
            </a:r>
            <a:r>
              <a:rPr lang="en-US" altLang="ko-KR" sz="1400" dirty="0"/>
              <a:t>, </a:t>
            </a:r>
            <a:r>
              <a:rPr lang="ko-KR" altLang="en-US" sz="1400" dirty="0"/>
              <a:t>주택화재</a:t>
            </a:r>
            <a:r>
              <a:rPr lang="en-US" altLang="ko-KR" sz="1400" dirty="0"/>
              <a:t>, </a:t>
            </a:r>
            <a:r>
              <a:rPr lang="ko-KR" altLang="en-US" sz="1400" dirty="0"/>
              <a:t>교통사고 등임</a:t>
            </a:r>
            <a:endParaRPr lang="en-US" altLang="ko-KR" sz="1400" dirty="0"/>
          </a:p>
          <a:p>
            <a:r>
              <a:rPr lang="en-US" altLang="ko-KR" sz="1400" dirty="0"/>
              <a:t>  </a:t>
            </a:r>
          </a:p>
          <a:p>
            <a:r>
              <a:rPr lang="en-US" altLang="ko-KR" sz="1400" dirty="0"/>
              <a:t> ○ </a:t>
            </a:r>
            <a:r>
              <a:rPr lang="ko-KR" altLang="en-US" sz="1400" dirty="0"/>
              <a:t>이상은 최창희∙홍민지</a:t>
            </a:r>
            <a:r>
              <a:rPr lang="en-US" altLang="ko-KR" sz="1400" dirty="0"/>
              <a:t>, </a:t>
            </a:r>
            <a:r>
              <a:rPr lang="ko-KR" altLang="en-US" sz="1400" dirty="0"/>
              <a:t>「공제사업 현황 조사」 보험연구원</a:t>
            </a:r>
            <a:r>
              <a:rPr lang="en-US" altLang="ko-KR" sz="1400" dirty="0"/>
              <a:t>, 2020.4. </a:t>
            </a:r>
            <a:r>
              <a:rPr lang="ko-KR" altLang="en-US" sz="1400" dirty="0"/>
              <a:t>참조</a:t>
            </a:r>
            <a:r>
              <a:rPr lang="ko-KR" altLang="en-US" sz="1600" dirty="0"/>
              <a:t> </a:t>
            </a:r>
            <a:endParaRPr lang="en-US" altLang="ko-KR" sz="1600" dirty="0"/>
          </a:p>
          <a:p>
            <a:endParaRPr lang="en-US" altLang="ko-KR" sz="1600" dirty="0"/>
          </a:p>
          <a:p>
            <a:r>
              <a:rPr lang="ko-KR" altLang="ko-KR" sz="1800" b="1" dirty="0"/>
              <a:t>Ⅱ</a:t>
            </a:r>
            <a:r>
              <a:rPr lang="en-US" altLang="ko-KR" sz="1800" b="1" dirty="0"/>
              <a:t>. </a:t>
            </a:r>
            <a:r>
              <a:rPr lang="ko-KR" altLang="en-US" sz="1800" b="1" dirty="0"/>
              <a:t>공제와 보험의 비교</a:t>
            </a:r>
            <a:endParaRPr lang="en-US" altLang="ko-KR" sz="1800" b="1" dirty="0"/>
          </a:p>
          <a:p>
            <a:endParaRPr lang="en-US" altLang="ko-KR" sz="1400" b="1" dirty="0"/>
          </a:p>
          <a:p>
            <a:r>
              <a:rPr lang="ko-KR" altLang="ko-KR" sz="1600" b="1" dirty="0"/>
              <a:t>□</a:t>
            </a:r>
            <a:r>
              <a:rPr lang="en-US" altLang="ko-KR" sz="1600" b="1" dirty="0"/>
              <a:t> </a:t>
            </a:r>
            <a:r>
              <a:rPr lang="ko-KR" altLang="en-US" sz="1600" b="1" dirty="0"/>
              <a:t>경제적 기능 측면 </a:t>
            </a:r>
            <a:r>
              <a:rPr lang="en-US" altLang="ko-KR" sz="1600" b="1" dirty="0"/>
              <a:t>: </a:t>
            </a:r>
            <a:r>
              <a:rPr lang="ko-KR" altLang="en-US" sz="1600" dirty="0"/>
              <a:t>일반공제는 보험과 마찬가지로 </a:t>
            </a:r>
            <a:r>
              <a:rPr lang="ko-KR" altLang="en-US" sz="1600" dirty="0" err="1"/>
              <a:t>리스크</a:t>
            </a:r>
            <a:r>
              <a:rPr lang="ko-KR" altLang="en-US" sz="1600" dirty="0"/>
              <a:t> 풀을 구성하여 이를 </a:t>
            </a:r>
            <a:endParaRPr lang="en-US" altLang="ko-KR" sz="1600" dirty="0"/>
          </a:p>
          <a:p>
            <a:r>
              <a:rPr lang="en-US" altLang="ko-KR" sz="1600" dirty="0"/>
              <a:t>    </a:t>
            </a:r>
            <a:r>
              <a:rPr lang="ko-KR" altLang="en-US" sz="1600" dirty="0"/>
              <a:t>통해 </a:t>
            </a:r>
            <a:r>
              <a:rPr lang="ko-KR" altLang="en-US" sz="1600" dirty="0" err="1"/>
              <a:t>리스크를</a:t>
            </a:r>
            <a:r>
              <a:rPr lang="ko-KR" altLang="en-US" sz="1600" dirty="0"/>
              <a:t> 분산시켜 </a:t>
            </a:r>
            <a:r>
              <a:rPr lang="ko-KR" altLang="en-US" sz="1600" dirty="0" err="1"/>
              <a:t>리스크</a:t>
            </a:r>
            <a:r>
              <a:rPr lang="ko-KR" altLang="en-US" sz="1600" dirty="0"/>
              <a:t> 관리 </a:t>
            </a:r>
            <a:r>
              <a:rPr lang="ko-KR" altLang="en-US" sz="1600" b="1" dirty="0"/>
              <a:t>→ 보험과 유사한 경제적 기능 수행 </a:t>
            </a:r>
            <a:endParaRPr lang="ko-KR" altLang="en-US" sz="1400" dirty="0"/>
          </a:p>
        </p:txBody>
      </p:sp>
      <p:sp>
        <p:nvSpPr>
          <p:cNvPr id="2" name="슬라이드 번호 개체 틀 1">
            <a:extLst>
              <a:ext uri="{FF2B5EF4-FFF2-40B4-BE49-F238E27FC236}">
                <a16:creationId xmlns:a16="http://schemas.microsoft.com/office/drawing/2014/main" id="{1290E4CA-E414-4D50-A266-E03859E68F14}"/>
              </a:ext>
            </a:extLst>
          </p:cNvPr>
          <p:cNvSpPr>
            <a:spLocks noGrp="1"/>
          </p:cNvSpPr>
          <p:nvPr>
            <p:ph type="sldNum" sz="quarter" idx="12"/>
          </p:nvPr>
        </p:nvSpPr>
        <p:spPr/>
        <p:txBody>
          <a:bodyPr/>
          <a:lstStyle/>
          <a:p>
            <a:fld id="{2C35A0F8-76F7-4879-902E-6C3B317F277E}" type="slidenum">
              <a:rPr lang="ko-KR" altLang="en-US" smtClean="0"/>
              <a:t>43</a:t>
            </a:fld>
            <a:endParaRPr lang="ko-KR" altLang="en-US"/>
          </a:p>
        </p:txBody>
      </p:sp>
    </p:spTree>
    <p:extLst>
      <p:ext uri="{BB962C8B-B14F-4D97-AF65-F5344CB8AC3E}">
        <p14:creationId xmlns:p14="http://schemas.microsoft.com/office/powerpoint/2010/main" val="2550755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ko-KR" altLang="en-US" sz="1600" b="1" dirty="0"/>
              <a:t>□ 보험기술적 측면</a:t>
            </a:r>
            <a:r>
              <a:rPr lang="en-US" altLang="ko-KR" sz="1600" b="1" dirty="0"/>
              <a:t>(</a:t>
            </a:r>
            <a:r>
              <a:rPr lang="ko-KR" altLang="en-US" sz="1600" b="1" dirty="0"/>
              <a:t>수리 등</a:t>
            </a:r>
            <a:r>
              <a:rPr lang="en-US" altLang="ko-KR" sz="1600" b="1" dirty="0"/>
              <a:t>) : </a:t>
            </a:r>
            <a:r>
              <a:rPr lang="ko-KR" altLang="en-US" sz="1600" dirty="0"/>
              <a:t>공제는 보험과 기술적 측면에서 비교 시 보험료 대신 </a:t>
            </a:r>
            <a:endParaRPr lang="en-US" altLang="ko-KR" sz="1600" dirty="0"/>
          </a:p>
          <a:p>
            <a:r>
              <a:rPr lang="en-US" altLang="ko-KR" sz="1600" dirty="0"/>
              <a:t>   </a:t>
            </a:r>
            <a:r>
              <a:rPr lang="ko-KR" altLang="en-US" sz="1600" dirty="0" err="1"/>
              <a:t>공제료를</a:t>
            </a:r>
            <a:r>
              <a:rPr lang="ko-KR" altLang="en-US" sz="1600" dirty="0"/>
              <a:t> 거두어 보험금 대신 공제금 지급</a:t>
            </a:r>
            <a:r>
              <a:rPr lang="en-US" altLang="ko-KR" sz="1600" dirty="0"/>
              <a:t>, </a:t>
            </a:r>
            <a:r>
              <a:rPr lang="ko-KR" altLang="en-US" sz="1600" dirty="0" err="1"/>
              <a:t>유상쌍무계약성</a:t>
            </a:r>
            <a:r>
              <a:rPr lang="en-US" altLang="ko-KR" sz="1600" dirty="0"/>
              <a:t>*, </a:t>
            </a:r>
            <a:r>
              <a:rPr lang="ko-KR" altLang="en-US" sz="1600" dirty="0"/>
              <a:t>대수의 법칙</a:t>
            </a:r>
            <a:r>
              <a:rPr lang="en-US" altLang="ko-KR" sz="1600" dirty="0"/>
              <a:t>**, </a:t>
            </a:r>
            <a:r>
              <a:rPr lang="ko-KR" altLang="en-US" sz="1600" dirty="0"/>
              <a:t>급부∙</a:t>
            </a:r>
            <a:endParaRPr lang="en-US" altLang="ko-KR" sz="1600" dirty="0"/>
          </a:p>
          <a:p>
            <a:r>
              <a:rPr lang="en-US" altLang="ko-KR" sz="1600" dirty="0"/>
              <a:t>   </a:t>
            </a:r>
            <a:r>
              <a:rPr lang="ko-KR" altLang="en-US" sz="1600" dirty="0"/>
              <a:t>반대급부 균등의 법칙</a:t>
            </a:r>
            <a:r>
              <a:rPr lang="en-US" altLang="ko-KR" sz="1600" dirty="0"/>
              <a:t>***, </a:t>
            </a:r>
            <a:r>
              <a:rPr lang="ko-KR" altLang="en-US" sz="1600" dirty="0"/>
              <a:t>수지상등의 원칙</a:t>
            </a:r>
            <a:r>
              <a:rPr lang="en-US" altLang="ko-KR" sz="1600" dirty="0"/>
              <a:t>**** </a:t>
            </a:r>
            <a:r>
              <a:rPr lang="ko-KR" altLang="en-US" sz="1600" dirty="0"/>
              <a:t>측면에서 공제와 보험은 동일함</a:t>
            </a:r>
            <a:endParaRPr lang="en-US" altLang="ko-KR" sz="1600" dirty="0"/>
          </a:p>
          <a:p>
            <a:r>
              <a:rPr lang="en-US" altLang="ko-KR" sz="1600" b="1" dirty="0"/>
              <a:t> → </a:t>
            </a:r>
            <a:r>
              <a:rPr lang="ko-KR" altLang="en-US" sz="1600" b="1" dirty="0"/>
              <a:t>이러한 측면은 공제를 규제∙감독하기 위한 「공제규정」「감독기준」이 「보험업 </a:t>
            </a:r>
            <a:endParaRPr lang="en-US" altLang="ko-KR" sz="1600" b="1" dirty="0"/>
          </a:p>
          <a:p>
            <a:r>
              <a:rPr lang="en-US" altLang="ko-KR" sz="1600" b="1" dirty="0"/>
              <a:t>    </a:t>
            </a:r>
            <a:r>
              <a:rPr lang="ko-KR" altLang="en-US" sz="1600" b="1" dirty="0"/>
              <a:t>감독규정」「보험업 감독업무 시행세칙」의 내용과 대부분 일치 </a:t>
            </a:r>
            <a:endParaRPr lang="en-US" altLang="ko-KR" sz="1600" b="1" dirty="0"/>
          </a:p>
          <a:p>
            <a:r>
              <a:rPr lang="en-US" altLang="ko-KR" sz="1400" dirty="0"/>
              <a:t> * </a:t>
            </a:r>
            <a:r>
              <a:rPr lang="ko-KR" altLang="en-US" sz="1400" dirty="0" err="1"/>
              <a:t>유상쌍무계약성이란</a:t>
            </a:r>
            <a:r>
              <a:rPr lang="ko-KR" altLang="en-US" sz="1400" dirty="0"/>
              <a:t> 무상이 아니라 보험료를 납입하고 보험금을 받으며</a:t>
            </a:r>
            <a:r>
              <a:rPr lang="en-US" altLang="ko-KR" sz="1400" dirty="0"/>
              <a:t>, </a:t>
            </a:r>
            <a:r>
              <a:rPr lang="ko-KR" altLang="en-US" sz="1400" dirty="0"/>
              <a:t>계약자는 보험료를 </a:t>
            </a:r>
            <a:endParaRPr lang="en-US" altLang="ko-KR" sz="1400" dirty="0"/>
          </a:p>
          <a:p>
            <a:r>
              <a:rPr lang="en-US" altLang="ko-KR" sz="1400" dirty="0"/>
              <a:t>  </a:t>
            </a:r>
            <a:r>
              <a:rPr lang="ko-KR" altLang="en-US" sz="1400" dirty="0"/>
              <a:t> 납부하고 보험자는 보험금을 지급할 의무를 가짐을 말함</a:t>
            </a:r>
            <a:endParaRPr lang="en-US" altLang="ko-KR" sz="1400" dirty="0"/>
          </a:p>
          <a:p>
            <a:r>
              <a:rPr lang="en-US" altLang="ko-KR" sz="1400" dirty="0"/>
              <a:t> ** </a:t>
            </a:r>
            <a:r>
              <a:rPr lang="ko-KR" altLang="en-US" sz="1400" dirty="0"/>
              <a:t>대수의 법칙이란 ’적은 규모 또는 소수로는 불확정적이나 대규모 또는 다수로 관찰하면 </a:t>
            </a:r>
            <a:endParaRPr lang="en-US" altLang="ko-KR" sz="1400" dirty="0"/>
          </a:p>
          <a:p>
            <a:r>
              <a:rPr lang="en-US" altLang="ko-KR" sz="1400" dirty="0"/>
              <a:t>   </a:t>
            </a:r>
            <a:r>
              <a:rPr lang="ko-KR" altLang="en-US" sz="1400" dirty="0"/>
              <a:t>거기에 일정한 법칙이 있게 된다‘는 법칙을 말함</a:t>
            </a:r>
            <a:endParaRPr lang="en-US" altLang="ko-KR" sz="1400" dirty="0"/>
          </a:p>
          <a:p>
            <a:r>
              <a:rPr lang="en-US" altLang="ko-KR" sz="1400" dirty="0"/>
              <a:t> *** </a:t>
            </a:r>
            <a:r>
              <a:rPr lang="ko-KR" altLang="en-US" sz="1400" dirty="0"/>
              <a:t>급부∙반대급부 균등의 법칙이란 ‘급부와 반대급부에 대한 기대치가 같아야 한다’는 원칙임</a:t>
            </a:r>
            <a:endParaRPr lang="en-US" altLang="ko-KR" sz="1400" dirty="0"/>
          </a:p>
          <a:p>
            <a:r>
              <a:rPr lang="en-US" altLang="ko-KR" sz="1400" dirty="0"/>
              <a:t> **** </a:t>
            </a:r>
            <a:r>
              <a:rPr lang="ko-KR" altLang="en-US" sz="1400" dirty="0"/>
              <a:t>수지상등의 원칙이란 ’보험계약자가 납입하는 보험료 총액과 지급보험금 및 경비의 총액이</a:t>
            </a:r>
            <a:endParaRPr lang="en-US" altLang="ko-KR" sz="1400" dirty="0"/>
          </a:p>
          <a:p>
            <a:r>
              <a:rPr lang="en-US" altLang="ko-KR" sz="1400" dirty="0"/>
              <a:t>     </a:t>
            </a:r>
            <a:r>
              <a:rPr lang="ko-KR" altLang="en-US" sz="1400" dirty="0"/>
              <a:t>같아야 한다‘는 원칙을 말함</a:t>
            </a:r>
            <a:r>
              <a:rPr lang="en-US" altLang="ko-KR" sz="1600" dirty="0"/>
              <a:t>   </a:t>
            </a:r>
            <a:r>
              <a:rPr lang="ko-KR" altLang="en-US" sz="1600" dirty="0"/>
              <a:t>   </a:t>
            </a:r>
            <a:endParaRPr lang="en-US" altLang="ko-KR" sz="1600" dirty="0"/>
          </a:p>
          <a:p>
            <a:endParaRPr lang="en-US" altLang="ko-KR" sz="1600" b="1" dirty="0"/>
          </a:p>
          <a:p>
            <a:r>
              <a:rPr lang="ko-KR" altLang="en-US" sz="1600" b="1" dirty="0"/>
              <a:t>□ 법률</a:t>
            </a:r>
            <a:r>
              <a:rPr lang="en-US" altLang="ko-KR" sz="1600" b="1" dirty="0"/>
              <a:t> </a:t>
            </a:r>
            <a:r>
              <a:rPr lang="ko-KR" altLang="en-US" sz="1600" b="1" dirty="0"/>
              <a:t>및 제도 측면 </a:t>
            </a:r>
            <a:r>
              <a:rPr lang="en-US" altLang="ko-KR" sz="1600" b="1" dirty="0"/>
              <a:t> </a:t>
            </a:r>
            <a:r>
              <a:rPr lang="ko-KR" altLang="en-US" sz="1600" b="1" dirty="0"/>
              <a:t>  </a:t>
            </a:r>
            <a:endParaRPr lang="en-US" altLang="ko-KR" sz="1600" b="1" dirty="0"/>
          </a:p>
          <a:p>
            <a:r>
              <a:rPr lang="en-US" altLang="ko-KR" sz="1600" b="1" dirty="0"/>
              <a:t> </a:t>
            </a:r>
            <a:r>
              <a:rPr lang="ko-KR" altLang="en-US" sz="1600" dirty="0"/>
              <a:t>○ 보험이 「</a:t>
            </a:r>
            <a:r>
              <a:rPr lang="ko-KR" altLang="en-US" sz="1600" dirty="0" err="1"/>
              <a:t>보험업법</a:t>
            </a:r>
            <a:r>
              <a:rPr lang="ko-KR" altLang="en-US" sz="1600" dirty="0"/>
              <a:t>」에 법률적 근거를 두는 반면</a:t>
            </a:r>
            <a:r>
              <a:rPr lang="en-US" altLang="ko-KR" sz="1600" dirty="0"/>
              <a:t>, </a:t>
            </a:r>
            <a:r>
              <a:rPr lang="ko-KR" altLang="en-US" sz="1600" dirty="0"/>
              <a:t>공제는 대부분 여러 </a:t>
            </a:r>
            <a:r>
              <a:rPr lang="ko-KR" altLang="en-US" sz="1600" dirty="0" err="1"/>
              <a:t>개별법</a:t>
            </a:r>
            <a:endParaRPr lang="en-US" altLang="ko-KR" sz="1600" dirty="0"/>
          </a:p>
          <a:p>
            <a:r>
              <a:rPr lang="en-US" altLang="ko-KR" sz="1600" dirty="0"/>
              <a:t>    (</a:t>
            </a:r>
            <a:r>
              <a:rPr lang="ko-KR" altLang="en-US" sz="1600" dirty="0"/>
              <a:t>특별법</a:t>
            </a:r>
            <a:r>
              <a:rPr lang="en-US" altLang="ko-KR" sz="1600" dirty="0"/>
              <a:t>)</a:t>
            </a:r>
            <a:r>
              <a:rPr lang="ko-KR" altLang="en-US" sz="1600" dirty="0"/>
              <a:t>에 근거하여 설립되거나</a:t>
            </a:r>
            <a:r>
              <a:rPr lang="en-US" altLang="ko-KR" sz="1600" dirty="0"/>
              <a:t>, </a:t>
            </a:r>
            <a:r>
              <a:rPr lang="ko-KR" altLang="en-US" sz="1600" dirty="0"/>
              <a:t>「민법」에 정의된 조합이 법원에 등기를 하여</a:t>
            </a:r>
            <a:endParaRPr lang="en-US" altLang="ko-KR" sz="1600" dirty="0"/>
          </a:p>
          <a:p>
            <a:r>
              <a:rPr lang="en-US" altLang="ko-KR" sz="1600" dirty="0"/>
              <a:t>    </a:t>
            </a:r>
            <a:r>
              <a:rPr lang="ko-KR" altLang="en-US" sz="1600" dirty="0"/>
              <a:t>비영리 사단법인 형태로 설립됨  </a:t>
            </a:r>
            <a:endParaRPr lang="en-US" altLang="ko-KR" sz="1600" dirty="0"/>
          </a:p>
          <a:p>
            <a:r>
              <a:rPr lang="en-US" altLang="ko-KR" sz="1600" dirty="0"/>
              <a:t>  </a:t>
            </a:r>
            <a:r>
              <a:rPr lang="en-US" altLang="ko-KR" sz="1600" b="1" dirty="0"/>
              <a:t>→ </a:t>
            </a:r>
            <a:r>
              <a:rPr lang="ko-KR" altLang="en-US" sz="1600" b="1" dirty="0"/>
              <a:t>보험은 금융위원회</a:t>
            </a:r>
            <a:r>
              <a:rPr lang="en-US" altLang="ko-KR" sz="1600" b="1" dirty="0"/>
              <a:t>/</a:t>
            </a:r>
            <a:r>
              <a:rPr lang="ko-KR" altLang="en-US" sz="1600" b="1" dirty="0"/>
              <a:t>금융감독원의 규제∙감독을 받으나</a:t>
            </a:r>
            <a:r>
              <a:rPr lang="en-US" altLang="ko-KR" sz="1600" b="1" dirty="0"/>
              <a:t>, </a:t>
            </a:r>
            <a:r>
              <a:rPr lang="ko-KR" altLang="en-US" sz="1600" b="1" dirty="0" err="1"/>
              <a:t>신협공제를</a:t>
            </a:r>
            <a:r>
              <a:rPr lang="ko-KR" altLang="en-US" sz="1600" b="1" dirty="0"/>
              <a:t> 제외한 일반</a:t>
            </a:r>
            <a:endParaRPr lang="en-US" altLang="ko-KR" sz="1600" b="1" dirty="0"/>
          </a:p>
          <a:p>
            <a:r>
              <a:rPr lang="en-US" altLang="ko-KR" sz="1600" b="1" dirty="0"/>
              <a:t>     </a:t>
            </a:r>
            <a:r>
              <a:rPr lang="ko-KR" altLang="en-US" sz="1600" b="1" dirty="0"/>
              <a:t>공제는 금융위원회가 아닌 다른 부처의 규제∙감독을 받음 </a:t>
            </a:r>
            <a:endParaRPr lang="en-US" altLang="ko-KR" sz="1600" dirty="0"/>
          </a:p>
          <a:p>
            <a:r>
              <a:rPr lang="en-US" altLang="ko-KR" sz="1600" dirty="0"/>
              <a:t> </a:t>
            </a:r>
            <a:r>
              <a:rPr lang="ko-KR" altLang="en-US" sz="1600" dirty="0"/>
              <a:t>○ 보험은 주주가 소유하며 </a:t>
            </a:r>
            <a:r>
              <a:rPr lang="ko-KR" altLang="en-US" sz="1600" b="1" dirty="0"/>
              <a:t>주주총회</a:t>
            </a:r>
            <a:r>
              <a:rPr lang="ko-KR" altLang="en-US" sz="1600" dirty="0"/>
              <a:t>가 최고 의사결정기구</a:t>
            </a:r>
            <a:r>
              <a:rPr lang="en-US" altLang="ko-KR" sz="1600" dirty="0"/>
              <a:t>(</a:t>
            </a:r>
            <a:r>
              <a:rPr lang="ko-KR" altLang="en-US" sz="1600" dirty="0"/>
              <a:t>주식회사의 경우</a:t>
            </a:r>
            <a:r>
              <a:rPr lang="en-US" altLang="ko-KR" sz="1600" dirty="0"/>
              <a:t>)</a:t>
            </a:r>
            <a:r>
              <a:rPr lang="ko-KR" altLang="en-US" sz="1600" dirty="0"/>
              <a:t>인 반면</a:t>
            </a:r>
            <a:r>
              <a:rPr lang="en-US" altLang="ko-KR" sz="1600" dirty="0"/>
              <a:t>,</a:t>
            </a:r>
          </a:p>
          <a:p>
            <a:r>
              <a:rPr lang="en-US" altLang="ko-KR" sz="1600" dirty="0"/>
              <a:t>    </a:t>
            </a:r>
            <a:r>
              <a:rPr lang="ko-KR" altLang="en-US" sz="1600" dirty="0"/>
              <a:t>공제는 조합원의 출자금 혹은 회비로 공제조합의 자본을 조달함</a:t>
            </a:r>
            <a:r>
              <a:rPr lang="en-US" altLang="ko-KR" sz="1600" b="1" dirty="0"/>
              <a:t>(</a:t>
            </a:r>
            <a:r>
              <a:rPr lang="ko-KR" altLang="en-US" sz="1600" b="1" dirty="0"/>
              <a:t>조합원총회</a:t>
            </a:r>
            <a:r>
              <a:rPr lang="en-US" altLang="ko-KR" sz="1600" b="1" dirty="0"/>
              <a:t>)</a:t>
            </a:r>
            <a:r>
              <a:rPr lang="ko-KR" altLang="en-US" sz="1600" b="1" dirty="0"/>
              <a:t>   </a:t>
            </a:r>
            <a:endParaRPr lang="en-US" altLang="ko-KR" sz="1600" b="1" dirty="0"/>
          </a:p>
          <a:p>
            <a:r>
              <a:rPr lang="en-US" altLang="ko-KR" sz="1600" dirty="0"/>
              <a:t> </a:t>
            </a:r>
            <a:r>
              <a:rPr lang="ko-KR" altLang="en-US" sz="1600" dirty="0"/>
              <a:t>○ 보험은 불특정 다수를 상대로 대량의 계약을 처리하기 위해서 계약내용을 미리 </a:t>
            </a:r>
            <a:endParaRPr lang="en-US" altLang="ko-KR" sz="1600" dirty="0"/>
          </a:p>
          <a:p>
            <a:r>
              <a:rPr lang="en-US" altLang="ko-KR" sz="1600" dirty="0"/>
              <a:t>   </a:t>
            </a:r>
            <a:r>
              <a:rPr lang="ko-KR" altLang="en-US" sz="1600" dirty="0"/>
              <a:t> 정하는 ‘</a:t>
            </a:r>
            <a:r>
              <a:rPr lang="ko-KR" altLang="en-US" sz="1600" dirty="0" err="1"/>
              <a:t>부합계약성</a:t>
            </a:r>
            <a:r>
              <a:rPr lang="ko-KR" altLang="en-US" sz="1600" dirty="0"/>
              <a:t>’ 특성</a:t>
            </a:r>
            <a:r>
              <a:rPr lang="en-US" altLang="ko-KR" sz="1600" dirty="0"/>
              <a:t>, </a:t>
            </a:r>
            <a:r>
              <a:rPr lang="ko-KR" altLang="en-US" sz="1600" dirty="0"/>
              <a:t>공제도 회원의 범위를 넘어 일반인을 상대로 영업하면</a:t>
            </a:r>
            <a:endParaRPr lang="en-US" altLang="ko-KR" sz="1600" dirty="0"/>
          </a:p>
          <a:p>
            <a:r>
              <a:rPr lang="en-US" altLang="ko-KR" sz="1600" dirty="0"/>
              <a:t>    </a:t>
            </a:r>
            <a:r>
              <a:rPr lang="ko-KR" altLang="en-US" sz="1600" dirty="0"/>
              <a:t>서 계약의 정형화∙표준화를 지향해 ’</a:t>
            </a:r>
            <a:r>
              <a:rPr lang="ko-KR" altLang="en-US" sz="1600" dirty="0" err="1"/>
              <a:t>부합계약성</a:t>
            </a:r>
            <a:r>
              <a:rPr lang="ko-KR" altLang="en-US" sz="1600" dirty="0"/>
              <a:t>‘의 특성을 가지게 되었음   </a:t>
            </a:r>
          </a:p>
        </p:txBody>
      </p:sp>
      <p:sp>
        <p:nvSpPr>
          <p:cNvPr id="2" name="슬라이드 번호 개체 틀 1">
            <a:extLst>
              <a:ext uri="{FF2B5EF4-FFF2-40B4-BE49-F238E27FC236}">
                <a16:creationId xmlns:a16="http://schemas.microsoft.com/office/drawing/2014/main" id="{5824265C-F4E7-4F91-9D28-1B103515168D}"/>
              </a:ext>
            </a:extLst>
          </p:cNvPr>
          <p:cNvSpPr>
            <a:spLocks noGrp="1"/>
          </p:cNvSpPr>
          <p:nvPr>
            <p:ph type="sldNum" sz="quarter" idx="12"/>
          </p:nvPr>
        </p:nvSpPr>
        <p:spPr/>
        <p:txBody>
          <a:bodyPr/>
          <a:lstStyle/>
          <a:p>
            <a:fld id="{2C35A0F8-76F7-4879-902E-6C3B317F277E}" type="slidenum">
              <a:rPr lang="ko-KR" altLang="en-US" smtClean="0"/>
              <a:t>44</a:t>
            </a:fld>
            <a:endParaRPr lang="ko-KR" altLang="en-US"/>
          </a:p>
        </p:txBody>
      </p:sp>
    </p:spTree>
    <p:extLst>
      <p:ext uri="{BB962C8B-B14F-4D97-AF65-F5344CB8AC3E}">
        <p14:creationId xmlns:p14="http://schemas.microsoft.com/office/powerpoint/2010/main" val="36747057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ko-KR" altLang="en-US" sz="1600" dirty="0"/>
              <a:t> ○ 공제사업은 공제조직의 여러 사업 중 하나인 부수사업</a:t>
            </a:r>
            <a:r>
              <a:rPr lang="en-US" altLang="ko-KR" sz="1600" dirty="0"/>
              <a:t>(</a:t>
            </a:r>
            <a:r>
              <a:rPr lang="ko-KR" altLang="en-US" sz="1600" dirty="0"/>
              <a:t>또는 고유사업</a:t>
            </a:r>
            <a:r>
              <a:rPr lang="en-US" altLang="ko-KR" sz="1600" dirty="0"/>
              <a:t>)</a:t>
            </a:r>
            <a:r>
              <a:rPr lang="ko-KR" altLang="en-US" sz="1600" dirty="0"/>
              <a:t>으로서의 </a:t>
            </a:r>
            <a:endParaRPr lang="en-US" altLang="ko-KR" sz="1600" dirty="0"/>
          </a:p>
          <a:p>
            <a:r>
              <a:rPr lang="en-US" altLang="ko-KR" sz="1600" dirty="0"/>
              <a:t>     </a:t>
            </a:r>
            <a:r>
              <a:rPr lang="ko-KR" altLang="en-US" sz="1600" dirty="0"/>
              <a:t>위치를 가지나</a:t>
            </a:r>
            <a:r>
              <a:rPr lang="en-US" altLang="ko-KR" sz="1600" dirty="0"/>
              <a:t>, </a:t>
            </a:r>
            <a:r>
              <a:rPr lang="ko-KR" altLang="en-US" sz="1600" dirty="0"/>
              <a:t>보험사업의 경우 보험회사의 고유업무이자 핵심업무임</a:t>
            </a:r>
            <a:endParaRPr lang="en-US" altLang="ko-KR" sz="1600" dirty="0"/>
          </a:p>
          <a:p>
            <a:endParaRPr lang="en-US" altLang="ko-KR" sz="1600" dirty="0"/>
          </a:p>
          <a:p>
            <a:pPr algn="ctr"/>
            <a:r>
              <a:rPr lang="ko-KR" altLang="en-US" sz="1600" b="1" dirty="0"/>
              <a:t>공제조직과 보험회사의 사업 등 비교</a:t>
            </a: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endParaRPr lang="en-US" altLang="ko-KR" sz="1600" b="1" dirty="0"/>
          </a:p>
          <a:p>
            <a:r>
              <a:rPr lang="ko-KR" altLang="ko-KR" sz="1800" b="1" dirty="0"/>
              <a:t>Ⅲ</a:t>
            </a:r>
            <a:r>
              <a:rPr lang="en-US" altLang="ko-KR" sz="1800" b="1" dirty="0"/>
              <a:t>. </a:t>
            </a:r>
            <a:r>
              <a:rPr lang="ko-KR" altLang="en-US" sz="1800" b="1" dirty="0"/>
              <a:t>공제 현황</a:t>
            </a:r>
            <a:endParaRPr lang="en-US" altLang="ko-KR" sz="1800" b="1" dirty="0"/>
          </a:p>
          <a:p>
            <a:endParaRPr lang="en-US" altLang="ko-KR" sz="1400" b="1" dirty="0"/>
          </a:p>
          <a:p>
            <a:r>
              <a:rPr lang="en-US" altLang="ko-KR" sz="1600" b="1" dirty="0"/>
              <a:t>1. </a:t>
            </a:r>
            <a:r>
              <a:rPr lang="ko-KR" altLang="en-US" sz="1600" b="1" dirty="0"/>
              <a:t>공제사업자 목록</a:t>
            </a:r>
            <a:endParaRPr lang="en-US" altLang="ko-KR" sz="1600" b="1" dirty="0"/>
          </a:p>
          <a:p>
            <a:r>
              <a:rPr lang="ko-KR" altLang="en-US" sz="1600" dirty="0"/>
              <a:t> </a:t>
            </a:r>
          </a:p>
        </p:txBody>
      </p:sp>
      <p:graphicFrame>
        <p:nvGraphicFramePr>
          <p:cNvPr id="2" name="표 1"/>
          <p:cNvGraphicFramePr>
            <a:graphicFrameLocks noGrp="1"/>
          </p:cNvGraphicFramePr>
          <p:nvPr/>
        </p:nvGraphicFramePr>
        <p:xfrm>
          <a:off x="2495600" y="1268759"/>
          <a:ext cx="7560840" cy="3510280"/>
        </p:xfrm>
        <a:graphic>
          <a:graphicData uri="http://schemas.openxmlformats.org/drawingml/2006/table">
            <a:tbl>
              <a:tblPr firstRow="1" bandRow="1">
                <a:tableStyleId>{5C22544A-7EE6-4342-B048-85BDC9FD1C3A}</a:tableStyleId>
              </a:tblPr>
              <a:tblGrid>
                <a:gridCol w="1890210">
                  <a:extLst>
                    <a:ext uri="{9D8B030D-6E8A-4147-A177-3AD203B41FA5}">
                      <a16:colId xmlns:a16="http://schemas.microsoft.com/office/drawing/2014/main" val="20000"/>
                    </a:ext>
                  </a:extLst>
                </a:gridCol>
                <a:gridCol w="1890210">
                  <a:extLst>
                    <a:ext uri="{9D8B030D-6E8A-4147-A177-3AD203B41FA5}">
                      <a16:colId xmlns:a16="http://schemas.microsoft.com/office/drawing/2014/main" val="20001"/>
                    </a:ext>
                  </a:extLst>
                </a:gridCol>
                <a:gridCol w="1890210">
                  <a:extLst>
                    <a:ext uri="{9D8B030D-6E8A-4147-A177-3AD203B41FA5}">
                      <a16:colId xmlns:a16="http://schemas.microsoft.com/office/drawing/2014/main" val="20002"/>
                    </a:ext>
                  </a:extLst>
                </a:gridCol>
                <a:gridCol w="1890210">
                  <a:extLst>
                    <a:ext uri="{9D8B030D-6E8A-4147-A177-3AD203B41FA5}">
                      <a16:colId xmlns:a16="http://schemas.microsoft.com/office/drawing/2014/main" val="20003"/>
                    </a:ext>
                  </a:extLst>
                </a:gridCol>
              </a:tblGrid>
              <a:tr h="226824">
                <a:tc rowSpan="2">
                  <a:txBody>
                    <a:bodyPr/>
                    <a:lstStyle/>
                    <a:p>
                      <a:pPr algn="ctr" latinLnBrk="1"/>
                      <a:endParaRPr lang="en-US" altLang="ko-KR" sz="1600" dirty="0"/>
                    </a:p>
                    <a:p>
                      <a:pPr algn="ctr" latinLnBrk="1"/>
                      <a:r>
                        <a:rPr lang="ko-KR" altLang="en-US" sz="1600" dirty="0"/>
                        <a:t>구분</a:t>
                      </a:r>
                    </a:p>
                  </a:txBody>
                  <a:tcPr/>
                </a:tc>
                <a:tc gridSpan="2">
                  <a:txBody>
                    <a:bodyPr/>
                    <a:lstStyle/>
                    <a:p>
                      <a:pPr algn="ctr" latinLnBrk="1"/>
                      <a:r>
                        <a:rPr lang="ko-KR" altLang="en-US" sz="1600" dirty="0"/>
                        <a:t>보험회사</a:t>
                      </a:r>
                    </a:p>
                  </a:txBody>
                  <a:tcPr/>
                </a:tc>
                <a:tc hMerge="1">
                  <a:txBody>
                    <a:bodyPr/>
                    <a:lstStyle/>
                    <a:p>
                      <a:pPr algn="ctr" latinLnBrk="1"/>
                      <a:endParaRPr lang="ko-KR" altLang="en-US" sz="1600" dirty="0"/>
                    </a:p>
                  </a:txBody>
                  <a:tcPr/>
                </a:tc>
                <a:tc rowSpan="2">
                  <a:txBody>
                    <a:bodyPr/>
                    <a:lstStyle/>
                    <a:p>
                      <a:pPr algn="ctr" latinLnBrk="1"/>
                      <a:endParaRPr lang="en-US" altLang="ko-KR" sz="1600" dirty="0"/>
                    </a:p>
                    <a:p>
                      <a:pPr algn="ctr" latinLnBrk="1"/>
                      <a:r>
                        <a:rPr lang="ko-KR" altLang="en-US" sz="1600" dirty="0"/>
                        <a:t>공제조직</a:t>
                      </a:r>
                    </a:p>
                  </a:txBody>
                  <a:tcPr/>
                </a:tc>
                <a:extLst>
                  <a:ext uri="{0D108BD9-81ED-4DB2-BD59-A6C34878D82A}">
                    <a16:rowId xmlns:a16="http://schemas.microsoft.com/office/drawing/2014/main" val="10000"/>
                  </a:ext>
                </a:extLst>
              </a:tr>
              <a:tr h="370840">
                <a:tc vMerge="1">
                  <a:txBody>
                    <a:bodyPr/>
                    <a:lstStyle/>
                    <a:p>
                      <a:pPr algn="ctr" latinLnBrk="1"/>
                      <a:endParaRPr lang="ko-KR" altLang="en-US" sz="1600" dirty="0"/>
                    </a:p>
                  </a:txBody>
                  <a:tcPr/>
                </a:tc>
                <a:tc>
                  <a:txBody>
                    <a:bodyPr/>
                    <a:lstStyle/>
                    <a:p>
                      <a:pPr algn="ctr" latinLnBrk="1"/>
                      <a:r>
                        <a:rPr lang="ko-KR" altLang="en-US" sz="1600" dirty="0"/>
                        <a:t>보험주식회사</a:t>
                      </a:r>
                    </a:p>
                  </a:txBody>
                  <a:tcPr/>
                </a:tc>
                <a:tc>
                  <a:txBody>
                    <a:bodyPr/>
                    <a:lstStyle/>
                    <a:p>
                      <a:pPr algn="ctr" latinLnBrk="1"/>
                      <a:r>
                        <a:rPr lang="ko-KR" altLang="en-US" sz="1600" dirty="0"/>
                        <a:t>보험상호회사</a:t>
                      </a:r>
                    </a:p>
                  </a:txBody>
                  <a:tcPr/>
                </a:tc>
                <a:tc vMerge="1">
                  <a:txBody>
                    <a:bodyPr/>
                    <a:lstStyle/>
                    <a:p>
                      <a:pPr algn="l" latinLnBrk="1"/>
                      <a:endParaRPr lang="ko-KR" altLang="en-US" sz="1600" dirty="0"/>
                    </a:p>
                  </a:txBody>
                  <a:tcPr/>
                </a:tc>
                <a:extLst>
                  <a:ext uri="{0D108BD9-81ED-4DB2-BD59-A6C34878D82A}">
                    <a16:rowId xmlns:a16="http://schemas.microsoft.com/office/drawing/2014/main" val="10001"/>
                  </a:ext>
                </a:extLst>
              </a:tr>
              <a:tr h="370840">
                <a:tc>
                  <a:txBody>
                    <a:bodyPr/>
                    <a:lstStyle/>
                    <a:p>
                      <a:pPr algn="ctr" latinLnBrk="1"/>
                      <a:r>
                        <a:rPr lang="ko-KR" altLang="en-US" sz="1600" dirty="0"/>
                        <a:t>소유</a:t>
                      </a:r>
                    </a:p>
                  </a:txBody>
                  <a:tcPr/>
                </a:tc>
                <a:tc>
                  <a:txBody>
                    <a:bodyPr/>
                    <a:lstStyle/>
                    <a:p>
                      <a:pPr algn="l" latinLnBrk="1"/>
                      <a:r>
                        <a:rPr lang="ko-KR" altLang="en-US" sz="1600" dirty="0"/>
                        <a:t>주주</a:t>
                      </a:r>
                    </a:p>
                  </a:txBody>
                  <a:tcPr/>
                </a:tc>
                <a:tc>
                  <a:txBody>
                    <a:bodyPr/>
                    <a:lstStyle/>
                    <a:p>
                      <a:pPr algn="l" latinLnBrk="1"/>
                      <a:r>
                        <a:rPr lang="ko-KR" altLang="en-US" sz="1600" dirty="0"/>
                        <a:t>사원</a:t>
                      </a:r>
                    </a:p>
                  </a:txBody>
                  <a:tcPr/>
                </a:tc>
                <a:tc>
                  <a:txBody>
                    <a:bodyPr/>
                    <a:lstStyle/>
                    <a:p>
                      <a:pPr algn="l" latinLnBrk="1"/>
                      <a:r>
                        <a:rPr lang="ko-KR" altLang="en-US" sz="1600" dirty="0"/>
                        <a:t>회원</a:t>
                      </a:r>
                      <a:r>
                        <a:rPr lang="en-US" altLang="ko-KR" sz="1600" dirty="0"/>
                        <a:t>(</a:t>
                      </a:r>
                      <a:r>
                        <a:rPr lang="ko-KR" altLang="en-US" sz="1600" dirty="0"/>
                        <a:t>조합원</a:t>
                      </a:r>
                      <a:r>
                        <a:rPr lang="en-US" altLang="ko-KR" sz="1600" dirty="0"/>
                        <a:t>)</a:t>
                      </a:r>
                      <a:endParaRPr lang="ko-KR" altLang="en-US" sz="1600" dirty="0"/>
                    </a:p>
                  </a:txBody>
                  <a:tcPr/>
                </a:tc>
                <a:extLst>
                  <a:ext uri="{0D108BD9-81ED-4DB2-BD59-A6C34878D82A}">
                    <a16:rowId xmlns:a16="http://schemas.microsoft.com/office/drawing/2014/main" val="10002"/>
                  </a:ext>
                </a:extLst>
              </a:tr>
              <a:tr h="370840">
                <a:tc>
                  <a:txBody>
                    <a:bodyPr/>
                    <a:lstStyle/>
                    <a:p>
                      <a:pPr algn="ctr" latinLnBrk="1"/>
                      <a:r>
                        <a:rPr lang="ko-KR" altLang="en-US" sz="1600" dirty="0" err="1"/>
                        <a:t>영리성</a:t>
                      </a:r>
                      <a:endParaRPr lang="ko-KR" altLang="en-US" sz="1600" dirty="0"/>
                    </a:p>
                  </a:txBody>
                  <a:tcPr/>
                </a:tc>
                <a:tc>
                  <a:txBody>
                    <a:bodyPr/>
                    <a:lstStyle/>
                    <a:p>
                      <a:pPr algn="l" latinLnBrk="1"/>
                      <a:r>
                        <a:rPr lang="ko-KR" altLang="en-US" sz="1600" dirty="0"/>
                        <a:t>영리</a:t>
                      </a:r>
                    </a:p>
                  </a:txBody>
                  <a:tcPr/>
                </a:tc>
                <a:tc>
                  <a:txBody>
                    <a:bodyPr/>
                    <a:lstStyle/>
                    <a:p>
                      <a:pPr algn="l" latinLnBrk="1"/>
                      <a:r>
                        <a:rPr lang="ko-KR" altLang="en-US" sz="1600" dirty="0"/>
                        <a:t>비영리</a:t>
                      </a:r>
                    </a:p>
                  </a:txBody>
                  <a:tcPr/>
                </a:tc>
                <a:tc>
                  <a:txBody>
                    <a:bodyPr/>
                    <a:lstStyle/>
                    <a:p>
                      <a:pPr algn="l" latinLnBrk="1"/>
                      <a:r>
                        <a:rPr lang="ko-KR" altLang="en-US" sz="1600" dirty="0"/>
                        <a:t>비영리</a:t>
                      </a:r>
                    </a:p>
                  </a:txBody>
                  <a:tcPr/>
                </a:tc>
                <a:extLst>
                  <a:ext uri="{0D108BD9-81ED-4DB2-BD59-A6C34878D82A}">
                    <a16:rowId xmlns:a16="http://schemas.microsoft.com/office/drawing/2014/main" val="10003"/>
                  </a:ext>
                </a:extLst>
              </a:tr>
              <a:tr h="370840">
                <a:tc>
                  <a:txBody>
                    <a:bodyPr/>
                    <a:lstStyle/>
                    <a:p>
                      <a:pPr algn="ctr" latinLnBrk="1"/>
                      <a:r>
                        <a:rPr lang="ko-KR" altLang="en-US" sz="1600" dirty="0"/>
                        <a:t>기초재산</a:t>
                      </a:r>
                    </a:p>
                  </a:txBody>
                  <a:tcPr/>
                </a:tc>
                <a:tc>
                  <a:txBody>
                    <a:bodyPr/>
                    <a:lstStyle/>
                    <a:p>
                      <a:pPr algn="l" latinLnBrk="1"/>
                      <a:r>
                        <a:rPr lang="ko-KR" altLang="en-US" sz="1600" dirty="0"/>
                        <a:t>자본금</a:t>
                      </a:r>
                    </a:p>
                  </a:txBody>
                  <a:tcPr/>
                </a:tc>
                <a:tc>
                  <a:txBody>
                    <a:bodyPr/>
                    <a:lstStyle/>
                    <a:p>
                      <a:pPr algn="l" latinLnBrk="1"/>
                      <a:r>
                        <a:rPr lang="ko-KR" altLang="en-US" sz="1600" dirty="0"/>
                        <a:t>기금</a:t>
                      </a:r>
                    </a:p>
                  </a:txBody>
                  <a:tcPr/>
                </a:tc>
                <a:tc>
                  <a:txBody>
                    <a:bodyPr/>
                    <a:lstStyle/>
                    <a:p>
                      <a:pPr algn="l" latinLnBrk="1"/>
                      <a:r>
                        <a:rPr lang="ko-KR" altLang="en-US" sz="1600" dirty="0"/>
                        <a:t>조합원 출자금</a:t>
                      </a:r>
                    </a:p>
                  </a:txBody>
                  <a:tcPr/>
                </a:tc>
                <a:extLst>
                  <a:ext uri="{0D108BD9-81ED-4DB2-BD59-A6C34878D82A}">
                    <a16:rowId xmlns:a16="http://schemas.microsoft.com/office/drawing/2014/main" val="10004"/>
                  </a:ext>
                </a:extLst>
              </a:tr>
              <a:tr h="370840">
                <a:tc>
                  <a:txBody>
                    <a:bodyPr/>
                    <a:lstStyle/>
                    <a:p>
                      <a:pPr algn="ctr" latinLnBrk="1"/>
                      <a:r>
                        <a:rPr lang="ko-KR" altLang="en-US" sz="1600" dirty="0"/>
                        <a:t>최고의사결정기관 </a:t>
                      </a:r>
                    </a:p>
                  </a:txBody>
                  <a:tcPr/>
                </a:tc>
                <a:tc>
                  <a:txBody>
                    <a:bodyPr/>
                    <a:lstStyle/>
                    <a:p>
                      <a:pPr algn="l" latinLnBrk="1"/>
                      <a:r>
                        <a:rPr lang="ko-KR" altLang="en-US" sz="1600" dirty="0"/>
                        <a:t>주주총회</a:t>
                      </a:r>
                      <a:r>
                        <a:rPr lang="en-US" altLang="ko-KR" sz="1600" dirty="0"/>
                        <a:t> </a:t>
                      </a:r>
                      <a:endParaRPr lang="ko-KR" altLang="en-US" sz="1600" dirty="0"/>
                    </a:p>
                  </a:txBody>
                  <a:tcPr/>
                </a:tc>
                <a:tc>
                  <a:txBody>
                    <a:bodyPr/>
                    <a:lstStyle/>
                    <a:p>
                      <a:pPr algn="l" latinLnBrk="1"/>
                      <a:r>
                        <a:rPr lang="ko-KR" altLang="en-US" sz="1600" dirty="0"/>
                        <a:t>사원총회</a:t>
                      </a:r>
                    </a:p>
                  </a:txBody>
                  <a:tcPr/>
                </a:tc>
                <a:tc>
                  <a:txBody>
                    <a:bodyPr/>
                    <a:lstStyle/>
                    <a:p>
                      <a:pPr algn="l" latinLnBrk="1"/>
                      <a:r>
                        <a:rPr lang="ko-KR" altLang="en-US" sz="1600" dirty="0"/>
                        <a:t>조합원총회</a:t>
                      </a:r>
                    </a:p>
                  </a:txBody>
                  <a:tcPr/>
                </a:tc>
                <a:extLst>
                  <a:ext uri="{0D108BD9-81ED-4DB2-BD59-A6C34878D82A}">
                    <a16:rowId xmlns:a16="http://schemas.microsoft.com/office/drawing/2014/main" val="10005"/>
                  </a:ext>
                </a:extLst>
              </a:tr>
              <a:tr h="370840">
                <a:tc>
                  <a:txBody>
                    <a:bodyPr/>
                    <a:lstStyle/>
                    <a:p>
                      <a:pPr algn="ctr" latinLnBrk="1"/>
                      <a:r>
                        <a:rPr lang="ko-KR" altLang="en-US" sz="1600" dirty="0"/>
                        <a:t>사업</a:t>
                      </a:r>
                    </a:p>
                  </a:txBody>
                  <a:tcPr/>
                </a:tc>
                <a:tc>
                  <a:txBody>
                    <a:bodyPr/>
                    <a:lstStyle/>
                    <a:p>
                      <a:pPr algn="l" latinLnBrk="1"/>
                      <a:r>
                        <a:rPr lang="ko-KR" altLang="en-US" sz="1600" dirty="0"/>
                        <a:t>보험</a:t>
                      </a:r>
                      <a:r>
                        <a:rPr lang="en-US" altLang="ko-KR" sz="1600" dirty="0"/>
                        <a:t>, </a:t>
                      </a:r>
                      <a:r>
                        <a:rPr lang="ko-KR" altLang="en-US" sz="1600" dirty="0"/>
                        <a:t>부수업무</a:t>
                      </a:r>
                    </a:p>
                  </a:txBody>
                  <a:tcPr/>
                </a:tc>
                <a:tc>
                  <a:txBody>
                    <a:bodyPr/>
                    <a:lstStyle/>
                    <a:p>
                      <a:pPr algn="l" latinLnBrk="1"/>
                      <a:r>
                        <a:rPr lang="ko-KR" altLang="en-US" sz="1600" dirty="0"/>
                        <a:t>보험</a:t>
                      </a:r>
                      <a:r>
                        <a:rPr lang="en-US" altLang="ko-KR" sz="1600" dirty="0"/>
                        <a:t>, </a:t>
                      </a:r>
                      <a:r>
                        <a:rPr lang="ko-KR" altLang="en-US" sz="1600" dirty="0"/>
                        <a:t>부수업무</a:t>
                      </a:r>
                    </a:p>
                  </a:txBody>
                  <a:tcPr/>
                </a:tc>
                <a:tc>
                  <a:txBody>
                    <a:bodyPr/>
                    <a:lstStyle/>
                    <a:p>
                      <a:pPr algn="l" latinLnBrk="1"/>
                      <a:r>
                        <a:rPr lang="ko-KR" altLang="en-US" sz="1600" dirty="0"/>
                        <a:t>경제사업</a:t>
                      </a:r>
                      <a:r>
                        <a:rPr lang="en-US" altLang="ko-KR" sz="1600" dirty="0"/>
                        <a:t>, </a:t>
                      </a:r>
                      <a:r>
                        <a:rPr lang="ko-KR" altLang="en-US" sz="1600" dirty="0"/>
                        <a:t>신용</a:t>
                      </a:r>
                      <a:endParaRPr lang="en-US" altLang="ko-KR" sz="1600" dirty="0"/>
                    </a:p>
                    <a:p>
                      <a:pPr algn="l" latinLnBrk="1"/>
                      <a:r>
                        <a:rPr lang="ko-KR" altLang="en-US" sz="1600" dirty="0"/>
                        <a:t>사업</a:t>
                      </a:r>
                      <a:r>
                        <a:rPr lang="en-US" altLang="ko-KR" sz="1600" dirty="0"/>
                        <a:t>, </a:t>
                      </a:r>
                      <a:r>
                        <a:rPr lang="ko-KR" altLang="en-US" sz="1600" dirty="0"/>
                        <a:t>보험사업 등</a:t>
                      </a:r>
                    </a:p>
                  </a:txBody>
                  <a:tcPr/>
                </a:tc>
                <a:extLst>
                  <a:ext uri="{0D108BD9-81ED-4DB2-BD59-A6C34878D82A}">
                    <a16:rowId xmlns:a16="http://schemas.microsoft.com/office/drawing/2014/main" val="10006"/>
                  </a:ext>
                </a:extLst>
              </a:tr>
              <a:tr h="370840">
                <a:tc>
                  <a:txBody>
                    <a:bodyPr/>
                    <a:lstStyle/>
                    <a:p>
                      <a:pPr algn="ctr" latinLnBrk="1"/>
                      <a:r>
                        <a:rPr lang="ko-KR" altLang="en-US" sz="1600" dirty="0"/>
                        <a:t>법적 근거</a:t>
                      </a:r>
                    </a:p>
                  </a:txBody>
                  <a:tcPr/>
                </a:tc>
                <a:tc>
                  <a:txBody>
                    <a:bodyPr/>
                    <a:lstStyle/>
                    <a:p>
                      <a:pPr algn="l" latinLnBrk="1"/>
                      <a:r>
                        <a:rPr lang="ko-KR" altLang="en-US" sz="1600" dirty="0"/>
                        <a:t>상법</a:t>
                      </a:r>
                      <a:r>
                        <a:rPr lang="en-US" altLang="ko-KR" sz="1600" dirty="0"/>
                        <a:t>, </a:t>
                      </a:r>
                      <a:r>
                        <a:rPr lang="ko-KR" altLang="en-US" sz="1600" dirty="0" err="1"/>
                        <a:t>보험업법</a:t>
                      </a:r>
                      <a:endParaRPr lang="ko-KR" altLang="en-US" sz="1600" dirty="0"/>
                    </a:p>
                  </a:txBody>
                  <a:tcPr/>
                </a:tc>
                <a:tc>
                  <a:txBody>
                    <a:bodyPr/>
                    <a:lstStyle/>
                    <a:p>
                      <a:pPr algn="l" latinLnBrk="1"/>
                      <a:r>
                        <a:rPr lang="ko-KR" altLang="en-US" sz="1600" dirty="0" err="1"/>
                        <a:t>보험업법</a:t>
                      </a:r>
                      <a:endParaRPr lang="ko-KR" altLang="en-US" sz="1600" dirty="0"/>
                    </a:p>
                  </a:txBody>
                  <a:tcPr/>
                </a:tc>
                <a:tc>
                  <a:txBody>
                    <a:bodyPr/>
                    <a:lstStyle/>
                    <a:p>
                      <a:pPr algn="l" latinLnBrk="1"/>
                      <a:r>
                        <a:rPr lang="ko-KR" altLang="en-US" sz="1600" dirty="0"/>
                        <a:t>특별법</a:t>
                      </a:r>
                      <a:r>
                        <a:rPr lang="en-US" altLang="ko-KR" sz="1600" dirty="0"/>
                        <a:t>, </a:t>
                      </a:r>
                      <a:r>
                        <a:rPr lang="ko-KR" altLang="en-US" sz="1600" dirty="0"/>
                        <a:t>민법</a:t>
                      </a:r>
                    </a:p>
                  </a:txBody>
                  <a:tcPr/>
                </a:tc>
                <a:extLst>
                  <a:ext uri="{0D108BD9-81ED-4DB2-BD59-A6C34878D82A}">
                    <a16:rowId xmlns:a16="http://schemas.microsoft.com/office/drawing/2014/main" val="10007"/>
                  </a:ext>
                </a:extLst>
              </a:tr>
              <a:tr h="370840">
                <a:tc>
                  <a:txBody>
                    <a:bodyPr/>
                    <a:lstStyle/>
                    <a:p>
                      <a:pPr algn="ctr" latinLnBrk="1"/>
                      <a:r>
                        <a:rPr lang="ko-KR" altLang="en-US" sz="1600" dirty="0"/>
                        <a:t>감독</a:t>
                      </a:r>
                    </a:p>
                  </a:txBody>
                  <a:tcPr/>
                </a:tc>
                <a:tc>
                  <a:txBody>
                    <a:bodyPr/>
                    <a:lstStyle/>
                    <a:p>
                      <a:pPr algn="l" latinLnBrk="1"/>
                      <a:r>
                        <a:rPr lang="ko-KR" altLang="en-US" sz="1600" dirty="0"/>
                        <a:t>금융감독조직</a:t>
                      </a:r>
                    </a:p>
                  </a:txBody>
                  <a:tcPr/>
                </a:tc>
                <a:tc>
                  <a:txBody>
                    <a:bodyPr/>
                    <a:lstStyle/>
                    <a:p>
                      <a:pPr algn="l" latinLnBrk="1"/>
                      <a:r>
                        <a:rPr lang="ko-KR" altLang="en-US" sz="1600" dirty="0"/>
                        <a:t>금융감독조직</a:t>
                      </a:r>
                    </a:p>
                  </a:txBody>
                  <a:tcPr/>
                </a:tc>
                <a:tc>
                  <a:txBody>
                    <a:bodyPr/>
                    <a:lstStyle/>
                    <a:p>
                      <a:pPr algn="l" latinLnBrk="1"/>
                      <a:r>
                        <a:rPr lang="ko-KR" altLang="en-US" sz="1600" dirty="0"/>
                        <a:t>주무부처</a:t>
                      </a:r>
                      <a:r>
                        <a:rPr lang="en-US" altLang="ko-KR" sz="1600" dirty="0"/>
                        <a:t>(17</a:t>
                      </a:r>
                      <a:r>
                        <a:rPr lang="ko-KR" altLang="en-US" sz="1600" dirty="0"/>
                        <a:t>개</a:t>
                      </a:r>
                      <a:r>
                        <a:rPr lang="en-US" altLang="ko-KR" sz="1600" dirty="0"/>
                        <a:t>)</a:t>
                      </a:r>
                      <a:endParaRPr lang="ko-KR" altLang="en-US" sz="1600" dirty="0"/>
                    </a:p>
                  </a:txBody>
                  <a:tcPr/>
                </a:tc>
                <a:extLst>
                  <a:ext uri="{0D108BD9-81ED-4DB2-BD59-A6C34878D82A}">
                    <a16:rowId xmlns:a16="http://schemas.microsoft.com/office/drawing/2014/main" val="10008"/>
                  </a:ext>
                </a:extLst>
              </a:tr>
            </a:tbl>
          </a:graphicData>
        </a:graphic>
      </p:graphicFrame>
      <p:sp>
        <p:nvSpPr>
          <p:cNvPr id="4" name="슬라이드 번호 개체 틀 3">
            <a:extLst>
              <a:ext uri="{FF2B5EF4-FFF2-40B4-BE49-F238E27FC236}">
                <a16:creationId xmlns:a16="http://schemas.microsoft.com/office/drawing/2014/main" id="{B16B9230-4DD1-4702-96AF-1ED7EBBFF4E1}"/>
              </a:ext>
            </a:extLst>
          </p:cNvPr>
          <p:cNvSpPr>
            <a:spLocks noGrp="1"/>
          </p:cNvSpPr>
          <p:nvPr>
            <p:ph type="sldNum" sz="quarter" idx="12"/>
          </p:nvPr>
        </p:nvSpPr>
        <p:spPr/>
        <p:txBody>
          <a:bodyPr/>
          <a:lstStyle/>
          <a:p>
            <a:fld id="{2C35A0F8-76F7-4879-902E-6C3B317F277E}" type="slidenum">
              <a:rPr lang="ko-KR" altLang="en-US" smtClean="0"/>
              <a:t>45</a:t>
            </a:fld>
            <a:endParaRPr lang="ko-KR" altLang="en-US"/>
          </a:p>
        </p:txBody>
      </p:sp>
    </p:spTree>
    <p:extLst>
      <p:ext uri="{BB962C8B-B14F-4D97-AF65-F5344CB8AC3E}">
        <p14:creationId xmlns:p14="http://schemas.microsoft.com/office/powerpoint/2010/main" val="863122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lnSpcReduction="10000"/>
          </a:bodyPr>
          <a:lstStyle/>
          <a:p>
            <a:r>
              <a:rPr lang="ko-KR" altLang="en-US" sz="1600" b="1" dirty="0"/>
              <a:t>□ 공제 관련 </a:t>
            </a:r>
            <a:r>
              <a:rPr lang="en-US" altLang="ko-KR" sz="1600" b="1" dirty="0"/>
              <a:t>2002</a:t>
            </a:r>
            <a:r>
              <a:rPr lang="ko-KR" altLang="en-US" sz="1600" b="1" dirty="0"/>
              <a:t>년 총리실 주관 조사결과 공제조직이 </a:t>
            </a:r>
            <a:r>
              <a:rPr lang="en-US" altLang="ko-KR" sz="1600" b="1" dirty="0"/>
              <a:t>32</a:t>
            </a:r>
            <a:r>
              <a:rPr lang="ko-KR" altLang="en-US" sz="1600" b="1" dirty="0"/>
              <a:t>개</a:t>
            </a:r>
            <a:r>
              <a:rPr lang="en-US" altLang="ko-KR" sz="1600" b="1" dirty="0"/>
              <a:t>, 2011</a:t>
            </a:r>
            <a:r>
              <a:rPr lang="ko-KR" altLang="en-US" sz="1600" b="1" dirty="0"/>
              <a:t>년 </a:t>
            </a:r>
            <a:r>
              <a:rPr lang="en-US" altLang="ko-KR" sz="1600" b="1" dirty="0"/>
              <a:t>1</a:t>
            </a:r>
            <a:r>
              <a:rPr lang="ko-KR" altLang="en-US" sz="1600" b="1" dirty="0"/>
              <a:t>월 조사결과</a:t>
            </a:r>
            <a:endParaRPr lang="en-US" altLang="ko-KR" sz="1600" b="1" dirty="0"/>
          </a:p>
          <a:p>
            <a:r>
              <a:rPr lang="en-US" altLang="ko-KR" sz="1600" b="1" dirty="0"/>
              <a:t>   60</a:t>
            </a:r>
            <a:r>
              <a:rPr lang="ko-KR" altLang="en-US" sz="1600" b="1" dirty="0"/>
              <a:t>개</a:t>
            </a:r>
            <a:r>
              <a:rPr lang="en-US" altLang="ko-KR" sz="1600" b="1" dirty="0"/>
              <a:t>, 2020</a:t>
            </a:r>
            <a:r>
              <a:rPr lang="ko-KR" altLang="en-US" sz="1600" b="1" dirty="0"/>
              <a:t>년 보험연구원 공제 조사결과 </a:t>
            </a:r>
            <a:r>
              <a:rPr lang="en-US" altLang="ko-KR" sz="1600" b="1" dirty="0"/>
              <a:t>94</a:t>
            </a:r>
            <a:r>
              <a:rPr lang="ko-KR" altLang="en-US" sz="1600" b="1" dirty="0"/>
              <a:t>개</a:t>
            </a:r>
            <a:r>
              <a:rPr lang="en-US" altLang="ko-KR" sz="1600" b="1" dirty="0"/>
              <a:t>(</a:t>
            </a:r>
            <a:r>
              <a:rPr lang="ko-KR" altLang="en-US" sz="1600" b="1" dirty="0"/>
              <a:t>일반공제</a:t>
            </a:r>
            <a:r>
              <a:rPr lang="en-US" altLang="ko-KR" sz="1600" b="1" dirty="0"/>
              <a:t>*</a:t>
            </a:r>
            <a:r>
              <a:rPr lang="ko-KR" altLang="en-US" sz="1600" b="1" dirty="0"/>
              <a:t> 포함</a:t>
            </a:r>
            <a:r>
              <a:rPr lang="en-US" altLang="ko-KR" sz="1600" b="1" dirty="0"/>
              <a:t>)</a:t>
            </a:r>
            <a:r>
              <a:rPr lang="ko-KR" altLang="en-US" sz="1600" b="1" dirty="0"/>
              <a:t>로 나타남</a:t>
            </a:r>
            <a:endParaRPr lang="en-US" altLang="ko-KR" sz="1600" b="1" dirty="0"/>
          </a:p>
          <a:p>
            <a:r>
              <a:rPr lang="en-US" altLang="ko-KR" sz="1400" dirty="0"/>
              <a:t> * (</a:t>
            </a:r>
            <a:r>
              <a:rPr lang="ko-KR" altLang="en-US" sz="1400" dirty="0"/>
              <a:t>농협</a:t>
            </a:r>
            <a:r>
              <a:rPr lang="en-US" altLang="ko-KR" sz="1400" dirty="0"/>
              <a:t>), </a:t>
            </a:r>
            <a:r>
              <a:rPr lang="ko-KR" altLang="en-US" sz="1400" dirty="0"/>
              <a:t>수협</a:t>
            </a:r>
            <a:r>
              <a:rPr lang="en-US" altLang="ko-KR" sz="1400" dirty="0"/>
              <a:t>, </a:t>
            </a:r>
            <a:r>
              <a:rPr lang="ko-KR" altLang="en-US" sz="1400" dirty="0" err="1"/>
              <a:t>신협</a:t>
            </a:r>
            <a:r>
              <a:rPr lang="en-US" altLang="ko-KR" sz="1400" dirty="0"/>
              <a:t>, </a:t>
            </a:r>
            <a:r>
              <a:rPr lang="ko-KR" altLang="en-US" sz="1400" dirty="0"/>
              <a:t>새마을금고의 경우 </a:t>
            </a:r>
            <a:r>
              <a:rPr lang="ko-KR" altLang="en-US" sz="1400" dirty="0" err="1"/>
              <a:t>준조합원</a:t>
            </a:r>
            <a:r>
              <a:rPr lang="en-US" altLang="ko-KR" sz="1400" dirty="0"/>
              <a:t>, </a:t>
            </a:r>
            <a:r>
              <a:rPr lang="ko-KR" altLang="en-US" sz="1400" dirty="0"/>
              <a:t>준회원이라는 방식을 통해 일반인을 가입대상</a:t>
            </a:r>
            <a:endParaRPr lang="en-US" altLang="ko-KR" sz="1400" dirty="0"/>
          </a:p>
          <a:p>
            <a:r>
              <a:rPr lang="en-US" altLang="ko-KR" sz="1400" dirty="0"/>
              <a:t>   </a:t>
            </a:r>
            <a:r>
              <a:rPr lang="ko-KR" altLang="en-US" sz="1400" dirty="0"/>
              <a:t>으로 포함시키고 있으며</a:t>
            </a:r>
            <a:r>
              <a:rPr lang="en-US" altLang="ko-KR" sz="1400" dirty="0"/>
              <a:t>, </a:t>
            </a:r>
            <a:r>
              <a:rPr lang="ko-KR" altLang="en-US" sz="1400" dirty="0"/>
              <a:t>이러한 공제를 말함</a:t>
            </a:r>
            <a:r>
              <a:rPr lang="en-US" altLang="ko-KR" sz="1400" dirty="0"/>
              <a:t>   </a:t>
            </a:r>
            <a:r>
              <a:rPr lang="ko-KR" altLang="en-US" sz="1400" dirty="0"/>
              <a:t>  </a:t>
            </a:r>
            <a:r>
              <a:rPr lang="en-US" altLang="ko-KR" sz="1400" dirty="0"/>
              <a:t> </a:t>
            </a:r>
            <a:r>
              <a:rPr lang="ko-KR" altLang="en-US" sz="1600" b="1" dirty="0"/>
              <a:t>   </a:t>
            </a:r>
            <a:endParaRPr lang="en-US" altLang="ko-KR" sz="1600" b="1" dirty="0"/>
          </a:p>
          <a:p>
            <a:r>
              <a:rPr lang="en-US" altLang="ko-KR" sz="1600" dirty="0"/>
              <a:t> </a:t>
            </a:r>
          </a:p>
          <a:p>
            <a:r>
              <a:rPr lang="en-US" altLang="ko-KR" sz="1600" b="1" dirty="0"/>
              <a:t>□ </a:t>
            </a:r>
            <a:r>
              <a:rPr lang="ko-KR" altLang="en-US" sz="1600" b="1" dirty="0" err="1"/>
              <a:t>보험형</a:t>
            </a:r>
            <a:r>
              <a:rPr lang="ko-KR" altLang="en-US" sz="1600" b="1" dirty="0"/>
              <a:t> 공제 </a:t>
            </a:r>
            <a:r>
              <a:rPr lang="en-US" altLang="ko-KR" sz="1600" b="1" dirty="0"/>
              <a:t>: </a:t>
            </a:r>
            <a:r>
              <a:rPr lang="ko-KR" altLang="en-US" sz="1600" dirty="0"/>
              <a:t>「</a:t>
            </a:r>
            <a:r>
              <a:rPr lang="ko-KR" altLang="en-US" sz="1600" dirty="0" err="1"/>
              <a:t>보험업법</a:t>
            </a:r>
            <a:r>
              <a:rPr lang="ko-KR" altLang="en-US" sz="1600" dirty="0"/>
              <a:t>」에 따른 보험과 동일 또는 유사한 역할을 하는 공제를 </a:t>
            </a:r>
            <a:endParaRPr lang="en-US" altLang="ko-KR" sz="1600" dirty="0"/>
          </a:p>
          <a:p>
            <a:r>
              <a:rPr lang="en-US" altLang="ko-KR" sz="1600" dirty="0"/>
              <a:t>  </a:t>
            </a:r>
            <a:r>
              <a:rPr lang="ko-KR" altLang="en-US" sz="1600" dirty="0"/>
              <a:t> 말하며</a:t>
            </a:r>
            <a:r>
              <a:rPr lang="en-US" altLang="ko-KR" sz="1600" dirty="0"/>
              <a:t>, </a:t>
            </a:r>
            <a:r>
              <a:rPr lang="ko-KR" altLang="en-US" sz="1600" dirty="0"/>
              <a:t>그 특성상 보험에 준하는 수준의 규제가 필요한 공제임</a:t>
            </a:r>
            <a:r>
              <a:rPr lang="en-US" altLang="ko-KR" sz="1600" dirty="0"/>
              <a:t> </a:t>
            </a:r>
          </a:p>
          <a:p>
            <a:r>
              <a:rPr lang="en-US" altLang="ko-KR" sz="1600" dirty="0"/>
              <a:t> ○ </a:t>
            </a:r>
            <a:r>
              <a:rPr lang="ko-KR" altLang="en-US" sz="1600" b="1" dirty="0"/>
              <a:t>일반공제</a:t>
            </a:r>
            <a:r>
              <a:rPr lang="en-US" altLang="ko-KR" sz="1600" dirty="0"/>
              <a:t>, </a:t>
            </a:r>
            <a:r>
              <a:rPr lang="ko-KR" altLang="en-US" sz="1600" b="1" dirty="0"/>
              <a:t>조합공제</a:t>
            </a:r>
            <a:r>
              <a:rPr lang="en-US" altLang="ko-KR" sz="1600" dirty="0"/>
              <a:t>(</a:t>
            </a:r>
            <a:r>
              <a:rPr lang="ko-KR" altLang="en-US" sz="1600" dirty="0"/>
              <a:t>건설공제조합</a:t>
            </a:r>
            <a:r>
              <a:rPr lang="en-US" altLang="ko-KR" sz="1600" dirty="0"/>
              <a:t>, </a:t>
            </a:r>
            <a:r>
              <a:rPr lang="ko-KR" altLang="en-US" sz="1600" dirty="0"/>
              <a:t>교육시설재난공제회</a:t>
            </a:r>
            <a:r>
              <a:rPr lang="en-US" altLang="ko-KR" sz="1600" dirty="0"/>
              <a:t>, </a:t>
            </a:r>
            <a:r>
              <a:rPr lang="ko-KR" altLang="en-US" sz="1600" dirty="0"/>
              <a:t>전국개인택시공제조합</a:t>
            </a:r>
            <a:r>
              <a:rPr lang="en-US" altLang="ko-KR" sz="1600" dirty="0"/>
              <a:t>,</a:t>
            </a:r>
          </a:p>
          <a:p>
            <a:r>
              <a:rPr lang="en-US" altLang="ko-KR" sz="1600" dirty="0"/>
              <a:t>   </a:t>
            </a:r>
            <a:r>
              <a:rPr lang="ko-KR" altLang="en-US" sz="1600" dirty="0"/>
              <a:t> 한국교직원공제회 등</a:t>
            </a:r>
            <a:r>
              <a:rPr lang="en-US" altLang="ko-KR" sz="1600" dirty="0"/>
              <a:t>), </a:t>
            </a:r>
            <a:r>
              <a:rPr lang="ko-KR" altLang="en-US" sz="1600" b="1" dirty="0" err="1"/>
              <a:t>정책성공제</a:t>
            </a:r>
            <a:r>
              <a:rPr lang="en-US" altLang="ko-KR" sz="1600" dirty="0"/>
              <a:t>(</a:t>
            </a:r>
            <a:r>
              <a:rPr lang="ko-KR" altLang="en-US" sz="1600" dirty="0" err="1"/>
              <a:t>과학기술인공제회</a:t>
            </a:r>
            <a:r>
              <a:rPr lang="en-US" altLang="ko-KR" sz="1600" dirty="0"/>
              <a:t>, </a:t>
            </a:r>
            <a:r>
              <a:rPr lang="ko-KR" altLang="en-US" sz="1600" dirty="0"/>
              <a:t>행정공제회 등</a:t>
            </a:r>
            <a:r>
              <a:rPr lang="en-US" altLang="ko-KR" sz="1600" dirty="0"/>
              <a:t>)</a:t>
            </a:r>
            <a:r>
              <a:rPr lang="ko-KR" altLang="en-US" sz="1600" dirty="0"/>
              <a:t>로 분류 </a:t>
            </a:r>
            <a:r>
              <a:rPr lang="en-US" altLang="ko-KR" sz="1600" dirty="0"/>
              <a:t> </a:t>
            </a:r>
          </a:p>
          <a:p>
            <a:endParaRPr lang="en-US" altLang="ko-KR" sz="1200" dirty="0"/>
          </a:p>
          <a:p>
            <a:r>
              <a:rPr lang="ko-KR" altLang="en-US" sz="1600" b="1" dirty="0"/>
              <a:t>□ </a:t>
            </a:r>
            <a:r>
              <a:rPr lang="ko-KR" altLang="en-US" sz="1600" b="1" dirty="0" err="1"/>
              <a:t>상호부조형</a:t>
            </a:r>
            <a:r>
              <a:rPr lang="ko-KR" altLang="en-US" sz="1600" b="1" dirty="0"/>
              <a:t> 공제 </a:t>
            </a:r>
            <a:r>
              <a:rPr lang="en-US" altLang="ko-KR" sz="1600" b="1" dirty="0"/>
              <a:t>: </a:t>
            </a:r>
            <a:r>
              <a:rPr lang="ko-KR" altLang="en-US" sz="1600" dirty="0"/>
              <a:t>산업별 종사자의 사망∙퇴직급여</a:t>
            </a:r>
            <a:r>
              <a:rPr lang="en-US" altLang="ko-KR" sz="1600" dirty="0"/>
              <a:t>, </a:t>
            </a:r>
            <a:r>
              <a:rPr lang="ko-KR" altLang="en-US" sz="1600" dirty="0"/>
              <a:t>복지급여를 하는 공제</a:t>
            </a:r>
            <a:r>
              <a:rPr lang="en-US" altLang="ko-KR" sz="1600" dirty="0"/>
              <a:t>(</a:t>
            </a:r>
            <a:r>
              <a:rPr lang="ko-KR" altLang="en-US" sz="1600" dirty="0"/>
              <a:t>경찰</a:t>
            </a:r>
            <a:endParaRPr lang="en-US" altLang="ko-KR" sz="1600" dirty="0"/>
          </a:p>
          <a:p>
            <a:r>
              <a:rPr lang="en-US" altLang="ko-KR" sz="1600" dirty="0"/>
              <a:t>   </a:t>
            </a:r>
            <a:r>
              <a:rPr lang="ko-KR" altLang="en-US" sz="1600" dirty="0"/>
              <a:t>공제회</a:t>
            </a:r>
            <a:r>
              <a:rPr lang="en-US" altLang="ko-KR" sz="1600" dirty="0"/>
              <a:t>, </a:t>
            </a:r>
            <a:r>
              <a:rPr lang="ko-KR" altLang="en-US" sz="1600" dirty="0"/>
              <a:t>군인공제회</a:t>
            </a:r>
            <a:r>
              <a:rPr lang="en-US" altLang="ko-KR" sz="1600" dirty="0"/>
              <a:t>, </a:t>
            </a:r>
            <a:r>
              <a:rPr lang="ko-KR" altLang="en-US" sz="1600" dirty="0"/>
              <a:t>대한소방공제회</a:t>
            </a:r>
            <a:r>
              <a:rPr lang="en-US" altLang="ko-KR" sz="1600" dirty="0"/>
              <a:t>, </a:t>
            </a:r>
            <a:r>
              <a:rPr lang="ko-KR" altLang="en-US" sz="1600" dirty="0"/>
              <a:t>대한지방행정공제회 등</a:t>
            </a:r>
            <a:r>
              <a:rPr lang="en-US" altLang="ko-KR" sz="1600" dirty="0"/>
              <a:t>) </a:t>
            </a:r>
            <a:endParaRPr lang="en-US" altLang="ko-KR" sz="1600" b="1" dirty="0"/>
          </a:p>
          <a:p>
            <a:endParaRPr lang="en-US" altLang="ko-KR" sz="1200" dirty="0"/>
          </a:p>
          <a:p>
            <a:pPr algn="ctr"/>
            <a:r>
              <a:rPr lang="ko-KR" altLang="en-US" sz="1600" b="1" dirty="0"/>
              <a:t>국내 공제 현황</a:t>
            </a:r>
            <a:endParaRPr lang="en-US" altLang="ko-KR" sz="1400" dirty="0"/>
          </a:p>
          <a:p>
            <a:pPr algn="ctr"/>
            <a:endParaRPr lang="en-US" altLang="ko-KR" sz="1400"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r>
              <a:rPr lang="en-US" altLang="ko-KR" sz="1400" dirty="0"/>
              <a:t> </a:t>
            </a:r>
            <a:r>
              <a:rPr lang="ko-KR" altLang="en-US" sz="1400" dirty="0"/>
              <a:t>자료</a:t>
            </a:r>
            <a:r>
              <a:rPr lang="en-US" altLang="ko-KR" sz="1400" dirty="0"/>
              <a:t>: </a:t>
            </a:r>
            <a:r>
              <a:rPr lang="ko-KR" altLang="en-US" sz="1400" dirty="0"/>
              <a:t>보험연구원</a:t>
            </a:r>
            <a:r>
              <a:rPr lang="en-US" altLang="ko-KR" sz="1400" dirty="0"/>
              <a:t>, </a:t>
            </a:r>
            <a:r>
              <a:rPr lang="ko-KR" altLang="en-US" sz="1400" dirty="0"/>
              <a:t>공제보험 현황 조사</a:t>
            </a:r>
            <a:r>
              <a:rPr lang="en-US" altLang="ko-KR" sz="1400" dirty="0"/>
              <a:t>, 2020.4</a:t>
            </a:r>
            <a:r>
              <a:rPr lang="ko-KR" altLang="en-US" sz="1400" dirty="0"/>
              <a:t>월</a:t>
            </a:r>
            <a:r>
              <a:rPr lang="en-US" altLang="ko-KR" sz="1400" dirty="0"/>
              <a:t>, </a:t>
            </a:r>
            <a:r>
              <a:rPr lang="ko-KR" altLang="en-US" sz="1400" dirty="0"/>
              <a:t>이에 기초하여 재작성한 것임</a:t>
            </a:r>
            <a:endParaRPr lang="ko-KR" altLang="en-US" sz="1600" b="1" dirty="0"/>
          </a:p>
        </p:txBody>
      </p:sp>
      <p:graphicFrame>
        <p:nvGraphicFramePr>
          <p:cNvPr id="2" name="표 1"/>
          <p:cNvGraphicFramePr>
            <a:graphicFrameLocks noGrp="1"/>
          </p:cNvGraphicFramePr>
          <p:nvPr/>
        </p:nvGraphicFramePr>
        <p:xfrm>
          <a:off x="2423592" y="3645024"/>
          <a:ext cx="7632848" cy="2713608"/>
        </p:xfrm>
        <a:graphic>
          <a:graphicData uri="http://schemas.openxmlformats.org/drawingml/2006/table">
            <a:tbl>
              <a:tblPr firstRow="1" bandRow="1">
                <a:tableStyleId>{5C22544A-7EE6-4342-B048-85BDC9FD1C3A}</a:tableStyleId>
              </a:tblPr>
              <a:tblGrid>
                <a:gridCol w="936104">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482453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tblGrid>
              <a:tr h="442848">
                <a:tc gridSpan="2">
                  <a:txBody>
                    <a:bodyPr/>
                    <a:lstStyle/>
                    <a:p>
                      <a:pPr algn="ctr" latinLnBrk="1"/>
                      <a:r>
                        <a:rPr lang="ko-KR" altLang="en-US" sz="1600" dirty="0"/>
                        <a:t>구분</a:t>
                      </a:r>
                    </a:p>
                  </a:txBody>
                  <a:tcPr/>
                </a:tc>
                <a:tc hMerge="1">
                  <a:txBody>
                    <a:bodyPr/>
                    <a:lstStyle/>
                    <a:p>
                      <a:pPr algn="just" latinLnBrk="1"/>
                      <a:endParaRPr lang="ko-KR" altLang="en-US" sz="1600" dirty="0"/>
                    </a:p>
                  </a:txBody>
                  <a:tcPr/>
                </a:tc>
                <a:tc>
                  <a:txBody>
                    <a:bodyPr/>
                    <a:lstStyle/>
                    <a:p>
                      <a:pPr algn="ctr" latinLnBrk="1"/>
                      <a:r>
                        <a:rPr lang="ko-KR" altLang="en-US" sz="1600" dirty="0"/>
                        <a:t>내용</a:t>
                      </a:r>
                    </a:p>
                  </a:txBody>
                  <a:tcPr/>
                </a:tc>
                <a:tc>
                  <a:txBody>
                    <a:bodyPr/>
                    <a:lstStyle/>
                    <a:p>
                      <a:pPr algn="ctr" latinLnBrk="1"/>
                      <a:r>
                        <a:rPr lang="ko-KR" altLang="en-US" sz="1600" dirty="0"/>
                        <a:t>개수</a:t>
                      </a:r>
                    </a:p>
                  </a:txBody>
                  <a:tcPr/>
                </a:tc>
                <a:extLst>
                  <a:ext uri="{0D108BD9-81ED-4DB2-BD59-A6C34878D82A}">
                    <a16:rowId xmlns:a16="http://schemas.microsoft.com/office/drawing/2014/main" val="10000"/>
                  </a:ext>
                </a:extLst>
              </a:tr>
              <a:tr h="370840">
                <a:tc rowSpan="3">
                  <a:txBody>
                    <a:bodyPr/>
                    <a:lstStyle/>
                    <a:p>
                      <a:pPr algn="just" latinLnBrk="1"/>
                      <a:endParaRPr lang="en-US" altLang="ko-KR" sz="1600" dirty="0"/>
                    </a:p>
                    <a:p>
                      <a:pPr algn="just" latinLnBrk="1"/>
                      <a:r>
                        <a:rPr lang="ko-KR" altLang="en-US" sz="1600" dirty="0" err="1"/>
                        <a:t>보험형</a:t>
                      </a:r>
                      <a:endParaRPr lang="en-US" altLang="ko-KR" sz="1600" dirty="0"/>
                    </a:p>
                    <a:p>
                      <a:pPr algn="just" latinLnBrk="1"/>
                      <a:r>
                        <a:rPr lang="ko-KR" altLang="en-US" sz="1600" dirty="0"/>
                        <a:t>공제</a:t>
                      </a:r>
                    </a:p>
                  </a:txBody>
                  <a:tcPr/>
                </a:tc>
                <a:tc>
                  <a:txBody>
                    <a:bodyPr/>
                    <a:lstStyle/>
                    <a:p>
                      <a:pPr algn="just" latinLnBrk="1"/>
                      <a:r>
                        <a:rPr lang="ko-KR" altLang="en-US" sz="1600" dirty="0"/>
                        <a:t>일반공제</a:t>
                      </a:r>
                    </a:p>
                  </a:txBody>
                  <a:tcPr/>
                </a:tc>
                <a:tc>
                  <a:txBody>
                    <a:bodyPr/>
                    <a:lstStyle/>
                    <a:p>
                      <a:pPr algn="just" latinLnBrk="1"/>
                      <a:r>
                        <a:rPr lang="ko-KR" altLang="en-US" sz="1600" dirty="0"/>
                        <a:t>수협</a:t>
                      </a:r>
                      <a:r>
                        <a:rPr lang="en-US" altLang="ko-KR" sz="1600" dirty="0"/>
                        <a:t>, </a:t>
                      </a:r>
                      <a:r>
                        <a:rPr lang="ko-KR" altLang="en-US" sz="1600" dirty="0" err="1"/>
                        <a:t>신협</a:t>
                      </a:r>
                      <a:r>
                        <a:rPr lang="en-US" altLang="ko-KR" sz="1600" dirty="0"/>
                        <a:t>, </a:t>
                      </a:r>
                      <a:r>
                        <a:rPr lang="ko-KR" altLang="en-US" sz="1600" dirty="0"/>
                        <a:t>새마을금고 등 준회원 방식을 통해</a:t>
                      </a:r>
                      <a:endParaRPr lang="en-US" altLang="ko-KR" sz="1600" dirty="0"/>
                    </a:p>
                    <a:p>
                      <a:pPr algn="just" latinLnBrk="1"/>
                      <a:r>
                        <a:rPr lang="ko-KR" altLang="en-US" sz="1600" dirty="0"/>
                        <a:t>일반인을 공제의 가입대상에 포함   </a:t>
                      </a:r>
                    </a:p>
                  </a:txBody>
                  <a:tcPr/>
                </a:tc>
                <a:tc>
                  <a:txBody>
                    <a:bodyPr/>
                    <a:lstStyle/>
                    <a:p>
                      <a:pPr algn="just" latinLnBrk="1"/>
                      <a:r>
                        <a:rPr lang="en-US" altLang="ko-KR" sz="1600" dirty="0"/>
                        <a:t>  3</a:t>
                      </a:r>
                      <a:endParaRPr lang="ko-KR" altLang="en-US" sz="1600" dirty="0"/>
                    </a:p>
                  </a:txBody>
                  <a:tcPr/>
                </a:tc>
                <a:extLst>
                  <a:ext uri="{0D108BD9-81ED-4DB2-BD59-A6C34878D82A}">
                    <a16:rowId xmlns:a16="http://schemas.microsoft.com/office/drawing/2014/main" val="10001"/>
                  </a:ext>
                </a:extLst>
              </a:tr>
              <a:tr h="370840">
                <a:tc vMerge="1">
                  <a:txBody>
                    <a:bodyPr/>
                    <a:lstStyle/>
                    <a:p>
                      <a:pPr algn="just" latinLnBrk="1"/>
                      <a:endParaRPr lang="ko-KR" altLang="en-US" sz="1600" dirty="0"/>
                    </a:p>
                  </a:txBody>
                  <a:tcPr/>
                </a:tc>
                <a:tc>
                  <a:txBody>
                    <a:bodyPr/>
                    <a:lstStyle/>
                    <a:p>
                      <a:pPr algn="just" latinLnBrk="1"/>
                      <a:r>
                        <a:rPr lang="ko-KR" altLang="en-US" sz="1600" dirty="0"/>
                        <a:t>조합공제</a:t>
                      </a:r>
                    </a:p>
                  </a:txBody>
                  <a:tcPr/>
                </a:tc>
                <a:tc>
                  <a:txBody>
                    <a:bodyPr/>
                    <a:lstStyle/>
                    <a:p>
                      <a:pPr algn="just" latinLnBrk="1"/>
                      <a:r>
                        <a:rPr lang="ko-KR" altLang="en-US" sz="1600" dirty="0"/>
                        <a:t>조합원이나  회원만을 대상으로 공제 운영</a:t>
                      </a:r>
                    </a:p>
                  </a:txBody>
                  <a:tcPr/>
                </a:tc>
                <a:tc>
                  <a:txBody>
                    <a:bodyPr/>
                    <a:lstStyle/>
                    <a:p>
                      <a:pPr algn="just" latinLnBrk="1"/>
                      <a:r>
                        <a:rPr lang="en-US" altLang="ko-KR" sz="1600" dirty="0"/>
                        <a:t> 74</a:t>
                      </a:r>
                      <a:endParaRPr lang="ko-KR" altLang="en-US" sz="1600" dirty="0"/>
                    </a:p>
                  </a:txBody>
                  <a:tcPr/>
                </a:tc>
                <a:extLst>
                  <a:ext uri="{0D108BD9-81ED-4DB2-BD59-A6C34878D82A}">
                    <a16:rowId xmlns:a16="http://schemas.microsoft.com/office/drawing/2014/main" val="10002"/>
                  </a:ext>
                </a:extLst>
              </a:tr>
              <a:tr h="370840">
                <a:tc vMerge="1">
                  <a:txBody>
                    <a:bodyPr/>
                    <a:lstStyle/>
                    <a:p>
                      <a:pPr algn="just" latinLnBrk="1"/>
                      <a:endParaRPr lang="ko-KR" altLang="en-US" sz="1600" dirty="0"/>
                    </a:p>
                  </a:txBody>
                  <a:tcPr/>
                </a:tc>
                <a:tc>
                  <a:txBody>
                    <a:bodyPr/>
                    <a:lstStyle/>
                    <a:p>
                      <a:pPr algn="just" latinLnBrk="1"/>
                      <a:r>
                        <a:rPr lang="ko-KR" altLang="en-US" sz="1600" dirty="0" err="1"/>
                        <a:t>정책성공제</a:t>
                      </a:r>
                      <a:endParaRPr lang="ko-KR" altLang="en-US" sz="1600" dirty="0"/>
                    </a:p>
                  </a:txBody>
                  <a:tcPr/>
                </a:tc>
                <a:tc>
                  <a:txBody>
                    <a:bodyPr/>
                    <a:lstStyle/>
                    <a:p>
                      <a:pPr algn="just" latinLnBrk="1"/>
                      <a:r>
                        <a:rPr lang="ko-KR" altLang="en-US" sz="1600" dirty="0"/>
                        <a:t>정책적으로 정부지원금을 지원받아 소상공인</a:t>
                      </a:r>
                      <a:r>
                        <a:rPr lang="en-US" altLang="ko-KR" sz="1600" dirty="0"/>
                        <a:t>, </a:t>
                      </a:r>
                    </a:p>
                    <a:p>
                      <a:pPr algn="just" latinLnBrk="1"/>
                      <a:r>
                        <a:rPr lang="ko-KR" altLang="en-US" sz="1600" dirty="0"/>
                        <a:t>일용근로자의 퇴직급여 등을 보장하는 공제</a:t>
                      </a:r>
                    </a:p>
                  </a:txBody>
                  <a:tcPr/>
                </a:tc>
                <a:tc>
                  <a:txBody>
                    <a:bodyPr/>
                    <a:lstStyle/>
                    <a:p>
                      <a:pPr algn="just" latinLnBrk="1"/>
                      <a:r>
                        <a:rPr lang="en-US" altLang="ko-KR" sz="1600" dirty="0"/>
                        <a:t>  8</a:t>
                      </a:r>
                      <a:endParaRPr lang="ko-KR" altLang="en-US" sz="1600" dirty="0"/>
                    </a:p>
                  </a:txBody>
                  <a:tcPr/>
                </a:tc>
                <a:extLst>
                  <a:ext uri="{0D108BD9-81ED-4DB2-BD59-A6C34878D82A}">
                    <a16:rowId xmlns:a16="http://schemas.microsoft.com/office/drawing/2014/main" val="10003"/>
                  </a:ext>
                </a:extLst>
              </a:tr>
              <a:tr h="370840">
                <a:tc gridSpan="2">
                  <a:txBody>
                    <a:bodyPr/>
                    <a:lstStyle/>
                    <a:p>
                      <a:pPr algn="ctr" latinLnBrk="1"/>
                      <a:r>
                        <a:rPr lang="ko-KR" altLang="en-US" sz="1600" dirty="0" err="1"/>
                        <a:t>상호부조형공제</a:t>
                      </a:r>
                      <a:endParaRPr lang="ko-KR" altLang="en-US" sz="1600" dirty="0"/>
                    </a:p>
                  </a:txBody>
                  <a:tcPr/>
                </a:tc>
                <a:tc hMerge="1">
                  <a:txBody>
                    <a:bodyPr/>
                    <a:lstStyle/>
                    <a:p>
                      <a:pPr algn="just" latinLnBrk="1"/>
                      <a:endParaRPr lang="ko-KR" altLang="en-US" sz="1600" dirty="0"/>
                    </a:p>
                  </a:txBody>
                  <a:tcPr/>
                </a:tc>
                <a:tc>
                  <a:txBody>
                    <a:bodyPr/>
                    <a:lstStyle/>
                    <a:p>
                      <a:pPr algn="just" latinLnBrk="1"/>
                      <a:r>
                        <a:rPr lang="ko-KR" altLang="en-US" sz="1600" dirty="0"/>
                        <a:t>산업별 종사자의 사망∙퇴직급여</a:t>
                      </a:r>
                      <a:r>
                        <a:rPr lang="en-US" altLang="ko-KR" sz="1600" dirty="0"/>
                        <a:t>, </a:t>
                      </a:r>
                      <a:r>
                        <a:rPr lang="ko-KR" altLang="en-US" sz="1600" dirty="0"/>
                        <a:t>복지급여 등 공제</a:t>
                      </a:r>
                    </a:p>
                  </a:txBody>
                  <a:tcPr/>
                </a:tc>
                <a:tc>
                  <a:txBody>
                    <a:bodyPr/>
                    <a:lstStyle/>
                    <a:p>
                      <a:pPr algn="just" latinLnBrk="1"/>
                      <a:r>
                        <a:rPr lang="en-US" altLang="ko-KR" sz="1600" dirty="0"/>
                        <a:t> 13</a:t>
                      </a:r>
                      <a:endParaRPr lang="ko-KR" altLang="en-US" sz="1600" dirty="0"/>
                    </a:p>
                  </a:txBody>
                  <a:tcPr/>
                </a:tc>
                <a:extLst>
                  <a:ext uri="{0D108BD9-81ED-4DB2-BD59-A6C34878D82A}">
                    <a16:rowId xmlns:a16="http://schemas.microsoft.com/office/drawing/2014/main" val="10004"/>
                  </a:ext>
                </a:extLst>
              </a:tr>
              <a:tr h="370840">
                <a:tc gridSpan="3">
                  <a:txBody>
                    <a:bodyPr/>
                    <a:lstStyle/>
                    <a:p>
                      <a:pPr algn="ctr" latinLnBrk="1"/>
                      <a:r>
                        <a:rPr lang="ko-KR" altLang="en-US" sz="1600" dirty="0"/>
                        <a:t>계</a:t>
                      </a:r>
                    </a:p>
                  </a:txBody>
                  <a:tcPr/>
                </a:tc>
                <a:tc hMerge="1">
                  <a:txBody>
                    <a:bodyPr/>
                    <a:lstStyle/>
                    <a:p>
                      <a:pPr algn="just" latinLnBrk="1"/>
                      <a:endParaRPr lang="ko-KR" altLang="en-US" sz="1600" dirty="0"/>
                    </a:p>
                  </a:txBody>
                  <a:tcPr/>
                </a:tc>
                <a:tc hMerge="1">
                  <a:txBody>
                    <a:bodyPr/>
                    <a:lstStyle/>
                    <a:p>
                      <a:pPr algn="just" latinLnBrk="1"/>
                      <a:endParaRPr lang="ko-KR" altLang="en-US" sz="1600" dirty="0"/>
                    </a:p>
                  </a:txBody>
                  <a:tcPr/>
                </a:tc>
                <a:tc>
                  <a:txBody>
                    <a:bodyPr/>
                    <a:lstStyle/>
                    <a:p>
                      <a:pPr algn="just" latinLnBrk="1"/>
                      <a:r>
                        <a:rPr lang="en-US" altLang="ko-KR" sz="1600" dirty="0"/>
                        <a:t> 98</a:t>
                      </a:r>
                      <a:endParaRPr lang="ko-KR" altLang="en-US" sz="1600" dirty="0"/>
                    </a:p>
                  </a:txBody>
                  <a:tcPr/>
                </a:tc>
                <a:extLst>
                  <a:ext uri="{0D108BD9-81ED-4DB2-BD59-A6C34878D82A}">
                    <a16:rowId xmlns:a16="http://schemas.microsoft.com/office/drawing/2014/main" val="10005"/>
                  </a:ext>
                </a:extLst>
              </a:tr>
            </a:tbl>
          </a:graphicData>
        </a:graphic>
      </p:graphicFrame>
      <p:sp>
        <p:nvSpPr>
          <p:cNvPr id="4" name="슬라이드 번호 개체 틀 3">
            <a:extLst>
              <a:ext uri="{FF2B5EF4-FFF2-40B4-BE49-F238E27FC236}">
                <a16:creationId xmlns:a16="http://schemas.microsoft.com/office/drawing/2014/main" id="{CDAEC4AE-8365-499F-BE76-9F5DB7049AAC}"/>
              </a:ext>
            </a:extLst>
          </p:cNvPr>
          <p:cNvSpPr>
            <a:spLocks noGrp="1"/>
          </p:cNvSpPr>
          <p:nvPr>
            <p:ph type="sldNum" sz="quarter" idx="12"/>
          </p:nvPr>
        </p:nvSpPr>
        <p:spPr/>
        <p:txBody>
          <a:bodyPr/>
          <a:lstStyle/>
          <a:p>
            <a:fld id="{2C35A0F8-76F7-4879-902E-6C3B317F277E}" type="slidenum">
              <a:rPr lang="ko-KR" altLang="en-US" smtClean="0"/>
              <a:t>46</a:t>
            </a:fld>
            <a:endParaRPr lang="ko-KR" altLang="en-US"/>
          </a:p>
        </p:txBody>
      </p:sp>
    </p:spTree>
    <p:extLst>
      <p:ext uri="{BB962C8B-B14F-4D97-AF65-F5344CB8AC3E}">
        <p14:creationId xmlns:p14="http://schemas.microsoft.com/office/powerpoint/2010/main" val="37231950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600" b="1" dirty="0"/>
              <a:t>2. </a:t>
            </a:r>
            <a:r>
              <a:rPr lang="ko-KR" altLang="en-US" sz="1600" b="1" dirty="0"/>
              <a:t>공제 적용법 실정 </a:t>
            </a:r>
            <a:r>
              <a:rPr lang="en-US" altLang="ko-KR" sz="1600" b="1" dirty="0"/>
              <a:t> </a:t>
            </a:r>
          </a:p>
          <a:p>
            <a:endParaRPr lang="en-US" altLang="ko-KR" sz="1400" b="1" dirty="0"/>
          </a:p>
          <a:p>
            <a:pPr algn="ctr"/>
            <a:r>
              <a:rPr lang="ko-KR" altLang="en-US" sz="1600" b="1" dirty="0"/>
              <a:t>공제조합과 보험회사의 적용 법규 및 규범 비교</a:t>
            </a:r>
            <a:endParaRPr lang="en-US" altLang="ko-KR" sz="16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r>
              <a:rPr lang="en-US" altLang="ko-KR" sz="1400" dirty="0"/>
              <a:t> </a:t>
            </a:r>
            <a:r>
              <a:rPr lang="ko-KR" altLang="en-US" sz="1400" dirty="0"/>
              <a:t>주</a:t>
            </a:r>
            <a:r>
              <a:rPr lang="en-US" altLang="ko-KR" sz="1400" dirty="0"/>
              <a:t>: * </a:t>
            </a:r>
            <a:r>
              <a:rPr lang="ko-KR" altLang="en-US" sz="1400" dirty="0" err="1"/>
              <a:t>한국회계기준원을</a:t>
            </a:r>
            <a:r>
              <a:rPr lang="ko-KR" altLang="en-US" sz="1400" dirty="0"/>
              <a:t> 참조</a:t>
            </a:r>
            <a:endParaRPr lang="en-US" altLang="ko-KR" sz="1400" dirty="0"/>
          </a:p>
          <a:p>
            <a:r>
              <a:rPr lang="en-US" altLang="ko-KR" sz="1400" dirty="0"/>
              <a:t>     ** </a:t>
            </a:r>
            <a:r>
              <a:rPr lang="ko-KR" altLang="en-US" sz="1400" dirty="0"/>
              <a:t>금융감독원 참조</a:t>
            </a:r>
            <a:endParaRPr lang="en-US" altLang="ko-KR" sz="1600" dirty="0"/>
          </a:p>
          <a:p>
            <a:endParaRPr lang="en-US" altLang="ko-KR" sz="1600" b="1" dirty="0"/>
          </a:p>
          <a:p>
            <a:r>
              <a:rPr lang="ko-KR" altLang="en-US" sz="1600" b="1" dirty="0"/>
              <a:t>□ 공제조합과 보험회사의 </a:t>
            </a:r>
            <a:r>
              <a:rPr lang="ko-KR" altLang="en-US" sz="1600" b="1" dirty="0" err="1"/>
              <a:t>보험요율에</a:t>
            </a:r>
            <a:r>
              <a:rPr lang="ko-KR" altLang="en-US" sz="1600" b="1" dirty="0"/>
              <a:t> 영향을 미칠 수 있는 부분은 규제차익에 따른</a:t>
            </a:r>
            <a:endParaRPr lang="en-US" altLang="ko-KR" sz="1600" b="1" dirty="0"/>
          </a:p>
          <a:p>
            <a:r>
              <a:rPr lang="en-US" altLang="ko-KR" sz="1600" b="1" dirty="0"/>
              <a:t>   </a:t>
            </a:r>
            <a:r>
              <a:rPr lang="ko-KR" altLang="en-US" sz="1600" b="1" dirty="0"/>
              <a:t>사업비용 부분이며</a:t>
            </a:r>
            <a:r>
              <a:rPr lang="en-US" altLang="ko-KR" sz="1600" b="1" dirty="0"/>
              <a:t>, </a:t>
            </a:r>
            <a:r>
              <a:rPr lang="ko-KR" altLang="en-US" sz="1600" b="1" dirty="0"/>
              <a:t>보험회사는 영업의 각 부문에서 </a:t>
            </a:r>
            <a:r>
              <a:rPr lang="ko-KR" altLang="en-US" sz="1600" b="1" dirty="0" err="1"/>
              <a:t>보험업법에</a:t>
            </a:r>
            <a:r>
              <a:rPr lang="ko-KR" altLang="en-US" sz="1600" b="1" dirty="0"/>
              <a:t> 따라 수행해야 함  </a:t>
            </a:r>
            <a:endParaRPr lang="en-US" altLang="ko-KR" sz="1600" b="1" dirty="0"/>
          </a:p>
          <a:p>
            <a:r>
              <a:rPr lang="en-US" altLang="ko-KR" sz="1600" dirty="0"/>
              <a:t> </a:t>
            </a:r>
            <a:r>
              <a:rPr lang="ko-KR" altLang="ko-KR" sz="1600" dirty="0"/>
              <a:t>○</a:t>
            </a:r>
            <a:r>
              <a:rPr lang="en-US" altLang="ko-KR" sz="1600" dirty="0"/>
              <a:t> </a:t>
            </a:r>
            <a:r>
              <a:rPr lang="ko-KR" altLang="en-US" sz="1600" dirty="0" err="1"/>
              <a:t>보험업법</a:t>
            </a:r>
            <a:r>
              <a:rPr lang="ko-KR" altLang="en-US" sz="1600" dirty="0"/>
              <a:t> 및 하위규정은 보험업의 허가</a:t>
            </a:r>
            <a:r>
              <a:rPr lang="en-US" altLang="ko-KR" sz="1600" dirty="0"/>
              <a:t>, </a:t>
            </a:r>
            <a:r>
              <a:rPr lang="ko-KR" altLang="en-US" sz="1600" dirty="0"/>
              <a:t>보험회사</a:t>
            </a:r>
            <a:r>
              <a:rPr lang="en-US" altLang="ko-KR" sz="1600" dirty="0"/>
              <a:t>(</a:t>
            </a:r>
            <a:r>
              <a:rPr lang="ko-KR" altLang="en-US" sz="1600" dirty="0"/>
              <a:t>조직</a:t>
            </a:r>
            <a:r>
              <a:rPr lang="en-US" altLang="ko-KR" sz="1600" dirty="0"/>
              <a:t>, </a:t>
            </a:r>
            <a:r>
              <a:rPr lang="ko-KR" altLang="en-US" sz="1600" dirty="0"/>
              <a:t>설립 등</a:t>
            </a:r>
            <a:r>
              <a:rPr lang="en-US" altLang="ko-KR" sz="1600" dirty="0"/>
              <a:t>), </a:t>
            </a:r>
            <a:r>
              <a:rPr lang="ko-KR" altLang="en-US" sz="1600" dirty="0"/>
              <a:t>보험모집</a:t>
            </a:r>
            <a:r>
              <a:rPr lang="en-US" altLang="ko-KR" sz="1600" dirty="0"/>
              <a:t>, </a:t>
            </a:r>
            <a:r>
              <a:rPr lang="ko-KR" altLang="en-US" sz="1600" dirty="0"/>
              <a:t>설명</a:t>
            </a:r>
            <a:endParaRPr lang="en-US" altLang="ko-KR" sz="1600" dirty="0"/>
          </a:p>
          <a:p>
            <a:r>
              <a:rPr lang="en-US" altLang="ko-KR" sz="1600" dirty="0"/>
              <a:t>    </a:t>
            </a:r>
            <a:r>
              <a:rPr lang="ko-KR" altLang="en-US" sz="1600" dirty="0"/>
              <a:t>의무</a:t>
            </a:r>
            <a:r>
              <a:rPr lang="en-US" altLang="ko-KR" sz="1600" dirty="0"/>
              <a:t>, </a:t>
            </a:r>
            <a:r>
              <a:rPr lang="ko-KR" altLang="en-US" sz="1600" dirty="0"/>
              <a:t>자산운용</a:t>
            </a:r>
            <a:r>
              <a:rPr lang="en-US" altLang="ko-KR" sz="1600" dirty="0"/>
              <a:t>, </a:t>
            </a:r>
            <a:r>
              <a:rPr lang="ko-KR" altLang="en-US" sz="1600" dirty="0"/>
              <a:t>계산</a:t>
            </a:r>
            <a:r>
              <a:rPr lang="en-US" altLang="ko-KR" sz="1600" dirty="0"/>
              <a:t>(</a:t>
            </a:r>
            <a:r>
              <a:rPr lang="ko-KR" altLang="en-US" sz="1600" dirty="0"/>
              <a:t>재무제표의 제출</a:t>
            </a:r>
            <a:r>
              <a:rPr lang="en-US" altLang="ko-KR" sz="1600" dirty="0"/>
              <a:t>, </a:t>
            </a:r>
            <a:r>
              <a:rPr lang="ko-KR" altLang="en-US" sz="1600" dirty="0"/>
              <a:t>준비금</a:t>
            </a:r>
            <a:r>
              <a:rPr lang="en-US" altLang="ko-KR" sz="1600" dirty="0"/>
              <a:t>, </a:t>
            </a:r>
            <a:r>
              <a:rPr lang="ko-KR" altLang="en-US" sz="1600" dirty="0"/>
              <a:t>배당금 등</a:t>
            </a:r>
            <a:r>
              <a:rPr lang="en-US" altLang="ko-KR" sz="1600" dirty="0"/>
              <a:t>), </a:t>
            </a:r>
            <a:r>
              <a:rPr lang="ko-KR" altLang="en-US" sz="1600" dirty="0"/>
              <a:t>재무건전성의 유지</a:t>
            </a:r>
            <a:r>
              <a:rPr lang="en-US" altLang="ko-KR" sz="1600" dirty="0"/>
              <a:t>, </a:t>
            </a:r>
          </a:p>
          <a:p>
            <a:r>
              <a:rPr lang="en-US" altLang="ko-KR" sz="1600" dirty="0"/>
              <a:t>    </a:t>
            </a:r>
            <a:r>
              <a:rPr lang="ko-KR" altLang="en-US" sz="1600" dirty="0"/>
              <a:t>공시</a:t>
            </a:r>
            <a:r>
              <a:rPr lang="en-US" altLang="ko-KR" sz="1600" dirty="0"/>
              <a:t>, </a:t>
            </a:r>
            <a:r>
              <a:rPr lang="ko-KR" altLang="en-US" sz="1600" dirty="0" err="1"/>
              <a:t>요율산출의</a:t>
            </a:r>
            <a:r>
              <a:rPr lang="ko-KR" altLang="en-US" sz="1600" dirty="0"/>
              <a:t> 원칙</a:t>
            </a:r>
            <a:r>
              <a:rPr lang="en-US" altLang="ko-KR" sz="1600" dirty="0"/>
              <a:t>, </a:t>
            </a:r>
            <a:r>
              <a:rPr lang="ko-KR" altLang="en-US" sz="1600" dirty="0"/>
              <a:t>관계자에 대한 조사</a:t>
            </a:r>
            <a:r>
              <a:rPr lang="en-US" altLang="ko-KR" sz="1600" dirty="0"/>
              <a:t>, </a:t>
            </a:r>
            <a:r>
              <a:rPr lang="ko-KR" altLang="en-US" sz="1600" dirty="0"/>
              <a:t>제</a:t>
            </a:r>
            <a:r>
              <a:rPr lang="en-US" altLang="ko-KR" sz="1600" dirty="0"/>
              <a:t>3</a:t>
            </a:r>
            <a:r>
              <a:rPr lang="ko-KR" altLang="en-US" sz="1600" dirty="0"/>
              <a:t>자 보호</a:t>
            </a:r>
            <a:r>
              <a:rPr lang="en-US" altLang="ko-KR" sz="1600" dirty="0"/>
              <a:t>, </a:t>
            </a:r>
            <a:r>
              <a:rPr lang="ko-KR" altLang="en-US" sz="1600" dirty="0"/>
              <a:t>감독 등 업무전반에 미침</a:t>
            </a:r>
            <a:endParaRPr lang="en-US" altLang="ko-KR" sz="1600" dirty="0"/>
          </a:p>
          <a:p>
            <a:r>
              <a:rPr lang="en-US" altLang="ko-KR" sz="1600" dirty="0"/>
              <a:t> ○ </a:t>
            </a:r>
            <a:r>
              <a:rPr lang="ko-KR" altLang="en-US" sz="1600" dirty="0"/>
              <a:t>이에 반해 공제조합은 개별법이 「</a:t>
            </a:r>
            <a:r>
              <a:rPr lang="ko-KR" altLang="en-US" sz="1600" dirty="0" err="1"/>
              <a:t>보험업법」을</a:t>
            </a:r>
            <a:r>
              <a:rPr lang="ko-KR" altLang="en-US" sz="1600" dirty="0"/>
              <a:t> 적용하지 않는 한 보험회사와 </a:t>
            </a:r>
            <a:endParaRPr lang="en-US" altLang="ko-KR" sz="1600" dirty="0"/>
          </a:p>
          <a:p>
            <a:r>
              <a:rPr lang="en-US" altLang="ko-KR" sz="1600" dirty="0"/>
              <a:t>    </a:t>
            </a:r>
            <a:r>
              <a:rPr lang="ko-KR" altLang="en-US" sz="1600" dirty="0"/>
              <a:t>같이 보험업법과 하위규정이 정하고 있는 복잡∙다양한 규정을 따를 필요 없음  </a:t>
            </a:r>
            <a:endParaRPr lang="en-US" altLang="ko-KR" sz="1600" dirty="0"/>
          </a:p>
          <a:p>
            <a:endParaRPr lang="ko-KR" altLang="en-US" sz="1600" dirty="0"/>
          </a:p>
        </p:txBody>
      </p:sp>
      <p:graphicFrame>
        <p:nvGraphicFramePr>
          <p:cNvPr id="2" name="표 1"/>
          <p:cNvGraphicFramePr>
            <a:graphicFrameLocks noGrp="1"/>
          </p:cNvGraphicFramePr>
          <p:nvPr/>
        </p:nvGraphicFramePr>
        <p:xfrm>
          <a:off x="2423592" y="908720"/>
          <a:ext cx="7560840" cy="2900680"/>
        </p:xfrm>
        <a:graphic>
          <a:graphicData uri="http://schemas.openxmlformats.org/drawingml/2006/table">
            <a:tbl>
              <a:tblPr firstRow="1" bandRow="1">
                <a:tableStyleId>{5C22544A-7EE6-4342-B048-85BDC9FD1C3A}</a:tableStyleId>
              </a:tblPr>
              <a:tblGrid>
                <a:gridCol w="1584176">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1944216">
                  <a:extLst>
                    <a:ext uri="{9D8B030D-6E8A-4147-A177-3AD203B41FA5}">
                      <a16:colId xmlns:a16="http://schemas.microsoft.com/office/drawing/2014/main" val="20002"/>
                    </a:ext>
                  </a:extLst>
                </a:gridCol>
              </a:tblGrid>
              <a:tr h="370840">
                <a:tc>
                  <a:txBody>
                    <a:bodyPr/>
                    <a:lstStyle/>
                    <a:p>
                      <a:pPr algn="ctr" latinLnBrk="1"/>
                      <a:r>
                        <a:rPr lang="ko-KR" altLang="en-US" sz="1600" dirty="0"/>
                        <a:t>구분</a:t>
                      </a:r>
                    </a:p>
                  </a:txBody>
                  <a:tcPr/>
                </a:tc>
                <a:tc>
                  <a:txBody>
                    <a:bodyPr/>
                    <a:lstStyle/>
                    <a:p>
                      <a:pPr algn="ctr" latinLnBrk="1"/>
                      <a:r>
                        <a:rPr lang="ko-KR" altLang="en-US" sz="1600" dirty="0"/>
                        <a:t>보험회사</a:t>
                      </a:r>
                    </a:p>
                  </a:txBody>
                  <a:tcPr/>
                </a:tc>
                <a:tc>
                  <a:txBody>
                    <a:bodyPr/>
                    <a:lstStyle/>
                    <a:p>
                      <a:pPr algn="ctr" latinLnBrk="1"/>
                      <a:r>
                        <a:rPr lang="ko-KR" altLang="en-US" sz="1600" dirty="0"/>
                        <a:t>공제</a:t>
                      </a:r>
                    </a:p>
                  </a:txBody>
                  <a:tcPr/>
                </a:tc>
                <a:extLst>
                  <a:ext uri="{0D108BD9-81ED-4DB2-BD59-A6C34878D82A}">
                    <a16:rowId xmlns:a16="http://schemas.microsoft.com/office/drawing/2014/main" val="10000"/>
                  </a:ext>
                </a:extLst>
              </a:tr>
              <a:tr h="370840">
                <a:tc>
                  <a:txBody>
                    <a:bodyPr/>
                    <a:lstStyle/>
                    <a:p>
                      <a:pPr algn="ctr" latinLnBrk="1"/>
                      <a:endParaRPr lang="en-US" altLang="ko-KR" sz="1600" dirty="0"/>
                    </a:p>
                    <a:p>
                      <a:pPr algn="ctr" latinLnBrk="1"/>
                      <a:endParaRPr lang="en-US" altLang="ko-KR" sz="1600" dirty="0"/>
                    </a:p>
                    <a:p>
                      <a:pPr algn="ctr" latinLnBrk="1"/>
                      <a:endParaRPr lang="en-US" altLang="ko-KR" sz="1600" dirty="0"/>
                    </a:p>
                    <a:p>
                      <a:pPr algn="ctr" latinLnBrk="1"/>
                      <a:endParaRPr lang="en-US" altLang="ko-KR" sz="1600" dirty="0"/>
                    </a:p>
                    <a:p>
                      <a:pPr algn="ctr" latinLnBrk="1"/>
                      <a:r>
                        <a:rPr lang="ko-KR" altLang="en-US" sz="1600" dirty="0"/>
                        <a:t>적용 법규</a:t>
                      </a:r>
                    </a:p>
                  </a:txBody>
                  <a:tcPr/>
                </a:tc>
                <a:tc>
                  <a:txBody>
                    <a:bodyPr/>
                    <a:lstStyle/>
                    <a:p>
                      <a:pPr latinLnBrk="1"/>
                      <a:r>
                        <a:rPr lang="en-US" altLang="ko-KR" sz="1600" dirty="0"/>
                        <a:t>-</a:t>
                      </a:r>
                      <a:r>
                        <a:rPr lang="ko-KR" altLang="en-US" sz="1600" dirty="0" err="1"/>
                        <a:t>보험업법</a:t>
                      </a:r>
                      <a:r>
                        <a:rPr lang="en-US" altLang="ko-KR" sz="1600" dirty="0"/>
                        <a:t>(</a:t>
                      </a:r>
                      <a:r>
                        <a:rPr lang="ko-KR" altLang="en-US" sz="1600" dirty="0"/>
                        <a:t>시행령</a:t>
                      </a:r>
                      <a:r>
                        <a:rPr lang="en-US" altLang="ko-KR" sz="1600" dirty="0"/>
                        <a:t>, </a:t>
                      </a:r>
                      <a:r>
                        <a:rPr lang="ko-KR" altLang="en-US" sz="1600" dirty="0"/>
                        <a:t>시행규칙</a:t>
                      </a:r>
                      <a:r>
                        <a:rPr lang="en-US" altLang="ko-KR" sz="1600" dirty="0"/>
                        <a:t>)</a:t>
                      </a:r>
                    </a:p>
                    <a:p>
                      <a:pPr latinLnBrk="1"/>
                      <a:r>
                        <a:rPr lang="en-US" altLang="ko-KR" sz="1600" dirty="0"/>
                        <a:t>-</a:t>
                      </a:r>
                      <a:r>
                        <a:rPr lang="ko-KR" altLang="en-US" sz="1600" dirty="0"/>
                        <a:t>보험업감독규정</a:t>
                      </a:r>
                      <a:endParaRPr lang="en-US" altLang="ko-KR" sz="1600" dirty="0"/>
                    </a:p>
                    <a:p>
                      <a:pPr latinLnBrk="1"/>
                      <a:r>
                        <a:rPr lang="en-US" altLang="ko-KR" sz="1600" dirty="0"/>
                        <a:t>-</a:t>
                      </a:r>
                      <a:r>
                        <a:rPr lang="ko-KR" altLang="en-US" sz="1600" dirty="0"/>
                        <a:t>보험업감독업무시행세칙</a:t>
                      </a:r>
                      <a:endParaRPr lang="en-US" altLang="ko-KR" sz="1600" dirty="0"/>
                    </a:p>
                    <a:p>
                      <a:pPr latinLnBrk="1"/>
                      <a:r>
                        <a:rPr lang="en-US" altLang="ko-KR" sz="1600" dirty="0"/>
                        <a:t>-</a:t>
                      </a:r>
                      <a:r>
                        <a:rPr lang="ko-KR" altLang="en-US" sz="1600" dirty="0"/>
                        <a:t>각종 회계기준</a:t>
                      </a:r>
                      <a:r>
                        <a:rPr lang="en-US" altLang="ko-KR" sz="1600" dirty="0"/>
                        <a:t>(</a:t>
                      </a:r>
                      <a:r>
                        <a:rPr lang="ko-KR" altLang="en-US" sz="1600" dirty="0"/>
                        <a:t>외부감사에 관한 법률 등</a:t>
                      </a:r>
                      <a:r>
                        <a:rPr lang="en-US" altLang="ko-KR" sz="1600" dirty="0"/>
                        <a:t>)*</a:t>
                      </a:r>
                    </a:p>
                    <a:p>
                      <a:pPr latinLnBrk="1"/>
                      <a:r>
                        <a:rPr lang="en-US" altLang="ko-KR" sz="1600" dirty="0"/>
                        <a:t>-</a:t>
                      </a:r>
                      <a:r>
                        <a:rPr lang="ko-KR" altLang="en-US" sz="1600" dirty="0"/>
                        <a:t>재무건전성규제</a:t>
                      </a:r>
                      <a:r>
                        <a:rPr lang="en-US" altLang="ko-KR" sz="1600" dirty="0"/>
                        <a:t>(RBC, K-CICS)</a:t>
                      </a:r>
                    </a:p>
                    <a:p>
                      <a:pPr latinLnBrk="1"/>
                      <a:r>
                        <a:rPr lang="en-US" altLang="ko-KR" sz="1600" dirty="0"/>
                        <a:t>-</a:t>
                      </a:r>
                      <a:r>
                        <a:rPr lang="ko-KR" altLang="en-US" sz="1600" dirty="0"/>
                        <a:t>내부자본적정성 평가 시스템</a:t>
                      </a:r>
                      <a:r>
                        <a:rPr lang="en-US" altLang="ko-KR" sz="1600" dirty="0"/>
                        <a:t>(ORSA)</a:t>
                      </a:r>
                    </a:p>
                    <a:p>
                      <a:pPr latinLnBrk="1"/>
                      <a:r>
                        <a:rPr lang="en-US" altLang="ko-KR" sz="1600" dirty="0"/>
                        <a:t>-</a:t>
                      </a:r>
                      <a:r>
                        <a:rPr lang="ko-KR" altLang="en-US" sz="1600" dirty="0"/>
                        <a:t>전자금융거래법</a:t>
                      </a:r>
                      <a:endParaRPr lang="en-US" altLang="ko-KR" sz="1600" dirty="0"/>
                    </a:p>
                    <a:p>
                      <a:pPr latinLnBrk="1"/>
                      <a:r>
                        <a:rPr lang="en-US" altLang="ko-KR" sz="1600" dirty="0"/>
                        <a:t>-</a:t>
                      </a:r>
                      <a:r>
                        <a:rPr lang="ko-KR" altLang="en-US" sz="1600" dirty="0"/>
                        <a:t>전자금융감독규정</a:t>
                      </a:r>
                      <a:endParaRPr lang="en-US" altLang="ko-KR" sz="1600" dirty="0"/>
                    </a:p>
                    <a:p>
                      <a:pPr latinLnBrk="1"/>
                      <a:r>
                        <a:rPr lang="en-US" altLang="ko-KR" sz="1600" dirty="0"/>
                        <a:t>-</a:t>
                      </a:r>
                      <a:r>
                        <a:rPr lang="ko-KR" altLang="en-US" sz="1600" dirty="0"/>
                        <a:t>공정거래법 </a:t>
                      </a:r>
                      <a:endParaRPr lang="en-US" altLang="ko-KR" sz="1600" dirty="0"/>
                    </a:p>
                    <a:p>
                      <a:pPr latinLnBrk="1"/>
                      <a:r>
                        <a:rPr lang="en-US" altLang="ko-KR" sz="1600" dirty="0"/>
                        <a:t>-</a:t>
                      </a:r>
                      <a:r>
                        <a:rPr lang="ko-KR" altLang="en-US" sz="1600" dirty="0"/>
                        <a:t>각종 금융행정지도</a:t>
                      </a:r>
                      <a:r>
                        <a:rPr lang="en-US" altLang="ko-KR" sz="1600" dirty="0"/>
                        <a:t>**</a:t>
                      </a:r>
                      <a:endParaRPr lang="ko-KR" altLang="en-US" sz="1600" dirty="0"/>
                    </a:p>
                  </a:txBody>
                  <a:tcPr/>
                </a:tc>
                <a:tc>
                  <a:txBody>
                    <a:bodyPr/>
                    <a:lstStyle/>
                    <a:p>
                      <a:pPr latinLnBrk="1"/>
                      <a:endParaRPr lang="en-US" altLang="ko-KR" sz="1600" dirty="0"/>
                    </a:p>
                    <a:p>
                      <a:pPr latinLnBrk="1"/>
                      <a:endParaRPr lang="en-US" altLang="ko-KR" sz="1600" dirty="0"/>
                    </a:p>
                    <a:p>
                      <a:pPr latinLnBrk="1"/>
                      <a:endParaRPr lang="en-US" altLang="ko-KR" sz="1600" dirty="0"/>
                    </a:p>
                    <a:p>
                      <a:pPr latinLnBrk="1"/>
                      <a:r>
                        <a:rPr lang="en-US" altLang="ko-KR" sz="1600" dirty="0"/>
                        <a:t>-</a:t>
                      </a:r>
                      <a:r>
                        <a:rPr lang="ko-KR" altLang="en-US" sz="1600" dirty="0"/>
                        <a:t>개별 </a:t>
                      </a:r>
                      <a:r>
                        <a:rPr lang="ko-KR" altLang="en-US" sz="1600" dirty="0" err="1"/>
                        <a:t>근거법</a:t>
                      </a:r>
                      <a:endParaRPr lang="en-US" altLang="ko-KR" sz="1600" dirty="0"/>
                    </a:p>
                    <a:p>
                      <a:pPr latinLnBrk="1"/>
                      <a:r>
                        <a:rPr lang="en-US" altLang="ko-KR" sz="1600" dirty="0"/>
                        <a:t>-</a:t>
                      </a:r>
                      <a:r>
                        <a:rPr lang="ko-KR" altLang="en-US" sz="1600" dirty="0"/>
                        <a:t>또는 협동조합</a:t>
                      </a:r>
                      <a:endParaRPr lang="en-US" altLang="ko-KR" sz="1600" dirty="0"/>
                    </a:p>
                    <a:p>
                      <a:pPr latinLnBrk="1"/>
                      <a:r>
                        <a:rPr lang="ko-KR" altLang="en-US" sz="1600" dirty="0"/>
                        <a:t> 기본법</a:t>
                      </a:r>
                    </a:p>
                  </a:txBody>
                  <a:tcPr/>
                </a:tc>
                <a:extLst>
                  <a:ext uri="{0D108BD9-81ED-4DB2-BD59-A6C34878D82A}">
                    <a16:rowId xmlns:a16="http://schemas.microsoft.com/office/drawing/2014/main" val="10001"/>
                  </a:ext>
                </a:extLst>
              </a:tr>
            </a:tbl>
          </a:graphicData>
        </a:graphic>
      </p:graphicFrame>
      <p:sp>
        <p:nvSpPr>
          <p:cNvPr id="4" name="슬라이드 번호 개체 틀 3">
            <a:extLst>
              <a:ext uri="{FF2B5EF4-FFF2-40B4-BE49-F238E27FC236}">
                <a16:creationId xmlns:a16="http://schemas.microsoft.com/office/drawing/2014/main" id="{3D0B1426-BA7E-4176-B7BB-9CF2A14314CE}"/>
              </a:ext>
            </a:extLst>
          </p:cNvPr>
          <p:cNvSpPr>
            <a:spLocks noGrp="1"/>
          </p:cNvSpPr>
          <p:nvPr>
            <p:ph type="sldNum" sz="quarter" idx="12"/>
          </p:nvPr>
        </p:nvSpPr>
        <p:spPr/>
        <p:txBody>
          <a:bodyPr/>
          <a:lstStyle/>
          <a:p>
            <a:fld id="{2C35A0F8-76F7-4879-902E-6C3B317F277E}" type="slidenum">
              <a:rPr lang="ko-KR" altLang="en-US" smtClean="0"/>
              <a:t>47</a:t>
            </a:fld>
            <a:endParaRPr lang="ko-KR" altLang="en-US"/>
          </a:p>
        </p:txBody>
      </p:sp>
    </p:spTree>
    <p:extLst>
      <p:ext uri="{BB962C8B-B14F-4D97-AF65-F5344CB8AC3E}">
        <p14:creationId xmlns:p14="http://schemas.microsoft.com/office/powerpoint/2010/main" val="28873164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600" b="1" dirty="0"/>
              <a:t>3. </a:t>
            </a:r>
            <a:r>
              <a:rPr lang="ko-KR" altLang="en-US" sz="1600" b="1" dirty="0"/>
              <a:t>공제의 회계 및 공시 규제 </a:t>
            </a:r>
            <a:endParaRPr lang="en-US" altLang="ko-KR" sz="1600" b="1" dirty="0"/>
          </a:p>
          <a:p>
            <a:endParaRPr lang="en-US" altLang="ko-KR" sz="1600" b="1" dirty="0"/>
          </a:p>
          <a:p>
            <a:r>
              <a:rPr lang="ko-KR" altLang="en-US" sz="1600" b="1" dirty="0"/>
              <a:t>□ 보험회사들은 </a:t>
            </a:r>
            <a:r>
              <a:rPr lang="en-US" altLang="ko-KR" sz="1600" b="1" dirty="0"/>
              <a:t>3</a:t>
            </a:r>
            <a:r>
              <a:rPr lang="ko-KR" altLang="en-US" sz="1600" b="1" dirty="0"/>
              <a:t>가지 회계원칙</a:t>
            </a:r>
            <a:r>
              <a:rPr lang="en-US" altLang="ko-KR" sz="1600" b="1" dirty="0"/>
              <a:t>(</a:t>
            </a:r>
            <a:r>
              <a:rPr lang="ko-KR" altLang="en-US" sz="1600" b="1" dirty="0"/>
              <a:t>기업회계</a:t>
            </a:r>
            <a:r>
              <a:rPr lang="en-US" altLang="ko-KR" sz="1600" b="1" dirty="0"/>
              <a:t>, </a:t>
            </a:r>
            <a:r>
              <a:rPr lang="ko-KR" altLang="en-US" sz="1600" b="1" dirty="0"/>
              <a:t>감독회계</a:t>
            </a:r>
            <a:r>
              <a:rPr lang="en-US" altLang="ko-KR" sz="1600" b="1" dirty="0"/>
              <a:t>, </a:t>
            </a:r>
            <a:r>
              <a:rPr lang="ko-KR" altLang="en-US" sz="1600" b="1" dirty="0"/>
              <a:t>관리회계</a:t>
            </a:r>
            <a:r>
              <a:rPr lang="en-US" altLang="ko-KR" sz="1600" b="1" dirty="0"/>
              <a:t>)</a:t>
            </a:r>
            <a:r>
              <a:rPr lang="ko-KR" altLang="en-US" sz="1600" b="1" dirty="0"/>
              <a:t>에 따라 </a:t>
            </a:r>
            <a:r>
              <a:rPr lang="en-US" altLang="ko-KR" sz="1600" b="1" dirty="0"/>
              <a:t>3</a:t>
            </a:r>
            <a:r>
              <a:rPr lang="ko-KR" altLang="en-US" sz="1600" b="1" dirty="0"/>
              <a:t>가지 회계</a:t>
            </a:r>
            <a:endParaRPr lang="en-US" altLang="ko-KR" sz="1600" b="1" dirty="0"/>
          </a:p>
          <a:p>
            <a:r>
              <a:rPr lang="en-US" altLang="ko-KR" sz="1600" b="1" dirty="0"/>
              <a:t>  </a:t>
            </a:r>
            <a:r>
              <a:rPr lang="ko-KR" altLang="en-US" sz="1600" b="1" dirty="0"/>
              <a:t> 업무를 수행하고 이 중 외부감사내용</a:t>
            </a:r>
            <a:r>
              <a:rPr lang="en-US" altLang="ko-KR" sz="1600" b="1" dirty="0"/>
              <a:t>(</a:t>
            </a:r>
            <a:r>
              <a:rPr lang="ko-KR" altLang="en-US" sz="1600" b="1" dirty="0"/>
              <a:t>재무제표</a:t>
            </a:r>
            <a:r>
              <a:rPr lang="en-US" altLang="ko-KR" sz="1600" b="1" dirty="0"/>
              <a:t>)</a:t>
            </a:r>
            <a:r>
              <a:rPr lang="ko-KR" altLang="en-US" sz="1600" b="1" dirty="0"/>
              <a:t>과 업무 실적을 금융감독원을 통해</a:t>
            </a:r>
            <a:endParaRPr lang="en-US" altLang="ko-KR" sz="1600" b="1" dirty="0"/>
          </a:p>
          <a:p>
            <a:r>
              <a:rPr lang="en-US" altLang="ko-KR" sz="1600" b="1" dirty="0"/>
              <a:t>  </a:t>
            </a:r>
            <a:r>
              <a:rPr lang="ko-KR" altLang="en-US" sz="1600" b="1" dirty="0"/>
              <a:t> 공시하여야 함</a:t>
            </a:r>
            <a:r>
              <a:rPr lang="en-US" altLang="ko-KR" sz="1600" b="1" dirty="0"/>
              <a:t> </a:t>
            </a:r>
            <a:r>
              <a:rPr lang="ko-KR" altLang="en-US" sz="1600" b="1" dirty="0"/>
              <a:t> </a:t>
            </a:r>
            <a:endParaRPr lang="en-US" altLang="ko-KR" sz="1600" b="1" dirty="0"/>
          </a:p>
          <a:p>
            <a:r>
              <a:rPr lang="en-US" altLang="ko-KR" sz="1600" dirty="0"/>
              <a:t> ○ </a:t>
            </a:r>
            <a:r>
              <a:rPr lang="ko-KR" altLang="en-US" sz="1600" dirty="0"/>
              <a:t>나아가 </a:t>
            </a:r>
            <a:r>
              <a:rPr lang="en-US" altLang="ko-KR" sz="1600" dirty="0"/>
              <a:t>2023</a:t>
            </a:r>
            <a:r>
              <a:rPr lang="ko-KR" altLang="en-US" sz="1600" dirty="0"/>
              <a:t>년부터 보험부채의 시가평가를 의무화하는 </a:t>
            </a:r>
            <a:r>
              <a:rPr lang="en-US" altLang="ko-KR" sz="1600" dirty="0"/>
              <a:t>IFRS(</a:t>
            </a:r>
            <a:r>
              <a:rPr lang="ko-KR" altLang="en-US" sz="1600" dirty="0"/>
              <a:t>국제회계기준</a:t>
            </a:r>
            <a:r>
              <a:rPr lang="en-US" altLang="ko-KR" sz="1600" dirty="0"/>
              <a:t>)17</a:t>
            </a:r>
            <a:r>
              <a:rPr lang="ko-KR" altLang="en-US" sz="1600" dirty="0"/>
              <a:t>을 </a:t>
            </a:r>
            <a:endParaRPr lang="en-US" altLang="ko-KR" sz="1600" dirty="0"/>
          </a:p>
          <a:p>
            <a:r>
              <a:rPr lang="en-US" altLang="ko-KR" sz="1600" dirty="0"/>
              <a:t>    </a:t>
            </a:r>
            <a:r>
              <a:rPr lang="ko-KR" altLang="en-US" sz="1600" dirty="0"/>
              <a:t>적용하여 강화된 회계기준의 변화에 따라 인력을 충원하고 신시스템을 도입  </a:t>
            </a:r>
            <a:endParaRPr lang="en-US" altLang="ko-KR" sz="1600" dirty="0"/>
          </a:p>
          <a:p>
            <a:r>
              <a:rPr lang="en-US" altLang="ko-KR" sz="1600" dirty="0"/>
              <a:t> ○ </a:t>
            </a:r>
            <a:r>
              <a:rPr lang="ko-KR" altLang="en-US" sz="1600" dirty="0"/>
              <a:t>보험회사가 복잡한 회계제도에 따라 회계업무를 수행하여야 하는 데 반해 </a:t>
            </a:r>
            <a:r>
              <a:rPr lang="ko-KR" altLang="en-US" sz="1600" b="1" dirty="0"/>
              <a:t>공제의</a:t>
            </a:r>
            <a:r>
              <a:rPr lang="ko-KR" altLang="en-US" sz="1600" dirty="0"/>
              <a:t> </a:t>
            </a:r>
            <a:endParaRPr lang="en-US" altLang="ko-KR" sz="1600" dirty="0"/>
          </a:p>
          <a:p>
            <a:r>
              <a:rPr lang="en-US" altLang="ko-KR" sz="1600" dirty="0"/>
              <a:t>    </a:t>
            </a:r>
            <a:r>
              <a:rPr lang="ko-KR" altLang="en-US" sz="1600" b="1" dirty="0"/>
              <a:t>경우 관련 </a:t>
            </a:r>
            <a:r>
              <a:rPr lang="ko-KR" altLang="en-US" sz="1600" b="1" dirty="0" err="1"/>
              <a:t>개별법들이</a:t>
            </a:r>
            <a:r>
              <a:rPr lang="ko-KR" altLang="en-US" sz="1600" b="1" dirty="0"/>
              <a:t> 「상법」의 회사의 회계에 관한 규정에 따라 회계 업무가 </a:t>
            </a:r>
            <a:endParaRPr lang="en-US" altLang="ko-KR" sz="1600" b="1" dirty="0"/>
          </a:p>
          <a:p>
            <a:r>
              <a:rPr lang="en-US" altLang="ko-KR" sz="1600" dirty="0"/>
              <a:t>    </a:t>
            </a:r>
            <a:r>
              <a:rPr lang="ko-KR" altLang="en-US" sz="1600" b="1" dirty="0"/>
              <a:t>수행되어야 한다고 정하고 있을 뿐 </a:t>
            </a:r>
            <a:r>
              <a:rPr lang="ko-KR" altLang="en-US" sz="1600" dirty="0"/>
              <a:t>보험회사와 같이 회계 처리에 관한 구체적인 </a:t>
            </a:r>
            <a:endParaRPr lang="en-US" altLang="ko-KR" sz="1600" dirty="0"/>
          </a:p>
          <a:p>
            <a:r>
              <a:rPr lang="en-US" altLang="ko-KR" sz="1600" dirty="0"/>
              <a:t>    </a:t>
            </a:r>
            <a:r>
              <a:rPr lang="ko-KR" altLang="en-US" sz="1600" dirty="0"/>
              <a:t>기준</a:t>
            </a:r>
            <a:r>
              <a:rPr lang="en-US" altLang="ko-KR" sz="1600" dirty="0"/>
              <a:t>(</a:t>
            </a:r>
            <a:r>
              <a:rPr lang="ko-KR" altLang="en-US" sz="1600" dirty="0"/>
              <a:t>어떤 회계 기준을 적용하고 있는지 조사된 바가 없음</a:t>
            </a:r>
            <a:r>
              <a:rPr lang="en-US" altLang="ko-KR" sz="1600" dirty="0"/>
              <a:t>)</a:t>
            </a:r>
            <a:r>
              <a:rPr lang="ko-KR" altLang="en-US" sz="1600" dirty="0"/>
              <a:t>을 정하고 있지 않음   </a:t>
            </a:r>
            <a:endParaRPr lang="en-US" altLang="ko-KR" sz="1600" dirty="0"/>
          </a:p>
          <a:p>
            <a:r>
              <a:rPr lang="en-US" altLang="ko-KR" sz="1600" dirty="0"/>
              <a:t> </a:t>
            </a:r>
          </a:p>
          <a:p>
            <a:pPr algn="ctr"/>
            <a:r>
              <a:rPr lang="ko-KR" altLang="en-US" sz="1600" b="1" dirty="0"/>
              <a:t>보험회사의 구체적 공시 내용</a:t>
            </a: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ctr"/>
            <a:endParaRPr lang="en-US" altLang="ko-KR" sz="1600" b="1" dirty="0"/>
          </a:p>
          <a:p>
            <a:pPr algn="just"/>
            <a:endParaRPr lang="en-US" altLang="ko-KR" sz="1600" b="1" dirty="0"/>
          </a:p>
          <a:p>
            <a:endParaRPr lang="ko-KR" altLang="en-US" sz="1600" b="1" dirty="0"/>
          </a:p>
        </p:txBody>
      </p:sp>
      <p:graphicFrame>
        <p:nvGraphicFramePr>
          <p:cNvPr id="5" name="표 4"/>
          <p:cNvGraphicFramePr>
            <a:graphicFrameLocks noGrp="1"/>
          </p:cNvGraphicFramePr>
          <p:nvPr/>
        </p:nvGraphicFramePr>
        <p:xfrm>
          <a:off x="2351584" y="3861049"/>
          <a:ext cx="7632850" cy="2449448"/>
        </p:xfrm>
        <a:graphic>
          <a:graphicData uri="http://schemas.openxmlformats.org/drawingml/2006/table">
            <a:tbl>
              <a:tblPr firstRow="1" bandRow="1">
                <a:tableStyleId>{5C22544A-7EE6-4342-B048-85BDC9FD1C3A}</a:tableStyleId>
              </a:tblPr>
              <a:tblGrid>
                <a:gridCol w="1224136">
                  <a:extLst>
                    <a:ext uri="{9D8B030D-6E8A-4147-A177-3AD203B41FA5}">
                      <a16:colId xmlns:a16="http://schemas.microsoft.com/office/drawing/2014/main" val="20000"/>
                    </a:ext>
                  </a:extLst>
                </a:gridCol>
                <a:gridCol w="1829004">
                  <a:extLst>
                    <a:ext uri="{9D8B030D-6E8A-4147-A177-3AD203B41FA5}">
                      <a16:colId xmlns:a16="http://schemas.microsoft.com/office/drawing/2014/main" val="20001"/>
                    </a:ext>
                  </a:extLst>
                </a:gridCol>
                <a:gridCol w="1526570">
                  <a:extLst>
                    <a:ext uri="{9D8B030D-6E8A-4147-A177-3AD203B41FA5}">
                      <a16:colId xmlns:a16="http://schemas.microsoft.com/office/drawing/2014/main" val="20002"/>
                    </a:ext>
                  </a:extLst>
                </a:gridCol>
                <a:gridCol w="1526570">
                  <a:extLst>
                    <a:ext uri="{9D8B030D-6E8A-4147-A177-3AD203B41FA5}">
                      <a16:colId xmlns:a16="http://schemas.microsoft.com/office/drawing/2014/main" val="20003"/>
                    </a:ext>
                  </a:extLst>
                </a:gridCol>
                <a:gridCol w="1526570">
                  <a:extLst>
                    <a:ext uri="{9D8B030D-6E8A-4147-A177-3AD203B41FA5}">
                      <a16:colId xmlns:a16="http://schemas.microsoft.com/office/drawing/2014/main" val="20004"/>
                    </a:ext>
                  </a:extLst>
                </a:gridCol>
              </a:tblGrid>
              <a:tr h="407288">
                <a:tc>
                  <a:txBody>
                    <a:bodyPr/>
                    <a:lstStyle/>
                    <a:p>
                      <a:pPr algn="ctr" latinLnBrk="1"/>
                      <a:r>
                        <a:rPr lang="ko-KR" altLang="en-US" sz="1600" dirty="0"/>
                        <a:t>구분</a:t>
                      </a:r>
                    </a:p>
                  </a:txBody>
                  <a:tcPr/>
                </a:tc>
                <a:tc>
                  <a:txBody>
                    <a:bodyPr/>
                    <a:lstStyle/>
                    <a:p>
                      <a:pPr algn="ctr" latinLnBrk="1"/>
                      <a:r>
                        <a:rPr lang="ko-KR" altLang="en-US" sz="1600" dirty="0"/>
                        <a:t>경영효율</a:t>
                      </a:r>
                    </a:p>
                  </a:txBody>
                  <a:tcPr/>
                </a:tc>
                <a:tc>
                  <a:txBody>
                    <a:bodyPr/>
                    <a:lstStyle/>
                    <a:p>
                      <a:pPr algn="ctr" latinLnBrk="1"/>
                      <a:r>
                        <a:rPr lang="ko-KR" altLang="en-US" sz="1600" dirty="0"/>
                        <a:t>보험영업</a:t>
                      </a:r>
                    </a:p>
                  </a:txBody>
                  <a:tcPr/>
                </a:tc>
                <a:tc>
                  <a:txBody>
                    <a:bodyPr/>
                    <a:lstStyle/>
                    <a:p>
                      <a:pPr algn="ctr" latinLnBrk="1"/>
                      <a:r>
                        <a:rPr lang="ko-KR" altLang="en-US" sz="1600" dirty="0"/>
                        <a:t>보험서비스</a:t>
                      </a:r>
                    </a:p>
                  </a:txBody>
                  <a:tcPr/>
                </a:tc>
                <a:tc>
                  <a:txBody>
                    <a:bodyPr/>
                    <a:lstStyle/>
                    <a:p>
                      <a:pPr algn="ctr" latinLnBrk="1"/>
                      <a:r>
                        <a:rPr lang="ko-KR" altLang="en-US" sz="1600" dirty="0"/>
                        <a:t>기타</a:t>
                      </a:r>
                    </a:p>
                  </a:txBody>
                  <a:tcPr/>
                </a:tc>
                <a:extLst>
                  <a:ext uri="{0D108BD9-81ED-4DB2-BD59-A6C34878D82A}">
                    <a16:rowId xmlns:a16="http://schemas.microsoft.com/office/drawing/2014/main" val="10000"/>
                  </a:ext>
                </a:extLst>
              </a:tr>
              <a:tr h="370840">
                <a:tc>
                  <a:txBody>
                    <a:bodyPr/>
                    <a:lstStyle/>
                    <a:p>
                      <a:pPr algn="ctr" latinLnBrk="1"/>
                      <a:endParaRPr lang="en-US" altLang="ko-KR" sz="1600" dirty="0"/>
                    </a:p>
                    <a:p>
                      <a:pPr algn="ctr" latinLnBrk="1"/>
                      <a:endParaRPr lang="en-US" altLang="ko-KR" sz="1600" dirty="0"/>
                    </a:p>
                    <a:p>
                      <a:pPr algn="ctr" latinLnBrk="1"/>
                      <a:endParaRPr lang="en-US" altLang="ko-KR" sz="1600" dirty="0"/>
                    </a:p>
                    <a:p>
                      <a:pPr algn="ctr" latinLnBrk="1"/>
                      <a:r>
                        <a:rPr lang="ko-KR" altLang="en-US" sz="1600" dirty="0"/>
                        <a:t>구체적</a:t>
                      </a:r>
                      <a:endParaRPr lang="en-US" altLang="ko-KR" sz="1600" dirty="0"/>
                    </a:p>
                    <a:p>
                      <a:pPr algn="ctr" latinLnBrk="1"/>
                      <a:r>
                        <a:rPr lang="ko-KR" altLang="en-US" sz="1600" dirty="0"/>
                        <a:t> 공시 내용</a:t>
                      </a:r>
                    </a:p>
                  </a:txBody>
                  <a:tcPr/>
                </a:tc>
                <a:tc>
                  <a:txBody>
                    <a:bodyPr/>
                    <a:lstStyle/>
                    <a:p>
                      <a:pPr latinLnBrk="1"/>
                      <a:r>
                        <a:rPr lang="en-US" altLang="ko-KR" sz="1600" dirty="0"/>
                        <a:t>-</a:t>
                      </a:r>
                      <a:r>
                        <a:rPr lang="ko-KR" altLang="en-US" sz="1600" dirty="0"/>
                        <a:t>총자산∙</a:t>
                      </a:r>
                      <a:r>
                        <a:rPr lang="ko-KR" altLang="en-US" sz="1600" dirty="0" err="1"/>
                        <a:t>총부채</a:t>
                      </a:r>
                      <a:endParaRPr lang="en-US" altLang="ko-KR" sz="1600" dirty="0"/>
                    </a:p>
                    <a:p>
                      <a:pPr latinLnBrk="1"/>
                      <a:r>
                        <a:rPr lang="en-US" altLang="ko-KR" sz="1600" dirty="0"/>
                        <a:t>-</a:t>
                      </a:r>
                      <a:r>
                        <a:rPr lang="ko-KR" altLang="en-US" sz="1600" dirty="0"/>
                        <a:t>자기자본</a:t>
                      </a:r>
                      <a:endParaRPr lang="en-US" altLang="ko-KR" sz="1600" dirty="0"/>
                    </a:p>
                    <a:p>
                      <a:pPr latinLnBrk="1"/>
                      <a:r>
                        <a:rPr lang="en-US" altLang="ko-KR" sz="1600" dirty="0"/>
                        <a:t>-</a:t>
                      </a:r>
                      <a:r>
                        <a:rPr lang="ko-KR" altLang="en-US" sz="1600" dirty="0" err="1"/>
                        <a:t>당기순이익</a:t>
                      </a:r>
                      <a:endParaRPr lang="en-US" altLang="ko-KR" sz="1600" dirty="0"/>
                    </a:p>
                    <a:p>
                      <a:pPr latinLnBrk="1"/>
                      <a:r>
                        <a:rPr lang="en-US" altLang="ko-KR" sz="1600" dirty="0"/>
                        <a:t>-RBC</a:t>
                      </a:r>
                      <a:r>
                        <a:rPr lang="ko-KR" altLang="en-US" sz="1600" dirty="0"/>
                        <a:t>비율→</a:t>
                      </a:r>
                      <a:r>
                        <a:rPr lang="en-US" altLang="ko-KR" sz="1600" dirty="0"/>
                        <a:t>K-ICS</a:t>
                      </a:r>
                    </a:p>
                    <a:p>
                      <a:pPr latinLnBrk="1"/>
                      <a:r>
                        <a:rPr lang="en-US" altLang="ko-KR" sz="1600" dirty="0"/>
                        <a:t> </a:t>
                      </a:r>
                      <a:r>
                        <a:rPr lang="ko-KR" altLang="en-US" sz="1600" dirty="0"/>
                        <a:t>비율</a:t>
                      </a:r>
                      <a:endParaRPr lang="en-US" altLang="ko-KR" sz="1600" dirty="0"/>
                    </a:p>
                    <a:p>
                      <a:pPr latinLnBrk="1"/>
                      <a:r>
                        <a:rPr lang="en-US" altLang="ko-KR" sz="1600" dirty="0"/>
                        <a:t>-ROA(</a:t>
                      </a:r>
                      <a:r>
                        <a:rPr lang="ko-KR" altLang="en-US" sz="1600" dirty="0"/>
                        <a:t>총자산</a:t>
                      </a:r>
                      <a:endParaRPr lang="en-US" altLang="ko-KR" sz="1600" dirty="0"/>
                    </a:p>
                    <a:p>
                      <a:pPr latinLnBrk="1"/>
                      <a:r>
                        <a:rPr lang="en-US" altLang="ko-KR" sz="1600" dirty="0"/>
                        <a:t> </a:t>
                      </a:r>
                      <a:r>
                        <a:rPr lang="ko-KR" altLang="en-US" sz="1600" dirty="0"/>
                        <a:t>이익률</a:t>
                      </a:r>
                      <a:r>
                        <a:rPr lang="en-US" altLang="ko-KR" sz="1600" dirty="0"/>
                        <a:t>)</a:t>
                      </a:r>
                    </a:p>
                    <a:p>
                      <a:pPr latinLnBrk="1"/>
                      <a:r>
                        <a:rPr lang="en-US" altLang="ko-KR" sz="1600" dirty="0"/>
                        <a:t>-</a:t>
                      </a:r>
                      <a:r>
                        <a:rPr lang="ko-KR" altLang="en-US" sz="1600" dirty="0" err="1"/>
                        <a:t>영업이익율</a:t>
                      </a:r>
                      <a:endParaRPr lang="ko-KR" altLang="en-US" sz="1600" dirty="0"/>
                    </a:p>
                  </a:txBody>
                  <a:tcPr/>
                </a:tc>
                <a:tc>
                  <a:txBody>
                    <a:bodyPr/>
                    <a:lstStyle/>
                    <a:p>
                      <a:pPr latinLnBrk="1"/>
                      <a:r>
                        <a:rPr lang="en-US" altLang="ko-KR" sz="1600" dirty="0"/>
                        <a:t>-</a:t>
                      </a:r>
                      <a:r>
                        <a:rPr lang="ko-KR" altLang="en-US" sz="1600" dirty="0" err="1"/>
                        <a:t>설계사정착률</a:t>
                      </a:r>
                      <a:endParaRPr lang="en-US" altLang="ko-KR" sz="1600" dirty="0"/>
                    </a:p>
                    <a:p>
                      <a:pPr latinLnBrk="1"/>
                      <a:r>
                        <a:rPr lang="en-US" altLang="ko-KR" sz="1600" dirty="0"/>
                        <a:t>  (13</a:t>
                      </a:r>
                      <a:r>
                        <a:rPr lang="ko-KR" altLang="en-US" sz="1600" dirty="0"/>
                        <a:t>회</a:t>
                      </a:r>
                      <a:r>
                        <a:rPr lang="en-US" altLang="ko-KR" sz="1600" dirty="0"/>
                        <a:t>)</a:t>
                      </a:r>
                    </a:p>
                    <a:p>
                      <a:pPr latinLnBrk="1"/>
                      <a:r>
                        <a:rPr lang="en-US" altLang="ko-KR" sz="1600" dirty="0"/>
                        <a:t>-</a:t>
                      </a:r>
                      <a:r>
                        <a:rPr lang="ko-KR" altLang="en-US" sz="1600" dirty="0" err="1"/>
                        <a:t>유지율</a:t>
                      </a:r>
                      <a:r>
                        <a:rPr lang="en-US" altLang="ko-KR" sz="1600" dirty="0"/>
                        <a:t>(13</a:t>
                      </a:r>
                      <a:r>
                        <a:rPr lang="ko-KR" altLang="en-US" sz="1600" dirty="0"/>
                        <a:t>회</a:t>
                      </a:r>
                      <a:r>
                        <a:rPr lang="en-US" altLang="ko-KR" sz="1600" dirty="0"/>
                        <a:t>, </a:t>
                      </a:r>
                    </a:p>
                    <a:p>
                      <a:pPr latinLnBrk="1"/>
                      <a:r>
                        <a:rPr lang="en-US" altLang="ko-KR" sz="1600" dirty="0"/>
                        <a:t>  25</a:t>
                      </a:r>
                      <a:r>
                        <a:rPr lang="ko-KR" altLang="en-US" sz="1600" dirty="0"/>
                        <a:t>회</a:t>
                      </a:r>
                      <a:r>
                        <a:rPr lang="en-US" altLang="ko-KR" sz="1600" dirty="0"/>
                        <a:t>)</a:t>
                      </a:r>
                    </a:p>
                    <a:p>
                      <a:pPr latinLnBrk="1"/>
                      <a:r>
                        <a:rPr lang="en-US" altLang="ko-KR" sz="1600" dirty="0"/>
                        <a:t>-</a:t>
                      </a:r>
                      <a:r>
                        <a:rPr lang="ko-KR" altLang="en-US" sz="1600" dirty="0"/>
                        <a:t>불완전판매율</a:t>
                      </a:r>
                      <a:endParaRPr lang="en-US" altLang="ko-KR" sz="1600" dirty="0"/>
                    </a:p>
                    <a:p>
                      <a:pPr latinLnBrk="1"/>
                      <a:r>
                        <a:rPr lang="en-US" altLang="ko-KR" sz="1600" dirty="0"/>
                        <a:t>-</a:t>
                      </a:r>
                      <a:r>
                        <a:rPr lang="ko-KR" altLang="en-US" sz="1600" dirty="0"/>
                        <a:t>청약철회비율</a:t>
                      </a:r>
                      <a:endParaRPr lang="en-US" altLang="ko-KR" sz="1600" dirty="0"/>
                    </a:p>
                    <a:p>
                      <a:pPr latinLnBrk="1"/>
                      <a:r>
                        <a:rPr lang="en-US" altLang="ko-KR" sz="1600" dirty="0"/>
                        <a:t>-</a:t>
                      </a:r>
                      <a:r>
                        <a:rPr lang="ko-KR" altLang="en-US" sz="1600" dirty="0"/>
                        <a:t>보험료신용</a:t>
                      </a:r>
                      <a:endParaRPr lang="en-US" altLang="ko-KR" sz="1600" dirty="0"/>
                    </a:p>
                    <a:p>
                      <a:pPr latinLnBrk="1"/>
                      <a:r>
                        <a:rPr lang="en-US" altLang="ko-KR" sz="1600" dirty="0"/>
                        <a:t> </a:t>
                      </a:r>
                      <a:r>
                        <a:rPr lang="ko-KR" altLang="en-US" sz="1600" dirty="0"/>
                        <a:t>카드납입정보</a:t>
                      </a:r>
                    </a:p>
                  </a:txBody>
                  <a:tcPr/>
                </a:tc>
                <a:tc>
                  <a:txBody>
                    <a:bodyPr/>
                    <a:lstStyle/>
                    <a:p>
                      <a:pPr latinLnBrk="1"/>
                      <a:r>
                        <a:rPr lang="en-US" altLang="ko-KR" sz="1600" dirty="0"/>
                        <a:t>-</a:t>
                      </a:r>
                      <a:r>
                        <a:rPr lang="ko-KR" altLang="en-US" sz="1600" dirty="0"/>
                        <a:t>민원건수</a:t>
                      </a:r>
                      <a:endParaRPr lang="en-US" altLang="ko-KR" sz="1600" dirty="0"/>
                    </a:p>
                    <a:p>
                      <a:pPr latinLnBrk="1"/>
                      <a:r>
                        <a:rPr lang="en-US" altLang="ko-KR" sz="1600" dirty="0"/>
                        <a:t>-</a:t>
                      </a:r>
                      <a:r>
                        <a:rPr lang="ko-KR" altLang="en-US" sz="1600" dirty="0"/>
                        <a:t>소송제기건수</a:t>
                      </a:r>
                      <a:endParaRPr lang="en-US" altLang="ko-KR" sz="1600" dirty="0"/>
                    </a:p>
                    <a:p>
                      <a:pPr latinLnBrk="1"/>
                      <a:r>
                        <a:rPr lang="en-US" altLang="ko-KR" sz="1600" dirty="0"/>
                        <a:t>-</a:t>
                      </a:r>
                      <a:r>
                        <a:rPr lang="ko-KR" altLang="en-US" sz="1600" dirty="0" err="1"/>
                        <a:t>보험금부지급</a:t>
                      </a:r>
                      <a:endParaRPr lang="en-US" altLang="ko-KR" sz="1600" dirty="0"/>
                    </a:p>
                    <a:p>
                      <a:pPr latinLnBrk="1"/>
                      <a:r>
                        <a:rPr lang="en-US" altLang="ko-KR" sz="1600" dirty="0"/>
                        <a:t> </a:t>
                      </a:r>
                      <a:r>
                        <a:rPr lang="ko-KR" altLang="en-US" sz="1600" dirty="0"/>
                        <a:t>률∙불만족도</a:t>
                      </a:r>
                      <a:endParaRPr lang="en-US" altLang="ko-KR" sz="1600" dirty="0"/>
                    </a:p>
                    <a:p>
                      <a:pPr latinLnBrk="1"/>
                      <a:r>
                        <a:rPr lang="en-US" altLang="ko-KR" sz="1600" dirty="0"/>
                        <a:t>-</a:t>
                      </a:r>
                      <a:r>
                        <a:rPr lang="ko-KR" altLang="en-US" sz="1600" dirty="0"/>
                        <a:t>보험금지급</a:t>
                      </a:r>
                      <a:endParaRPr lang="en-US" altLang="ko-KR" sz="1600" dirty="0"/>
                    </a:p>
                    <a:p>
                      <a:pPr latinLnBrk="1"/>
                      <a:r>
                        <a:rPr lang="en-US" altLang="ko-KR" sz="1600" dirty="0"/>
                        <a:t> </a:t>
                      </a:r>
                      <a:r>
                        <a:rPr lang="ko-KR" altLang="en-US" sz="1600" dirty="0"/>
                        <a:t>기간∙지급</a:t>
                      </a:r>
                      <a:endParaRPr lang="en-US" altLang="ko-KR" sz="1600" dirty="0"/>
                    </a:p>
                    <a:p>
                      <a:pPr latinLnBrk="1"/>
                      <a:r>
                        <a:rPr lang="en-US" altLang="ko-KR" sz="1600" dirty="0"/>
                        <a:t> </a:t>
                      </a:r>
                      <a:r>
                        <a:rPr lang="ko-KR" altLang="en-US" sz="1600" dirty="0" err="1"/>
                        <a:t>지연률</a:t>
                      </a:r>
                      <a:endParaRPr lang="en-US" altLang="ko-KR" sz="1600" dirty="0"/>
                    </a:p>
                    <a:p>
                      <a:pPr latinLnBrk="1"/>
                      <a:endParaRPr lang="ko-KR" altLang="en-US" sz="1600" dirty="0"/>
                    </a:p>
                  </a:txBody>
                  <a:tcPr/>
                </a:tc>
                <a:tc>
                  <a:txBody>
                    <a:bodyPr/>
                    <a:lstStyle/>
                    <a:p>
                      <a:pPr latinLnBrk="1"/>
                      <a:r>
                        <a:rPr lang="en-US" altLang="ko-KR" sz="1600" dirty="0"/>
                        <a:t>-</a:t>
                      </a:r>
                      <a:r>
                        <a:rPr lang="ko-KR" altLang="en-US" sz="1600" dirty="0"/>
                        <a:t>금융감독원 </a:t>
                      </a:r>
                      <a:endParaRPr lang="en-US" altLang="ko-KR" sz="1600" dirty="0"/>
                    </a:p>
                    <a:p>
                      <a:pPr latinLnBrk="1"/>
                      <a:r>
                        <a:rPr lang="ko-KR" altLang="en-US" sz="1600" dirty="0"/>
                        <a:t> 제재내역</a:t>
                      </a:r>
                      <a:endParaRPr lang="en-US" altLang="ko-KR" sz="1600" dirty="0"/>
                    </a:p>
                    <a:p>
                      <a:pPr latinLnBrk="1"/>
                      <a:r>
                        <a:rPr lang="en-US" altLang="ko-KR" sz="1600" dirty="0"/>
                        <a:t>-</a:t>
                      </a:r>
                      <a:r>
                        <a:rPr lang="ko-KR" altLang="en-US" sz="1600" dirty="0"/>
                        <a:t>금융사고 </a:t>
                      </a:r>
                      <a:endParaRPr lang="en-US" altLang="ko-KR" sz="1600" dirty="0"/>
                    </a:p>
                    <a:p>
                      <a:pPr latinLnBrk="1"/>
                      <a:r>
                        <a:rPr lang="en-US" altLang="ko-KR" sz="1600" dirty="0"/>
                        <a:t> </a:t>
                      </a:r>
                      <a:r>
                        <a:rPr lang="ko-KR" altLang="en-US" sz="1600" dirty="0"/>
                        <a:t>현황</a:t>
                      </a:r>
                    </a:p>
                  </a:txBody>
                  <a:tcPr/>
                </a:tc>
                <a:extLst>
                  <a:ext uri="{0D108BD9-81ED-4DB2-BD59-A6C34878D82A}">
                    <a16:rowId xmlns:a16="http://schemas.microsoft.com/office/drawing/2014/main" val="10001"/>
                  </a:ext>
                </a:extLst>
              </a:tr>
            </a:tbl>
          </a:graphicData>
        </a:graphic>
      </p:graphicFrame>
      <p:sp>
        <p:nvSpPr>
          <p:cNvPr id="2" name="슬라이드 번호 개체 틀 1">
            <a:extLst>
              <a:ext uri="{FF2B5EF4-FFF2-40B4-BE49-F238E27FC236}">
                <a16:creationId xmlns:a16="http://schemas.microsoft.com/office/drawing/2014/main" id="{7957C4C9-0020-49EB-BCD8-68409515A6C8}"/>
              </a:ext>
            </a:extLst>
          </p:cNvPr>
          <p:cNvSpPr>
            <a:spLocks noGrp="1"/>
          </p:cNvSpPr>
          <p:nvPr>
            <p:ph type="sldNum" sz="quarter" idx="12"/>
          </p:nvPr>
        </p:nvSpPr>
        <p:spPr/>
        <p:txBody>
          <a:bodyPr/>
          <a:lstStyle/>
          <a:p>
            <a:fld id="{2C35A0F8-76F7-4879-902E-6C3B317F277E}" type="slidenum">
              <a:rPr lang="ko-KR" altLang="en-US" smtClean="0"/>
              <a:t>48</a:t>
            </a:fld>
            <a:endParaRPr lang="ko-KR" altLang="en-US"/>
          </a:p>
        </p:txBody>
      </p:sp>
    </p:spTree>
    <p:extLst>
      <p:ext uri="{BB962C8B-B14F-4D97-AF65-F5344CB8AC3E}">
        <p14:creationId xmlns:p14="http://schemas.microsoft.com/office/powerpoint/2010/main" val="4034391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pPr algn="just"/>
            <a:r>
              <a:rPr lang="ko-KR" altLang="ko-KR" sz="1600" b="1" dirty="0"/>
              <a:t>□</a:t>
            </a:r>
            <a:r>
              <a:rPr lang="en-US" altLang="ko-KR" sz="1600" b="1" dirty="0"/>
              <a:t> </a:t>
            </a:r>
            <a:r>
              <a:rPr lang="ko-KR" altLang="en-US" sz="1600" b="1" dirty="0"/>
              <a:t>보험회사는 재무현황</a:t>
            </a:r>
            <a:r>
              <a:rPr lang="en-US" altLang="ko-KR" sz="1600" b="1" dirty="0"/>
              <a:t>(</a:t>
            </a:r>
            <a:r>
              <a:rPr lang="ko-KR" altLang="en-US" sz="1600" b="1" dirty="0"/>
              <a:t>재무제표</a:t>
            </a:r>
            <a:r>
              <a:rPr lang="en-US" altLang="ko-KR" sz="1600" b="1" dirty="0"/>
              <a:t>, </a:t>
            </a:r>
            <a:r>
              <a:rPr lang="ko-KR" altLang="en-US" sz="1600" b="1" dirty="0"/>
              <a:t>지급여력비율</a:t>
            </a:r>
            <a:r>
              <a:rPr lang="en-US" altLang="ko-KR" sz="1600" b="1" dirty="0"/>
              <a:t>), </a:t>
            </a:r>
            <a:r>
              <a:rPr lang="ko-KR" altLang="en-US" sz="1600" b="1" dirty="0"/>
              <a:t>보험영업 관련 사항</a:t>
            </a:r>
            <a:r>
              <a:rPr lang="en-US" altLang="ko-KR" sz="1600" b="1" dirty="0"/>
              <a:t>, </a:t>
            </a:r>
            <a:r>
              <a:rPr lang="ko-KR" altLang="en-US" sz="1600" b="1" dirty="0"/>
              <a:t>민원 및 소송</a:t>
            </a:r>
            <a:endParaRPr lang="en-US" altLang="ko-KR" sz="1600" b="1" dirty="0"/>
          </a:p>
          <a:p>
            <a:pPr algn="just"/>
            <a:r>
              <a:rPr lang="en-US" altLang="ko-KR" sz="1600" b="1" dirty="0"/>
              <a:t>   </a:t>
            </a:r>
            <a:r>
              <a:rPr lang="ko-KR" altLang="en-US" sz="1600" b="1" dirty="0"/>
              <a:t>건수</a:t>
            </a:r>
            <a:r>
              <a:rPr lang="en-US" altLang="ko-KR" sz="1600" b="1" dirty="0"/>
              <a:t>, </a:t>
            </a:r>
            <a:r>
              <a:rPr lang="ko-KR" altLang="en-US" sz="1600" b="1" dirty="0"/>
              <a:t>기타 사항</a:t>
            </a:r>
            <a:r>
              <a:rPr lang="en-US" altLang="ko-KR" sz="1600" b="1" dirty="0"/>
              <a:t>(</a:t>
            </a:r>
            <a:r>
              <a:rPr lang="ko-KR" altLang="en-US" sz="1600" b="1" dirty="0"/>
              <a:t>금융감독원 제재내역 및 금융사고 현황</a:t>
            </a:r>
            <a:r>
              <a:rPr lang="en-US" altLang="ko-KR" sz="1600" b="1" dirty="0"/>
              <a:t>) </a:t>
            </a:r>
            <a:r>
              <a:rPr lang="ko-KR" altLang="en-US" sz="1600" b="1" dirty="0"/>
              <a:t>등까지도 공시의 대상임</a:t>
            </a:r>
            <a:endParaRPr lang="en-US" altLang="ko-KR" sz="1600" b="1" dirty="0"/>
          </a:p>
          <a:p>
            <a:pPr algn="just"/>
            <a:endParaRPr lang="en-US" altLang="ko-KR" sz="1600" b="1" dirty="0"/>
          </a:p>
          <a:p>
            <a:pPr algn="just"/>
            <a:r>
              <a:rPr lang="en-US" altLang="ko-KR" sz="1600" b="1" dirty="0"/>
              <a:t>4. </a:t>
            </a:r>
            <a:r>
              <a:rPr lang="ko-KR" altLang="en-US" sz="1600" b="1" dirty="0"/>
              <a:t>공제 재무건전성 규제</a:t>
            </a:r>
            <a:endParaRPr lang="en-US" altLang="ko-KR" sz="1600" b="1" dirty="0"/>
          </a:p>
          <a:p>
            <a:pPr algn="just"/>
            <a:endParaRPr lang="en-US" altLang="ko-KR" sz="1600" b="1" dirty="0"/>
          </a:p>
          <a:p>
            <a:r>
              <a:rPr lang="ko-KR" altLang="en-US" sz="1600" b="1" dirty="0"/>
              <a:t>□ 보험회사는 </a:t>
            </a:r>
            <a:r>
              <a:rPr lang="en-US" altLang="ko-KR" sz="1600" b="1" dirty="0"/>
              <a:t>RBC(Risk Based Capital)</a:t>
            </a:r>
            <a:r>
              <a:rPr lang="ko-KR" altLang="en-US" sz="1600" b="1" dirty="0"/>
              <a:t>라는 재무건전성 제도를 </a:t>
            </a:r>
            <a:r>
              <a:rPr lang="en-US" altLang="ko-KR" sz="1600" b="1" dirty="0"/>
              <a:t>2011</a:t>
            </a:r>
            <a:r>
              <a:rPr lang="ko-KR" altLang="en-US" sz="1600" b="1" dirty="0"/>
              <a:t>년부터 도입</a:t>
            </a:r>
            <a:r>
              <a:rPr lang="en-US" altLang="ko-KR" sz="1600" b="1" dirty="0"/>
              <a:t>, </a:t>
            </a:r>
          </a:p>
          <a:p>
            <a:r>
              <a:rPr lang="en-US" altLang="ko-KR" sz="1600" b="1" dirty="0"/>
              <a:t>   </a:t>
            </a:r>
            <a:r>
              <a:rPr lang="ko-KR" altLang="en-US" sz="1600" b="1" dirty="0"/>
              <a:t>운영해 왔으며</a:t>
            </a:r>
            <a:r>
              <a:rPr lang="en-US" altLang="ko-KR" sz="1600" b="1" dirty="0"/>
              <a:t>, </a:t>
            </a:r>
            <a:r>
              <a:rPr lang="ko-KR" altLang="en-US" sz="1600" b="1" dirty="0"/>
              <a:t>현재는</a:t>
            </a:r>
            <a:r>
              <a:rPr lang="en-US" altLang="ko-KR" sz="1600" b="1" dirty="0"/>
              <a:t> RBC</a:t>
            </a:r>
            <a:r>
              <a:rPr lang="ko-KR" altLang="en-US" sz="1600" b="1" dirty="0"/>
              <a:t>를 개선한 </a:t>
            </a:r>
            <a:r>
              <a:rPr lang="ko-KR" altLang="en-US" sz="1600" b="1" dirty="0" err="1"/>
              <a:t>신지급여력제도</a:t>
            </a:r>
            <a:r>
              <a:rPr lang="ko-KR" altLang="en-US" sz="1600" b="1" dirty="0"/>
              <a:t> </a:t>
            </a:r>
            <a:r>
              <a:rPr lang="en-US" altLang="ko-KR" sz="1600" b="1" dirty="0"/>
              <a:t>K-ICS(Korean-Insurance </a:t>
            </a:r>
          </a:p>
          <a:p>
            <a:r>
              <a:rPr lang="en-US" altLang="ko-KR" sz="1600" b="1" dirty="0"/>
              <a:t>   Capital Standard)</a:t>
            </a:r>
            <a:r>
              <a:rPr lang="ko-KR" altLang="en-US" sz="1600" b="1" dirty="0"/>
              <a:t>를 </a:t>
            </a:r>
            <a:r>
              <a:rPr lang="en-US" altLang="ko-KR" sz="1600" b="1" dirty="0"/>
              <a:t>2023</a:t>
            </a:r>
            <a:r>
              <a:rPr lang="ko-KR" altLang="en-US" sz="1600" b="1" dirty="0"/>
              <a:t>년부터 도입해 시행중임   </a:t>
            </a:r>
            <a:r>
              <a:rPr lang="en-US" altLang="ko-KR" sz="1600" b="1" dirty="0"/>
              <a:t> </a:t>
            </a:r>
            <a:r>
              <a:rPr lang="ko-KR" altLang="en-US" sz="1600" b="1" dirty="0"/>
              <a:t> </a:t>
            </a:r>
            <a:endParaRPr lang="en-US" altLang="ko-KR" sz="1600" b="1" dirty="0"/>
          </a:p>
          <a:p>
            <a:r>
              <a:rPr lang="en-US" altLang="ko-KR" sz="1600" dirty="0"/>
              <a:t> ○ RBC</a:t>
            </a:r>
            <a:r>
              <a:rPr lang="ko-KR" altLang="en-US" sz="1600" dirty="0"/>
              <a:t>는 보험회사의 종합적인 </a:t>
            </a:r>
            <a:r>
              <a:rPr lang="ko-KR" altLang="en-US" sz="1600" dirty="0" err="1"/>
              <a:t>리스크</a:t>
            </a:r>
            <a:r>
              <a:rPr lang="en-US" altLang="ko-KR" sz="1600" dirty="0"/>
              <a:t>* </a:t>
            </a:r>
            <a:r>
              <a:rPr lang="ko-KR" altLang="en-US" sz="1600" dirty="0"/>
              <a:t>수준을 고려화여 보험회사가 사업상의 </a:t>
            </a:r>
            <a:endParaRPr lang="en-US" altLang="ko-KR" sz="1600" dirty="0"/>
          </a:p>
          <a:p>
            <a:r>
              <a:rPr lang="en-US" altLang="ko-KR" sz="1600" dirty="0"/>
              <a:t>    </a:t>
            </a:r>
            <a:r>
              <a:rPr lang="ko-KR" altLang="en-US" sz="1600" dirty="0" err="1"/>
              <a:t>리스크를</a:t>
            </a:r>
            <a:r>
              <a:rPr lang="ko-KR" altLang="en-US" sz="1600" dirty="0"/>
              <a:t> 관리하기에 충분한 규모의 자본을 확충하도록 강제하는 재무건전성 </a:t>
            </a:r>
            <a:endParaRPr lang="en-US" altLang="ko-KR" sz="1600" dirty="0"/>
          </a:p>
          <a:p>
            <a:r>
              <a:rPr lang="en-US" altLang="ko-KR" sz="1600" dirty="0"/>
              <a:t>    </a:t>
            </a:r>
            <a:r>
              <a:rPr lang="ko-KR" altLang="en-US" sz="1600" dirty="0"/>
              <a:t>규제임</a:t>
            </a:r>
            <a:endParaRPr lang="en-US" altLang="ko-KR" sz="1600" dirty="0"/>
          </a:p>
          <a:p>
            <a:r>
              <a:rPr lang="en-US" altLang="ko-KR" sz="1400" dirty="0"/>
              <a:t>  * </a:t>
            </a:r>
            <a:r>
              <a:rPr lang="ko-KR" altLang="en-US" sz="1400" dirty="0" err="1"/>
              <a:t>보험리스크</a:t>
            </a:r>
            <a:r>
              <a:rPr lang="en-US" altLang="ko-KR" sz="1400" dirty="0"/>
              <a:t>, </a:t>
            </a:r>
            <a:r>
              <a:rPr lang="ko-KR" altLang="en-US" sz="1400" dirty="0" err="1"/>
              <a:t>금리리스크</a:t>
            </a:r>
            <a:r>
              <a:rPr lang="en-US" altLang="ko-KR" sz="1400" dirty="0"/>
              <a:t>, </a:t>
            </a:r>
            <a:r>
              <a:rPr lang="ko-KR" altLang="en-US" sz="1400" dirty="0" err="1"/>
              <a:t>시장리스크</a:t>
            </a:r>
            <a:r>
              <a:rPr lang="en-US" altLang="ko-KR" sz="1400" dirty="0"/>
              <a:t>, </a:t>
            </a:r>
            <a:r>
              <a:rPr lang="ko-KR" altLang="en-US" sz="1400" dirty="0" err="1"/>
              <a:t>신용리스크</a:t>
            </a:r>
            <a:r>
              <a:rPr lang="en-US" altLang="ko-KR" sz="1400" dirty="0"/>
              <a:t>, </a:t>
            </a:r>
            <a:r>
              <a:rPr lang="ko-KR" altLang="en-US" sz="1400" dirty="0" err="1"/>
              <a:t>운영리스크</a:t>
            </a:r>
            <a:r>
              <a:rPr lang="ko-KR" altLang="en-US" sz="1400" dirty="0"/>
              <a:t> 등 </a:t>
            </a:r>
            <a:r>
              <a:rPr lang="ko-KR" altLang="en-US" sz="1400" dirty="0" err="1"/>
              <a:t>계량리스크</a:t>
            </a:r>
            <a:r>
              <a:rPr lang="ko-KR" altLang="en-US" sz="1400" dirty="0"/>
              <a:t> 중심으로 </a:t>
            </a:r>
            <a:endParaRPr lang="en-US" altLang="ko-KR" sz="1400" dirty="0"/>
          </a:p>
          <a:p>
            <a:r>
              <a:rPr lang="en-US" altLang="ko-KR" sz="1400" dirty="0"/>
              <a:t>    </a:t>
            </a:r>
            <a:r>
              <a:rPr lang="ko-KR" altLang="en-US" sz="1400" dirty="0" err="1"/>
              <a:t>리스크를</a:t>
            </a:r>
            <a:r>
              <a:rPr lang="ko-KR" altLang="en-US" sz="1400" dirty="0"/>
              <a:t> 평가하여 자본적정성</a:t>
            </a:r>
            <a:r>
              <a:rPr lang="en-US" altLang="ko-KR" sz="1400" dirty="0"/>
              <a:t>(RBC </a:t>
            </a:r>
            <a:r>
              <a:rPr lang="ko-KR" altLang="en-US" sz="1400" dirty="0"/>
              <a:t>비율</a:t>
            </a:r>
            <a:r>
              <a:rPr lang="en-US" altLang="ko-KR" sz="1400" dirty="0"/>
              <a:t>)</a:t>
            </a:r>
            <a:r>
              <a:rPr lang="ko-KR" altLang="en-US" sz="1400" dirty="0"/>
              <a:t>은 지급여력금액</a:t>
            </a:r>
            <a:r>
              <a:rPr lang="en-US" altLang="ko-KR" sz="1400" dirty="0"/>
              <a:t>/RBC </a:t>
            </a:r>
            <a:r>
              <a:rPr lang="ko-KR" altLang="en-US" sz="1400" dirty="0"/>
              <a:t>요구자본으로 산출 </a:t>
            </a:r>
            <a:r>
              <a:rPr lang="en-US" altLang="ko-KR" sz="1400" dirty="0"/>
              <a:t>  </a:t>
            </a:r>
          </a:p>
          <a:p>
            <a:r>
              <a:rPr lang="en-US" altLang="ko-KR" sz="1600" dirty="0"/>
              <a:t> ○ </a:t>
            </a:r>
            <a:r>
              <a:rPr lang="ko-KR" altLang="en-US" sz="1600" dirty="0"/>
              <a:t>금융당국은 재무건전성 제도를 확대하여 </a:t>
            </a:r>
            <a:r>
              <a:rPr lang="en-US" altLang="ko-KR" sz="1600" dirty="0"/>
              <a:t>2017</a:t>
            </a:r>
            <a:r>
              <a:rPr lang="ko-KR" altLang="en-US" sz="1600" dirty="0"/>
              <a:t>년 자체 </a:t>
            </a:r>
            <a:r>
              <a:rPr lang="ko-KR" altLang="en-US" sz="1600" dirty="0" err="1"/>
              <a:t>리스크</a:t>
            </a:r>
            <a:r>
              <a:rPr lang="ko-KR" altLang="en-US" sz="1600" dirty="0"/>
              <a:t> 및 지급여력 평가</a:t>
            </a:r>
            <a:endParaRPr lang="en-US" altLang="ko-KR" sz="1600" dirty="0"/>
          </a:p>
          <a:p>
            <a:r>
              <a:rPr lang="en-US" altLang="ko-KR" sz="1600" dirty="0"/>
              <a:t>    </a:t>
            </a:r>
            <a:r>
              <a:rPr lang="ko-KR" altLang="en-US" sz="1600" dirty="0"/>
              <a:t>제도인 </a:t>
            </a:r>
            <a:r>
              <a:rPr lang="en-US" altLang="ko-KR" sz="1600" dirty="0"/>
              <a:t>ORSA(Own Risk and Solvency Assessment)**</a:t>
            </a:r>
            <a:r>
              <a:rPr lang="ko-KR" altLang="en-US" sz="1600" dirty="0"/>
              <a:t>를 도입하였고</a:t>
            </a:r>
            <a:r>
              <a:rPr lang="en-US" altLang="ko-KR" sz="1600" dirty="0"/>
              <a:t>, </a:t>
            </a:r>
            <a:r>
              <a:rPr lang="ko-KR" altLang="en-US" sz="1600" dirty="0"/>
              <a:t>현재는 </a:t>
            </a:r>
            <a:r>
              <a:rPr lang="en-US" altLang="ko-KR" sz="1600" dirty="0"/>
              <a:t>RBC</a:t>
            </a:r>
          </a:p>
          <a:p>
            <a:r>
              <a:rPr lang="en-US" altLang="ko-KR" sz="1600" dirty="0"/>
              <a:t>    </a:t>
            </a:r>
            <a:r>
              <a:rPr lang="ko-KR" altLang="en-US" sz="1600" dirty="0"/>
              <a:t>보다도 개선된 </a:t>
            </a:r>
            <a:r>
              <a:rPr lang="en-US" altLang="ko-KR" sz="1600" dirty="0"/>
              <a:t>K-ICS*** </a:t>
            </a:r>
            <a:r>
              <a:rPr lang="ko-KR" altLang="en-US" sz="1600" dirty="0"/>
              <a:t>도입</a:t>
            </a:r>
            <a:r>
              <a:rPr lang="en-US" altLang="ko-KR" sz="1600" dirty="0"/>
              <a:t>,</a:t>
            </a:r>
            <a:r>
              <a:rPr lang="ko-KR" altLang="en-US" sz="1600" dirty="0"/>
              <a:t> 제도화</a:t>
            </a:r>
            <a:r>
              <a:rPr lang="en-US" altLang="ko-KR" sz="1600" dirty="0"/>
              <a:t> </a:t>
            </a:r>
            <a:r>
              <a:rPr lang="ko-KR" altLang="en-US" sz="1600" dirty="0"/>
              <a:t> </a:t>
            </a:r>
            <a:endParaRPr lang="en-US" altLang="ko-KR" sz="1600" dirty="0"/>
          </a:p>
          <a:p>
            <a:r>
              <a:rPr lang="en-US" altLang="ko-KR" sz="1400" dirty="0"/>
              <a:t>  ** RBC</a:t>
            </a:r>
            <a:r>
              <a:rPr lang="ko-KR" altLang="en-US" sz="1400" dirty="0"/>
              <a:t>는 법규정에 근거</a:t>
            </a:r>
            <a:r>
              <a:rPr lang="en-US" altLang="ko-KR" sz="1400" dirty="0"/>
              <a:t>, ORSA</a:t>
            </a:r>
            <a:r>
              <a:rPr lang="ko-KR" altLang="en-US" sz="1400" dirty="0"/>
              <a:t>는 경험치 등을 활용한 자체 모형으로 </a:t>
            </a:r>
            <a:r>
              <a:rPr lang="ko-KR" altLang="en-US" sz="1400" dirty="0" err="1"/>
              <a:t>리스크</a:t>
            </a:r>
            <a:r>
              <a:rPr lang="ko-KR" altLang="en-US" sz="1400" dirty="0"/>
              <a:t> 산출</a:t>
            </a:r>
            <a:endParaRPr lang="en-US" altLang="ko-KR" sz="1400" dirty="0"/>
          </a:p>
          <a:p>
            <a:r>
              <a:rPr lang="en-US" altLang="ko-KR" sz="1400" dirty="0"/>
              <a:t>     (</a:t>
            </a:r>
            <a:r>
              <a:rPr lang="ko-KR" altLang="en-US" sz="1400" dirty="0"/>
              <a:t>지급여력금액</a:t>
            </a:r>
            <a:r>
              <a:rPr lang="en-US" altLang="ko-KR" sz="1400" dirty="0"/>
              <a:t>/</a:t>
            </a:r>
            <a:r>
              <a:rPr lang="ko-KR" altLang="en-US" sz="1400" dirty="0"/>
              <a:t>필요자본</a:t>
            </a:r>
            <a:r>
              <a:rPr lang="en-US" altLang="ko-KR" sz="1400" dirty="0"/>
              <a:t>)</a:t>
            </a:r>
            <a:r>
              <a:rPr lang="ko-KR" altLang="en-US" sz="1400" dirty="0"/>
              <a:t>  </a:t>
            </a:r>
            <a:endParaRPr lang="en-US" altLang="ko-KR" sz="1400" dirty="0"/>
          </a:p>
          <a:p>
            <a:r>
              <a:rPr lang="en-US" altLang="ko-KR" sz="1400" dirty="0"/>
              <a:t>  *** K-ICS </a:t>
            </a:r>
            <a:r>
              <a:rPr lang="ko-KR" altLang="en-US" sz="1400" dirty="0"/>
              <a:t>비율은 보험회사의 지급여력</a:t>
            </a:r>
            <a:r>
              <a:rPr lang="en-US" altLang="ko-KR" sz="1400" dirty="0"/>
              <a:t>(</a:t>
            </a:r>
            <a:r>
              <a:rPr lang="ko-KR" altLang="en-US" sz="1400" dirty="0"/>
              <a:t>건전성</a:t>
            </a:r>
            <a:r>
              <a:rPr lang="en-US" altLang="ko-KR" sz="1400" dirty="0"/>
              <a:t>) </a:t>
            </a:r>
            <a:r>
              <a:rPr lang="ko-KR" altLang="en-US" sz="1400" dirty="0"/>
              <a:t>지표로</a:t>
            </a:r>
            <a:r>
              <a:rPr lang="en-US" altLang="ko-KR" sz="1400" dirty="0"/>
              <a:t>, </a:t>
            </a:r>
            <a:r>
              <a:rPr lang="ko-KR" altLang="en-US" sz="1400" dirty="0"/>
              <a:t>가용자본</a:t>
            </a:r>
            <a:r>
              <a:rPr lang="en-US" altLang="ko-KR" sz="1400" dirty="0"/>
              <a:t>(</a:t>
            </a:r>
            <a:r>
              <a:rPr lang="ko-KR" altLang="en-US" sz="1400" dirty="0"/>
              <a:t>보험금 지급에 사용 가능한 </a:t>
            </a:r>
            <a:endParaRPr lang="en-US" altLang="ko-KR" sz="1400" dirty="0"/>
          </a:p>
          <a:p>
            <a:r>
              <a:rPr lang="en-US" altLang="ko-KR" sz="1400" dirty="0"/>
              <a:t>     </a:t>
            </a:r>
            <a:r>
              <a:rPr lang="ko-KR" altLang="en-US" sz="1400" dirty="0"/>
              <a:t>자본</a:t>
            </a:r>
            <a:r>
              <a:rPr lang="en-US" altLang="ko-KR" sz="1400" dirty="0"/>
              <a:t>)</a:t>
            </a:r>
            <a:r>
              <a:rPr lang="ko-KR" altLang="en-US" sz="1400" dirty="0"/>
              <a:t>을 요구자본</a:t>
            </a:r>
            <a:r>
              <a:rPr lang="en-US" altLang="ko-KR" sz="1400" dirty="0"/>
              <a:t>(</a:t>
            </a:r>
            <a:r>
              <a:rPr lang="ko-KR" altLang="en-US" sz="1400" dirty="0"/>
              <a:t>잠재 </a:t>
            </a:r>
            <a:r>
              <a:rPr lang="ko-KR" altLang="en-US" sz="1400" dirty="0" err="1"/>
              <a:t>리스크를</a:t>
            </a:r>
            <a:r>
              <a:rPr lang="ko-KR" altLang="en-US" sz="1400" dirty="0"/>
              <a:t> 반영해 산정한 지급여력 기준 자본</a:t>
            </a:r>
            <a:r>
              <a:rPr lang="en-US" altLang="ko-KR" sz="1400" dirty="0"/>
              <a:t>)</a:t>
            </a:r>
            <a:r>
              <a:rPr lang="ko-KR" altLang="en-US" sz="1400" dirty="0"/>
              <a:t>으로 나눈 값으로 산출</a:t>
            </a:r>
            <a:r>
              <a:rPr lang="en-US" altLang="ko-KR" sz="1400" dirty="0"/>
              <a:t> </a:t>
            </a:r>
          </a:p>
          <a:p>
            <a:r>
              <a:rPr lang="en-US" altLang="ko-KR" sz="1600" dirty="0"/>
              <a:t> </a:t>
            </a:r>
          </a:p>
          <a:p>
            <a:r>
              <a:rPr lang="en-US" altLang="ko-KR" sz="1600" dirty="0"/>
              <a:t> </a:t>
            </a:r>
            <a:endParaRPr lang="ko-KR" altLang="en-US" sz="1600" dirty="0"/>
          </a:p>
        </p:txBody>
      </p:sp>
      <p:sp>
        <p:nvSpPr>
          <p:cNvPr id="2" name="슬라이드 번호 개체 틀 1">
            <a:extLst>
              <a:ext uri="{FF2B5EF4-FFF2-40B4-BE49-F238E27FC236}">
                <a16:creationId xmlns:a16="http://schemas.microsoft.com/office/drawing/2014/main" id="{757B4C7A-3713-41F1-8045-4F7199A27468}"/>
              </a:ext>
            </a:extLst>
          </p:cNvPr>
          <p:cNvSpPr>
            <a:spLocks noGrp="1"/>
          </p:cNvSpPr>
          <p:nvPr>
            <p:ph type="sldNum" sz="quarter" idx="12"/>
          </p:nvPr>
        </p:nvSpPr>
        <p:spPr/>
        <p:txBody>
          <a:bodyPr/>
          <a:lstStyle/>
          <a:p>
            <a:fld id="{2C35A0F8-76F7-4879-902E-6C3B317F277E}" type="slidenum">
              <a:rPr lang="ko-KR" altLang="en-US" smtClean="0"/>
              <a:t>49</a:t>
            </a:fld>
            <a:endParaRPr lang="ko-KR" altLang="en-US"/>
          </a:p>
        </p:txBody>
      </p:sp>
    </p:spTree>
    <p:extLst>
      <p:ext uri="{BB962C8B-B14F-4D97-AF65-F5344CB8AC3E}">
        <p14:creationId xmlns:p14="http://schemas.microsoft.com/office/powerpoint/2010/main" val="4246809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2">
    <p:bg>
      <p:bgPr>
        <a:solidFill>
          <a:srgbClr val="F8FAFC"/>
        </a:solidFill>
        <a:effectLst/>
      </p:bgPr>
    </p:bg>
    <p:spTree>
      <p:nvGrpSpPr>
        <p:cNvPr id="1" name=""/>
        <p:cNvGrpSpPr/>
        <p:nvPr/>
      </p:nvGrpSpPr>
      <p:grpSpPr>
        <a:xfrm>
          <a:off x="0" y="0"/>
          <a:ext cx="0" cy="0"/>
          <a:chOff x="0" y="0"/>
          <a:chExt cx="0" cy="0"/>
        </a:xfrm>
      </p:grpSpPr>
      <p:sp>
        <p:nvSpPr>
          <p:cNvPr id="39" name="Rectangle 38"/>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8" name="Oval 37"/>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7" name="Oval 36"/>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6" name="Rectangle 35"/>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5" name="Rectangle 34"/>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목차</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endParaRPr lang="en-US" sz="250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822960" y="1508760"/>
            <a:ext cx="5074920" cy="960120"/>
          </a:xfrm>
          <a:prstGeom prst="roundRect">
            <a:avLst>
              <a:gd name="adj" fmla="val 15238"/>
            </a:avLst>
          </a:prstGeom>
          <a:solidFill>
            <a:srgbClr val="FFFFFF"/>
          </a:solidFill>
          <a:ln w="12700">
            <a:solidFill>
              <a:srgbClr val="CBD5E1"/>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2" name="Shape 10"/>
          <p:cNvSpPr/>
          <p:nvPr/>
        </p:nvSpPr>
        <p:spPr>
          <a:xfrm>
            <a:off x="987552" y="1719072"/>
            <a:ext cx="713232" cy="512064"/>
          </a:xfrm>
          <a:prstGeom prst="roundRect">
            <a:avLst>
              <a:gd name="adj" fmla="val 14286"/>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3" name="Text 11"/>
          <p:cNvSpPr/>
          <p:nvPr/>
        </p:nvSpPr>
        <p:spPr>
          <a:xfrm>
            <a:off x="987552" y="1819656"/>
            <a:ext cx="713232" cy="182880"/>
          </a:xfrm>
          <a:prstGeom prst="rect">
            <a:avLst/>
          </a:prstGeom>
          <a:solidFill>
            <a:srgbClr val="FDE68A"/>
          </a:solidFill>
          <a:ln w="15240">
            <a:solidFill>
              <a:srgbClr val="F59E0B"/>
            </a:solidFill>
          </a:ln>
        </p:spPr>
        <p:txBody>
          <a:bodyPr wrap="square" lIns="63500" tIns="38100" rIns="63500" bIns="38100" rtlCol="0" anchor="ctr"/>
          <a:lstStyle/>
          <a:p>
            <a:pPr marL="0" indent="0" algn="ctr">
              <a:lnSpc>
                <a:spcPct val="100000"/>
              </a:lnSpc>
              <a:spcBef>
                <a:spcPts val="0"/>
              </a:spcBef>
              <a:spcAft>
                <a:spcPts val="0"/>
              </a:spcAft>
              <a:buNone/>
            </a:pPr>
            <a:r>
              <a:rPr lang="en-US" sz="1700" b="1" dirty="0">
                <a:solidFill>
                  <a:srgbClr val="0B1F3A"/>
                </a:solidFill>
                <a:latin typeface="맑은 고딕" pitchFamily="34" charset="0"/>
                <a:ea typeface="Malgun Gothic" pitchFamily="34" charset="-122"/>
                <a:cs typeface="Malgun Gothic" pitchFamily="34" charset="-120"/>
              </a:rPr>
              <a:t>Ⅰ</a:t>
            </a:r>
            <a:endParaRPr lang="en-US" sz="1250" dirty="0"/>
          </a:p>
        </p:txBody>
      </p:sp>
      <p:sp>
        <p:nvSpPr>
          <p:cNvPr id="14" name="Text 12"/>
          <p:cNvSpPr/>
          <p:nvPr/>
        </p:nvSpPr>
        <p:spPr>
          <a:xfrm>
            <a:off x="1847088" y="1801368"/>
            <a:ext cx="3840480" cy="292608"/>
          </a:xfrm>
          <a:prstGeom prst="rect">
            <a:avLst/>
          </a:prstGeom>
          <a:solidFill>
            <a:srgbClr val="FFFFFF"/>
          </a:solidFill>
          <a:ln w="15240">
            <a:solidFill>
              <a:srgbClr val="CBD5E1"/>
            </a:solidFill>
          </a:ln>
        </p:spPr>
        <p:txBody>
          <a:bodyPr wrap="square" lIns="63500" tIns="38100" rIns="63500" bIns="38100" rtlCol="0" anchor="ctr"/>
          <a:lstStyle/>
          <a:p>
            <a:pPr marL="0" indent="0">
              <a:lnSpc>
                <a:spcPct val="100000"/>
              </a:lnSpc>
              <a:spcBef>
                <a:spcPts val="0"/>
              </a:spcBef>
              <a:spcAft>
                <a:spcPts val="0"/>
              </a:spcAft>
              <a:buNone/>
            </a:pPr>
            <a:r>
              <a:rPr lang="en-US" sz="1950" b="1" dirty="0">
                <a:solidFill>
                  <a:srgbClr val="0F172A"/>
                </a:solidFill>
                <a:latin typeface="맑은 고딕" pitchFamily="34" charset="0"/>
                <a:ea typeface="Malgun Gothic" pitchFamily="34" charset="-122"/>
                <a:cs typeface="Malgun Gothic" pitchFamily="34" charset="-120"/>
              </a:rPr>
              <a:t>서론: 왜 지금 공제 연구인가</a:t>
            </a:r>
            <a:endParaRPr lang="en-US" sz="1800" dirty="0"/>
          </a:p>
        </p:txBody>
      </p:sp>
      <p:sp>
        <p:nvSpPr>
          <p:cNvPr id="15" name="Shape 13"/>
          <p:cNvSpPr/>
          <p:nvPr/>
        </p:nvSpPr>
        <p:spPr>
          <a:xfrm>
            <a:off x="6400800" y="1508760"/>
            <a:ext cx="5074920" cy="960120"/>
          </a:xfrm>
          <a:prstGeom prst="roundRect">
            <a:avLst>
              <a:gd name="adj" fmla="val 15238"/>
            </a:avLst>
          </a:prstGeom>
          <a:solidFill>
            <a:srgbClr val="FFFFFF"/>
          </a:solidFill>
          <a:ln w="12700">
            <a:solidFill>
              <a:srgbClr val="CBD5E1"/>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6" name="Shape 14"/>
          <p:cNvSpPr/>
          <p:nvPr/>
        </p:nvSpPr>
        <p:spPr>
          <a:xfrm>
            <a:off x="6565392" y="1719072"/>
            <a:ext cx="713232" cy="512064"/>
          </a:xfrm>
          <a:prstGeom prst="roundRect">
            <a:avLst>
              <a:gd name="adj" fmla="val 14286"/>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7" name="Text 15"/>
          <p:cNvSpPr/>
          <p:nvPr/>
        </p:nvSpPr>
        <p:spPr>
          <a:xfrm>
            <a:off x="6565392" y="1819656"/>
            <a:ext cx="713232" cy="182880"/>
          </a:xfrm>
          <a:prstGeom prst="rect">
            <a:avLst/>
          </a:prstGeom>
          <a:solidFill>
            <a:srgbClr val="FDE68A"/>
          </a:solidFill>
          <a:ln w="15240">
            <a:solidFill>
              <a:srgbClr val="F59E0B"/>
            </a:solidFill>
          </a:ln>
        </p:spPr>
        <p:txBody>
          <a:bodyPr wrap="square" lIns="63500" tIns="38100" rIns="63500" bIns="38100" rtlCol="0" anchor="ctr"/>
          <a:lstStyle/>
          <a:p>
            <a:pPr marL="0" indent="0" algn="ctr">
              <a:lnSpc>
                <a:spcPct val="100000"/>
              </a:lnSpc>
              <a:spcBef>
                <a:spcPts val="0"/>
              </a:spcBef>
              <a:spcAft>
                <a:spcPts val="0"/>
              </a:spcAft>
              <a:buNone/>
            </a:pPr>
            <a:r>
              <a:rPr lang="en-US" sz="1700" b="1" dirty="0">
                <a:solidFill>
                  <a:srgbClr val="0B1F3A"/>
                </a:solidFill>
                <a:latin typeface="맑은 고딕" pitchFamily="34" charset="0"/>
                <a:ea typeface="Malgun Gothic" pitchFamily="34" charset="-122"/>
                <a:cs typeface="Malgun Gothic" pitchFamily="34" charset="-120"/>
              </a:rPr>
              <a:t>Ⅱ</a:t>
            </a:r>
            <a:endParaRPr lang="en-US" sz="1250" dirty="0"/>
          </a:p>
        </p:txBody>
      </p:sp>
      <p:sp>
        <p:nvSpPr>
          <p:cNvPr id="18" name="Text 16"/>
          <p:cNvSpPr/>
          <p:nvPr/>
        </p:nvSpPr>
        <p:spPr>
          <a:xfrm>
            <a:off x="7424928" y="1801368"/>
            <a:ext cx="3840480" cy="292608"/>
          </a:xfrm>
          <a:prstGeom prst="rect">
            <a:avLst/>
          </a:prstGeom>
          <a:solidFill>
            <a:srgbClr val="FFFFFF"/>
          </a:solidFill>
          <a:ln w="15240">
            <a:solidFill>
              <a:srgbClr val="CBD5E1"/>
            </a:solidFill>
          </a:ln>
        </p:spPr>
        <p:txBody>
          <a:bodyPr wrap="square" lIns="63500" tIns="38100" rIns="63500" bIns="38100" rtlCol="0" anchor="ctr"/>
          <a:lstStyle/>
          <a:p>
            <a:pPr marL="0" indent="0">
              <a:lnSpc>
                <a:spcPct val="100000"/>
              </a:lnSpc>
              <a:spcBef>
                <a:spcPts val="0"/>
              </a:spcBef>
              <a:spcAft>
                <a:spcPts val="0"/>
              </a:spcAft>
              <a:buNone/>
            </a:pPr>
            <a:r>
              <a:rPr lang="en-US" sz="1950" b="1" dirty="0">
                <a:solidFill>
                  <a:srgbClr val="0F172A"/>
                </a:solidFill>
                <a:latin typeface="맑은 고딕" pitchFamily="34" charset="0"/>
                <a:ea typeface="Malgun Gothic" pitchFamily="34" charset="-122"/>
                <a:cs typeface="Malgun Gothic" pitchFamily="34" charset="-120"/>
              </a:rPr>
              <a:t>국내 공제 연구 동향</a:t>
            </a:r>
            <a:endParaRPr lang="en-US" sz="1800" dirty="0"/>
          </a:p>
        </p:txBody>
      </p:sp>
      <p:sp>
        <p:nvSpPr>
          <p:cNvPr id="19" name="Shape 17"/>
          <p:cNvSpPr/>
          <p:nvPr/>
        </p:nvSpPr>
        <p:spPr>
          <a:xfrm>
            <a:off x="822960" y="2880360"/>
            <a:ext cx="5074920" cy="960120"/>
          </a:xfrm>
          <a:prstGeom prst="roundRect">
            <a:avLst>
              <a:gd name="adj" fmla="val 15238"/>
            </a:avLst>
          </a:prstGeom>
          <a:solidFill>
            <a:srgbClr val="FFFFFF"/>
          </a:solidFill>
          <a:ln w="12700">
            <a:solidFill>
              <a:srgbClr val="CBD5E1"/>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0" name="Shape 18"/>
          <p:cNvSpPr/>
          <p:nvPr/>
        </p:nvSpPr>
        <p:spPr>
          <a:xfrm>
            <a:off x="987552" y="3090672"/>
            <a:ext cx="713232" cy="512064"/>
          </a:xfrm>
          <a:prstGeom prst="roundRect">
            <a:avLst>
              <a:gd name="adj" fmla="val 14286"/>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1" name="Text 19"/>
          <p:cNvSpPr/>
          <p:nvPr/>
        </p:nvSpPr>
        <p:spPr>
          <a:xfrm>
            <a:off x="987552" y="3191256"/>
            <a:ext cx="713232" cy="182880"/>
          </a:xfrm>
          <a:prstGeom prst="rect">
            <a:avLst/>
          </a:prstGeom>
          <a:solidFill>
            <a:srgbClr val="FDE68A"/>
          </a:solidFill>
          <a:ln w="15240">
            <a:solidFill>
              <a:srgbClr val="F59E0B"/>
            </a:solidFill>
          </a:ln>
        </p:spPr>
        <p:txBody>
          <a:bodyPr wrap="square" lIns="63500" tIns="38100" rIns="63500" bIns="38100" rtlCol="0" anchor="ctr"/>
          <a:lstStyle/>
          <a:p>
            <a:pPr marL="0" indent="0" algn="ctr">
              <a:lnSpc>
                <a:spcPct val="100000"/>
              </a:lnSpc>
              <a:spcBef>
                <a:spcPts val="0"/>
              </a:spcBef>
              <a:spcAft>
                <a:spcPts val="0"/>
              </a:spcAft>
              <a:buNone/>
            </a:pPr>
            <a:r>
              <a:rPr lang="en-US" sz="1700" b="1" dirty="0">
                <a:solidFill>
                  <a:srgbClr val="0B1F3A"/>
                </a:solidFill>
                <a:latin typeface="맑은 고딕" pitchFamily="34" charset="0"/>
                <a:ea typeface="Malgun Gothic" pitchFamily="34" charset="-122"/>
                <a:cs typeface="Malgun Gothic" pitchFamily="34" charset="-120"/>
              </a:rPr>
              <a:t>Ⅲ</a:t>
            </a:r>
            <a:endParaRPr lang="en-US" sz="1250" dirty="0"/>
          </a:p>
        </p:txBody>
      </p:sp>
      <p:sp>
        <p:nvSpPr>
          <p:cNvPr id="22" name="Text 20"/>
          <p:cNvSpPr/>
          <p:nvPr/>
        </p:nvSpPr>
        <p:spPr>
          <a:xfrm>
            <a:off x="1847088" y="3172968"/>
            <a:ext cx="3840480" cy="292608"/>
          </a:xfrm>
          <a:prstGeom prst="rect">
            <a:avLst/>
          </a:prstGeom>
          <a:solidFill>
            <a:srgbClr val="FFFFFF"/>
          </a:solidFill>
          <a:ln w="15240">
            <a:solidFill>
              <a:srgbClr val="CBD5E1"/>
            </a:solidFill>
          </a:ln>
        </p:spPr>
        <p:txBody>
          <a:bodyPr wrap="square" lIns="63500" tIns="38100" rIns="63500" bIns="38100" rtlCol="0" anchor="ctr"/>
          <a:lstStyle/>
          <a:p>
            <a:pPr marL="0" indent="0">
              <a:lnSpc>
                <a:spcPct val="100000"/>
              </a:lnSpc>
              <a:spcBef>
                <a:spcPts val="0"/>
              </a:spcBef>
              <a:spcAft>
                <a:spcPts val="0"/>
              </a:spcAft>
              <a:buNone/>
            </a:pPr>
            <a:r>
              <a:rPr lang="en-US" sz="1950" b="1" dirty="0">
                <a:solidFill>
                  <a:srgbClr val="0F172A"/>
                </a:solidFill>
                <a:latin typeface="맑은 고딕" pitchFamily="34" charset="0"/>
                <a:ea typeface="Malgun Gothic" pitchFamily="34" charset="-122"/>
                <a:cs typeface="Malgun Gothic" pitchFamily="34" charset="-120"/>
              </a:rPr>
              <a:t>해외 공제 연구와 제도 동향</a:t>
            </a:r>
            <a:endParaRPr lang="en-US" sz="1800" dirty="0"/>
          </a:p>
        </p:txBody>
      </p:sp>
      <p:sp>
        <p:nvSpPr>
          <p:cNvPr id="23" name="Shape 21"/>
          <p:cNvSpPr/>
          <p:nvPr/>
        </p:nvSpPr>
        <p:spPr>
          <a:xfrm>
            <a:off x="6400800" y="2880360"/>
            <a:ext cx="5074920" cy="960120"/>
          </a:xfrm>
          <a:prstGeom prst="roundRect">
            <a:avLst>
              <a:gd name="adj" fmla="val 15238"/>
            </a:avLst>
          </a:prstGeom>
          <a:solidFill>
            <a:srgbClr val="FFFFFF"/>
          </a:solidFill>
          <a:ln w="12700">
            <a:solidFill>
              <a:srgbClr val="CBD5E1"/>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4" name="Shape 22"/>
          <p:cNvSpPr/>
          <p:nvPr/>
        </p:nvSpPr>
        <p:spPr>
          <a:xfrm>
            <a:off x="6565392" y="3090672"/>
            <a:ext cx="713232" cy="512064"/>
          </a:xfrm>
          <a:prstGeom prst="roundRect">
            <a:avLst>
              <a:gd name="adj" fmla="val 14286"/>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5" name="Text 23"/>
          <p:cNvSpPr/>
          <p:nvPr/>
        </p:nvSpPr>
        <p:spPr>
          <a:xfrm>
            <a:off x="6565392" y="3191256"/>
            <a:ext cx="713232" cy="182880"/>
          </a:xfrm>
          <a:prstGeom prst="rect">
            <a:avLst/>
          </a:prstGeom>
          <a:solidFill>
            <a:srgbClr val="FDE68A"/>
          </a:solidFill>
          <a:ln w="15240">
            <a:solidFill>
              <a:srgbClr val="F59E0B"/>
            </a:solidFill>
          </a:ln>
        </p:spPr>
        <p:txBody>
          <a:bodyPr wrap="square" lIns="63500" tIns="38100" rIns="63500" bIns="38100" rtlCol="0" anchor="ctr"/>
          <a:lstStyle/>
          <a:p>
            <a:pPr marL="0" indent="0" algn="ctr">
              <a:lnSpc>
                <a:spcPct val="100000"/>
              </a:lnSpc>
              <a:spcBef>
                <a:spcPts val="0"/>
              </a:spcBef>
              <a:spcAft>
                <a:spcPts val="0"/>
              </a:spcAft>
              <a:buNone/>
            </a:pPr>
            <a:r>
              <a:rPr lang="en-US" sz="1700" b="1" dirty="0">
                <a:solidFill>
                  <a:srgbClr val="0B1F3A"/>
                </a:solidFill>
                <a:latin typeface="맑은 고딕" pitchFamily="34" charset="0"/>
                <a:ea typeface="Malgun Gothic" pitchFamily="34" charset="-122"/>
                <a:cs typeface="Malgun Gothic" pitchFamily="34" charset="-120"/>
              </a:rPr>
              <a:t>Ⅳ</a:t>
            </a:r>
            <a:endParaRPr lang="en-US" sz="1250" dirty="0"/>
          </a:p>
        </p:txBody>
      </p:sp>
      <p:sp>
        <p:nvSpPr>
          <p:cNvPr id="26" name="Text 24"/>
          <p:cNvSpPr/>
          <p:nvPr/>
        </p:nvSpPr>
        <p:spPr>
          <a:xfrm>
            <a:off x="7424928" y="3172968"/>
            <a:ext cx="3840480" cy="292608"/>
          </a:xfrm>
          <a:prstGeom prst="rect">
            <a:avLst/>
          </a:prstGeom>
          <a:solidFill>
            <a:srgbClr val="FFFFFF"/>
          </a:solidFill>
          <a:ln w="15240">
            <a:solidFill>
              <a:srgbClr val="CBD5E1"/>
            </a:solidFill>
          </a:ln>
        </p:spPr>
        <p:txBody>
          <a:bodyPr wrap="square" lIns="63500" tIns="38100" rIns="63500" bIns="38100" rtlCol="0" anchor="ctr"/>
          <a:lstStyle/>
          <a:p>
            <a:pPr marL="0" indent="0">
              <a:lnSpc>
                <a:spcPct val="100000"/>
              </a:lnSpc>
              <a:spcBef>
                <a:spcPts val="0"/>
              </a:spcBef>
              <a:spcAft>
                <a:spcPts val="0"/>
              </a:spcAft>
              <a:buNone/>
            </a:pPr>
            <a:r>
              <a:rPr lang="en-US" sz="1950" b="1" dirty="0" err="1">
                <a:solidFill>
                  <a:srgbClr val="0F172A"/>
                </a:solidFill>
                <a:latin typeface="맑은 고딕" pitchFamily="34" charset="0"/>
                <a:ea typeface="Malgun Gothic" pitchFamily="34" charset="-122"/>
                <a:cs typeface="Malgun Gothic" pitchFamily="34" charset="-120"/>
              </a:rPr>
              <a:t>공제분야</a:t>
            </a:r>
            <a:r>
              <a:rPr lang="en-US" sz="1950" b="1" dirty="0">
                <a:solidFill>
                  <a:srgbClr val="0F172A"/>
                </a:solidFill>
                <a:latin typeface="맑은 고딕" pitchFamily="34" charset="0"/>
                <a:ea typeface="Malgun Gothic" pitchFamily="34" charset="-122"/>
                <a:cs typeface="Malgun Gothic" pitchFamily="34" charset="-120"/>
              </a:rPr>
              <a:t> </a:t>
            </a:r>
            <a:r>
              <a:rPr lang="en-US" sz="1950" b="1" dirty="0" err="1">
                <a:solidFill>
                  <a:srgbClr val="0F172A"/>
                </a:solidFill>
                <a:latin typeface="맑은 고딕" pitchFamily="34" charset="0"/>
                <a:ea typeface="Malgun Gothic" pitchFamily="34" charset="-122"/>
                <a:cs typeface="Malgun Gothic" pitchFamily="34" charset="-120"/>
              </a:rPr>
              <a:t>과제와</a:t>
            </a:r>
            <a:r>
              <a:rPr lang="en-US" sz="1950" b="1" dirty="0">
                <a:solidFill>
                  <a:srgbClr val="0F172A"/>
                </a:solidFill>
                <a:latin typeface="맑은 고딕" pitchFamily="34" charset="0"/>
                <a:ea typeface="Malgun Gothic" pitchFamily="34" charset="-122"/>
                <a:cs typeface="Malgun Gothic" pitchFamily="34" charset="-120"/>
              </a:rPr>
              <a:t> </a:t>
            </a:r>
            <a:r>
              <a:rPr lang="en-US" sz="1950" b="1" dirty="0" err="1">
                <a:solidFill>
                  <a:srgbClr val="0F172A"/>
                </a:solidFill>
                <a:latin typeface="맑은 고딕" pitchFamily="34" charset="0"/>
                <a:ea typeface="Malgun Gothic" pitchFamily="34" charset="-122"/>
                <a:cs typeface="Malgun Gothic" pitchFamily="34" charset="-120"/>
              </a:rPr>
              <a:t>정책</a:t>
            </a:r>
            <a:r>
              <a:rPr lang="en-US" sz="1950" b="1" dirty="0">
                <a:solidFill>
                  <a:srgbClr val="0F172A"/>
                </a:solidFill>
                <a:latin typeface="맑은 고딕" pitchFamily="34" charset="0"/>
                <a:ea typeface="Malgun Gothic" pitchFamily="34" charset="-122"/>
                <a:cs typeface="Malgun Gothic" pitchFamily="34" charset="-120"/>
              </a:rPr>
              <a:t> </a:t>
            </a:r>
            <a:endParaRPr lang="en-US" sz="1800" dirty="0"/>
          </a:p>
        </p:txBody>
      </p:sp>
      <p:sp>
        <p:nvSpPr>
          <p:cNvPr id="27" name="Shape 25"/>
          <p:cNvSpPr/>
          <p:nvPr/>
        </p:nvSpPr>
        <p:spPr>
          <a:xfrm>
            <a:off x="822960" y="4251960"/>
            <a:ext cx="5074920" cy="960120"/>
          </a:xfrm>
          <a:prstGeom prst="roundRect">
            <a:avLst>
              <a:gd name="adj" fmla="val 15238"/>
            </a:avLst>
          </a:prstGeom>
          <a:solidFill>
            <a:srgbClr val="FFFFFF"/>
          </a:solidFill>
          <a:ln w="12700">
            <a:solidFill>
              <a:srgbClr val="CBD5E1"/>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8" name="Shape 26"/>
          <p:cNvSpPr/>
          <p:nvPr/>
        </p:nvSpPr>
        <p:spPr>
          <a:xfrm>
            <a:off x="987552" y="4462272"/>
            <a:ext cx="713232" cy="512064"/>
          </a:xfrm>
          <a:prstGeom prst="roundRect">
            <a:avLst>
              <a:gd name="adj" fmla="val 14286"/>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29" name="Text 27"/>
          <p:cNvSpPr/>
          <p:nvPr/>
        </p:nvSpPr>
        <p:spPr>
          <a:xfrm>
            <a:off x="987552" y="4562856"/>
            <a:ext cx="713232" cy="182880"/>
          </a:xfrm>
          <a:prstGeom prst="rect">
            <a:avLst/>
          </a:prstGeom>
          <a:solidFill>
            <a:srgbClr val="FDE68A"/>
          </a:solidFill>
          <a:ln w="15240">
            <a:solidFill>
              <a:srgbClr val="F59E0B"/>
            </a:solidFill>
          </a:ln>
        </p:spPr>
        <p:txBody>
          <a:bodyPr wrap="square" lIns="63500" tIns="38100" rIns="63500" bIns="38100" rtlCol="0" anchor="ctr"/>
          <a:lstStyle/>
          <a:p>
            <a:pPr marL="0" indent="0" algn="ctr">
              <a:lnSpc>
                <a:spcPct val="100000"/>
              </a:lnSpc>
              <a:spcBef>
                <a:spcPts val="0"/>
              </a:spcBef>
              <a:spcAft>
                <a:spcPts val="0"/>
              </a:spcAft>
              <a:buNone/>
            </a:pPr>
            <a:r>
              <a:rPr lang="en-US" sz="1700" b="1" dirty="0">
                <a:solidFill>
                  <a:srgbClr val="0B1F3A"/>
                </a:solidFill>
                <a:latin typeface="맑은 고딕" pitchFamily="34" charset="0"/>
                <a:ea typeface="Malgun Gothic" pitchFamily="34" charset="-122"/>
                <a:cs typeface="Malgun Gothic" pitchFamily="34" charset="-120"/>
              </a:rPr>
              <a:t>Ⅴ</a:t>
            </a:r>
            <a:endParaRPr lang="en-US" sz="1250" dirty="0"/>
          </a:p>
        </p:txBody>
      </p:sp>
      <p:sp>
        <p:nvSpPr>
          <p:cNvPr id="30" name="Text 28"/>
          <p:cNvSpPr/>
          <p:nvPr/>
        </p:nvSpPr>
        <p:spPr>
          <a:xfrm>
            <a:off x="1847088" y="4544568"/>
            <a:ext cx="3840480" cy="292608"/>
          </a:xfrm>
          <a:prstGeom prst="rect">
            <a:avLst/>
          </a:prstGeom>
          <a:solidFill>
            <a:srgbClr val="FFFFFF"/>
          </a:solidFill>
          <a:ln w="15240">
            <a:solidFill>
              <a:srgbClr val="CBD5E1"/>
            </a:solidFill>
          </a:ln>
        </p:spPr>
        <p:txBody>
          <a:bodyPr wrap="square" lIns="63500" tIns="38100" rIns="63500" bIns="38100" rtlCol="0" anchor="ctr"/>
          <a:lstStyle/>
          <a:p>
            <a:pPr marL="0" indent="0">
              <a:lnSpc>
                <a:spcPct val="100000"/>
              </a:lnSpc>
              <a:spcBef>
                <a:spcPts val="0"/>
              </a:spcBef>
              <a:spcAft>
                <a:spcPts val="0"/>
              </a:spcAft>
              <a:buNone/>
            </a:pPr>
            <a:r>
              <a:rPr lang="en-US" sz="1950" b="1" dirty="0">
                <a:solidFill>
                  <a:srgbClr val="0F172A"/>
                </a:solidFill>
                <a:latin typeface="맑은 고딕" pitchFamily="34" charset="0"/>
                <a:ea typeface="Malgun Gothic" pitchFamily="34" charset="-122"/>
                <a:cs typeface="Malgun Gothic" pitchFamily="34" charset="-120"/>
              </a:rPr>
              <a:t>결론</a:t>
            </a:r>
            <a:endParaRPr lang="en-US" sz="1800" dirty="0"/>
          </a:p>
        </p:txBody>
      </p:sp>
      <p:sp>
        <p:nvSpPr>
          <p:cNvPr id="40" name="TextBox 39"/>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02</a:t>
            </a:r>
          </a:p>
        </p:txBody>
      </p:sp>
      <p:sp>
        <p:nvSpPr>
          <p:cNvPr id="8" name="슬라이드 번호 개체 틀 7">
            <a:extLst>
              <a:ext uri="{FF2B5EF4-FFF2-40B4-BE49-F238E27FC236}">
                <a16:creationId xmlns:a16="http://schemas.microsoft.com/office/drawing/2014/main" id="{12E58142-06E4-461E-ABAC-269237637330}"/>
              </a:ext>
            </a:extLst>
          </p:cNvPr>
          <p:cNvSpPr>
            <a:spLocks noGrp="1"/>
          </p:cNvSpPr>
          <p:nvPr>
            <p:ph type="sldNum" sz="quarter" idx="4294967295"/>
          </p:nvPr>
        </p:nvSpPr>
        <p:spPr/>
        <p:txBody>
          <a:bodyPr/>
          <a:lstStyle/>
          <a:p>
            <a:pPr algn="l"/>
            <a:fld id="{F7021451-1387-4CA6-816F-3879F97B5CBC}" type="slidenum">
              <a:rPr lang="en-US" b="0" smtClean="0"/>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ko-KR" altLang="en-US" sz="1600" b="1" dirty="0"/>
              <a:t>□ 이에 반해 대부분 공제들은 </a:t>
            </a:r>
            <a:r>
              <a:rPr lang="ko-KR" altLang="en-US" sz="1600" b="1" dirty="0" err="1"/>
              <a:t>개별법에</a:t>
            </a:r>
            <a:r>
              <a:rPr lang="ko-KR" altLang="en-US" sz="1600" b="1" dirty="0"/>
              <a:t> 정해진 바에 의해 간단한 보험계리 방법에 </a:t>
            </a:r>
            <a:endParaRPr lang="en-US" altLang="ko-KR" sz="1600" b="1" dirty="0"/>
          </a:p>
          <a:p>
            <a:r>
              <a:rPr lang="en-US" altLang="ko-KR" sz="1600" b="1" dirty="0"/>
              <a:t>   </a:t>
            </a:r>
            <a:r>
              <a:rPr lang="ko-KR" altLang="en-US" sz="1600" b="1" dirty="0"/>
              <a:t>따라 준비금을 적립하면 되며</a:t>
            </a:r>
            <a:r>
              <a:rPr lang="en-US" altLang="ko-KR" sz="1600" b="1" dirty="0"/>
              <a:t>, </a:t>
            </a:r>
            <a:r>
              <a:rPr lang="ko-KR" altLang="en-US" sz="1600" b="1" dirty="0"/>
              <a:t>이러한 방법은 공제의 운영 방법은 </a:t>
            </a:r>
            <a:r>
              <a:rPr lang="en-US" altLang="ko-KR" sz="1600" b="1" dirty="0"/>
              <a:t>RBC </a:t>
            </a:r>
            <a:r>
              <a:rPr lang="ko-KR" altLang="en-US" sz="1600" b="1" dirty="0"/>
              <a:t>제도 도입 </a:t>
            </a:r>
            <a:endParaRPr lang="en-US" altLang="ko-KR" sz="1600" b="1" dirty="0"/>
          </a:p>
          <a:p>
            <a:r>
              <a:rPr lang="en-US" altLang="ko-KR" sz="1600" b="1" dirty="0"/>
              <a:t>   </a:t>
            </a:r>
            <a:r>
              <a:rPr lang="ko-KR" altLang="en-US" sz="1600" b="1" dirty="0"/>
              <a:t>이전에 보험회사가 사용하던 방법으로</a:t>
            </a:r>
            <a:r>
              <a:rPr lang="en-US" altLang="ko-KR" sz="1600" b="1" dirty="0"/>
              <a:t>, </a:t>
            </a:r>
            <a:r>
              <a:rPr lang="ko-KR" altLang="en-US" sz="1600" b="1" dirty="0"/>
              <a:t>보험회사의 건전성 평가에 활용되는 </a:t>
            </a:r>
            <a:endParaRPr lang="en-US" altLang="ko-KR" sz="1600" b="1" dirty="0"/>
          </a:p>
          <a:p>
            <a:r>
              <a:rPr lang="en-US" altLang="ko-KR" sz="1600" b="1" dirty="0"/>
              <a:t>   K-ICS</a:t>
            </a:r>
            <a:r>
              <a:rPr lang="ko-KR" altLang="en-US" sz="1600" b="1" dirty="0"/>
              <a:t>나 </a:t>
            </a:r>
            <a:r>
              <a:rPr lang="en-US" altLang="ko-KR" sz="1600" b="1" dirty="0"/>
              <a:t>ORSA</a:t>
            </a:r>
            <a:r>
              <a:rPr lang="ko-KR" altLang="en-US" sz="1600" b="1" dirty="0"/>
              <a:t>에 비해 상당히 간단한 기법임 </a:t>
            </a:r>
            <a:endParaRPr lang="en-US" altLang="ko-KR" sz="1600" b="1" dirty="0"/>
          </a:p>
          <a:p>
            <a:r>
              <a:rPr lang="en-US" altLang="ko-KR" sz="1600" dirty="0"/>
              <a:t> ○ </a:t>
            </a:r>
            <a:r>
              <a:rPr lang="ko-KR" altLang="en-US" sz="1600" dirty="0"/>
              <a:t>일부 공제조합</a:t>
            </a:r>
            <a:r>
              <a:rPr lang="en-US" altLang="ko-KR" sz="1600" dirty="0"/>
              <a:t>(</a:t>
            </a:r>
            <a:r>
              <a:rPr lang="ko-KR" altLang="en-US" sz="1600" dirty="0"/>
              <a:t>예</a:t>
            </a:r>
            <a:r>
              <a:rPr lang="en-US" altLang="ko-KR" sz="1600" dirty="0"/>
              <a:t>, </a:t>
            </a:r>
            <a:r>
              <a:rPr lang="ko-KR" altLang="en-US" sz="1600" dirty="0"/>
              <a:t>건설공제조합</a:t>
            </a:r>
            <a:r>
              <a:rPr lang="en-US" altLang="ko-KR" sz="1600" dirty="0"/>
              <a:t>)</a:t>
            </a:r>
            <a:r>
              <a:rPr lang="ko-KR" altLang="en-US" sz="1600" dirty="0"/>
              <a:t>들이 보험회사의 지급여력제도</a:t>
            </a:r>
            <a:r>
              <a:rPr lang="en-US" altLang="ko-KR" sz="1600" dirty="0"/>
              <a:t>(RBC)</a:t>
            </a:r>
            <a:r>
              <a:rPr lang="ko-KR" altLang="en-US" sz="1600" dirty="0"/>
              <a:t>와  유사한</a:t>
            </a:r>
            <a:endParaRPr lang="en-US" altLang="ko-KR" sz="1600" dirty="0"/>
          </a:p>
          <a:p>
            <a:r>
              <a:rPr lang="en-US" altLang="ko-KR" sz="1600" dirty="0"/>
              <a:t>    </a:t>
            </a:r>
            <a:r>
              <a:rPr lang="ko-KR" altLang="en-US" sz="1600" dirty="0"/>
              <a:t>방법의 재무건전성제도를 도입하였으나</a:t>
            </a:r>
            <a:r>
              <a:rPr lang="en-US" altLang="ko-KR" sz="1600" dirty="0"/>
              <a:t>,</a:t>
            </a:r>
            <a:r>
              <a:rPr lang="ko-KR" altLang="en-US" sz="1600" dirty="0"/>
              <a:t> 거의 대부분 공제조합들은 매우 단순한 </a:t>
            </a:r>
            <a:endParaRPr lang="en-US" altLang="ko-KR" sz="1600" dirty="0"/>
          </a:p>
          <a:p>
            <a:r>
              <a:rPr lang="en-US" altLang="ko-KR" sz="1600" dirty="0"/>
              <a:t>   </a:t>
            </a:r>
            <a:r>
              <a:rPr lang="ko-KR" altLang="en-US" sz="1600" dirty="0"/>
              <a:t> 재무 건전성 평가 방법을 사용  </a:t>
            </a:r>
          </a:p>
          <a:p>
            <a:endParaRPr lang="en-US" altLang="ko-KR" sz="1300" dirty="0"/>
          </a:p>
          <a:p>
            <a:r>
              <a:rPr lang="en-US" altLang="ko-KR" sz="1600" b="1" dirty="0"/>
              <a:t>5. </a:t>
            </a:r>
            <a:r>
              <a:rPr lang="ko-KR" altLang="en-US" sz="1600" b="1" dirty="0"/>
              <a:t>공제 모집 규제</a:t>
            </a:r>
            <a:r>
              <a:rPr lang="en-US" altLang="ko-KR" sz="1600" b="1" dirty="0"/>
              <a:t> </a:t>
            </a:r>
          </a:p>
          <a:p>
            <a:endParaRPr lang="en-US" altLang="ko-KR" sz="1300" b="1" dirty="0"/>
          </a:p>
          <a:p>
            <a:r>
              <a:rPr lang="ko-KR" altLang="en-US" sz="1600" b="1" dirty="0"/>
              <a:t>□ 보험회사는 </a:t>
            </a:r>
            <a:r>
              <a:rPr lang="ko-KR" altLang="en-US" sz="1600" b="1" dirty="0" err="1"/>
              <a:t>보험업법에</a:t>
            </a:r>
            <a:r>
              <a:rPr lang="ko-KR" altLang="en-US" sz="1600" b="1" dirty="0"/>
              <a:t> 따라 보험모집조직과 민원 관리조직을 운영할 필요</a:t>
            </a:r>
            <a:r>
              <a:rPr lang="en-US" altLang="ko-KR" sz="1600" b="1" dirty="0"/>
              <a:t> </a:t>
            </a:r>
          </a:p>
          <a:p>
            <a:r>
              <a:rPr lang="en-US" altLang="ko-KR" sz="1600" b="1" dirty="0"/>
              <a:t> </a:t>
            </a:r>
            <a:r>
              <a:rPr lang="en-US" altLang="ko-KR" sz="1600" dirty="0"/>
              <a:t> </a:t>
            </a:r>
          </a:p>
          <a:p>
            <a:pPr algn="ctr"/>
            <a:r>
              <a:rPr lang="ko-KR" altLang="en-US" sz="1600" b="1" dirty="0"/>
              <a:t>공제조합과 보험회사의 모집인 관련 제도 비교</a:t>
            </a:r>
            <a:endParaRPr lang="en-US" altLang="ko-KR" sz="16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pPr algn="ctr"/>
            <a:endParaRPr lang="en-US" altLang="ko-KR" sz="1400" b="1" dirty="0"/>
          </a:p>
          <a:p>
            <a:r>
              <a:rPr lang="en-US" altLang="ko-KR" sz="1400" dirty="0"/>
              <a:t> </a:t>
            </a:r>
          </a:p>
          <a:p>
            <a:endParaRPr lang="ko-KR" altLang="en-US" sz="1600" dirty="0"/>
          </a:p>
        </p:txBody>
      </p:sp>
      <p:graphicFrame>
        <p:nvGraphicFramePr>
          <p:cNvPr id="2" name="표 1"/>
          <p:cNvGraphicFramePr>
            <a:graphicFrameLocks noGrp="1"/>
          </p:cNvGraphicFramePr>
          <p:nvPr/>
        </p:nvGraphicFramePr>
        <p:xfrm>
          <a:off x="2423592" y="3717032"/>
          <a:ext cx="7344816" cy="2845688"/>
        </p:xfrm>
        <a:graphic>
          <a:graphicData uri="http://schemas.openxmlformats.org/drawingml/2006/table">
            <a:tbl>
              <a:tblPr firstRow="1" bandRow="1">
                <a:tableStyleId>{5C22544A-7EE6-4342-B048-85BDC9FD1C3A}</a:tableStyleId>
              </a:tblPr>
              <a:tblGrid>
                <a:gridCol w="2088232">
                  <a:extLst>
                    <a:ext uri="{9D8B030D-6E8A-4147-A177-3AD203B41FA5}">
                      <a16:colId xmlns:a16="http://schemas.microsoft.com/office/drawing/2014/main" val="20000"/>
                    </a:ext>
                  </a:extLst>
                </a:gridCol>
                <a:gridCol w="3600400">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tblGrid>
              <a:tr h="442848">
                <a:tc>
                  <a:txBody>
                    <a:bodyPr/>
                    <a:lstStyle/>
                    <a:p>
                      <a:pPr algn="ctr" latinLnBrk="1"/>
                      <a:r>
                        <a:rPr lang="ko-KR" altLang="en-US" sz="1600" dirty="0"/>
                        <a:t>비교 항목</a:t>
                      </a:r>
                    </a:p>
                  </a:txBody>
                  <a:tcPr/>
                </a:tc>
                <a:tc>
                  <a:txBody>
                    <a:bodyPr/>
                    <a:lstStyle/>
                    <a:p>
                      <a:pPr algn="ctr" latinLnBrk="1"/>
                      <a:r>
                        <a:rPr lang="ko-KR" altLang="en-US" sz="1600" dirty="0"/>
                        <a:t>보험회사</a:t>
                      </a:r>
                    </a:p>
                  </a:txBody>
                  <a:tcPr/>
                </a:tc>
                <a:tc>
                  <a:txBody>
                    <a:bodyPr/>
                    <a:lstStyle/>
                    <a:p>
                      <a:pPr algn="ctr" latinLnBrk="1"/>
                      <a:r>
                        <a:rPr lang="ko-KR" altLang="en-US" sz="1600" dirty="0"/>
                        <a:t>일반공제조직</a:t>
                      </a:r>
                    </a:p>
                  </a:txBody>
                  <a:tcPr/>
                </a:tc>
                <a:extLst>
                  <a:ext uri="{0D108BD9-81ED-4DB2-BD59-A6C34878D82A}">
                    <a16:rowId xmlns:a16="http://schemas.microsoft.com/office/drawing/2014/main" val="10000"/>
                  </a:ext>
                </a:extLst>
              </a:tr>
              <a:tr h="370840">
                <a:tc>
                  <a:txBody>
                    <a:bodyPr/>
                    <a:lstStyle/>
                    <a:p>
                      <a:pPr latinLnBrk="1"/>
                      <a:r>
                        <a:rPr lang="en-US" altLang="ko-KR" sz="1500" dirty="0"/>
                        <a:t>1. </a:t>
                      </a:r>
                      <a:r>
                        <a:rPr lang="ko-KR" altLang="en-US" sz="1500" dirty="0"/>
                        <a:t>모집 종사자</a:t>
                      </a:r>
                    </a:p>
                  </a:txBody>
                  <a:tcPr/>
                </a:tc>
                <a:tc>
                  <a:txBody>
                    <a:bodyPr/>
                    <a:lstStyle/>
                    <a:p>
                      <a:pPr latinLnBrk="1"/>
                      <a:r>
                        <a:rPr lang="ko-KR" altLang="en-US" sz="1500" dirty="0"/>
                        <a:t>임직원</a:t>
                      </a:r>
                      <a:r>
                        <a:rPr lang="en-US" altLang="ko-KR" sz="1500" dirty="0"/>
                        <a:t>, </a:t>
                      </a:r>
                      <a:r>
                        <a:rPr lang="ko-KR" altLang="en-US" sz="1500" dirty="0"/>
                        <a:t>보험설계사</a:t>
                      </a:r>
                      <a:r>
                        <a:rPr lang="en-US" altLang="ko-KR" sz="1500" dirty="0"/>
                        <a:t>, </a:t>
                      </a:r>
                      <a:r>
                        <a:rPr lang="ko-KR" altLang="en-US" sz="1500" dirty="0"/>
                        <a:t>대리점</a:t>
                      </a:r>
                      <a:r>
                        <a:rPr lang="en-US" altLang="ko-KR" sz="1500" dirty="0"/>
                        <a:t>, </a:t>
                      </a:r>
                      <a:r>
                        <a:rPr lang="ko-KR" altLang="en-US" sz="1500" dirty="0"/>
                        <a:t>중개사</a:t>
                      </a:r>
                    </a:p>
                  </a:txBody>
                  <a:tcPr/>
                </a:tc>
                <a:tc>
                  <a:txBody>
                    <a:bodyPr/>
                    <a:lstStyle/>
                    <a:p>
                      <a:pPr latinLnBrk="1"/>
                      <a:r>
                        <a:rPr lang="ko-KR" altLang="en-US" sz="1500" dirty="0"/>
                        <a:t>임직원</a:t>
                      </a:r>
                    </a:p>
                  </a:txBody>
                  <a:tcPr/>
                </a:tc>
                <a:extLst>
                  <a:ext uri="{0D108BD9-81ED-4DB2-BD59-A6C34878D82A}">
                    <a16:rowId xmlns:a16="http://schemas.microsoft.com/office/drawing/2014/main" val="10001"/>
                  </a:ext>
                </a:extLst>
              </a:tr>
              <a:tr h="370840">
                <a:tc>
                  <a:txBody>
                    <a:bodyPr/>
                    <a:lstStyle/>
                    <a:p>
                      <a:pPr latinLnBrk="1"/>
                      <a:r>
                        <a:rPr lang="en-US" altLang="ko-KR" sz="1500" dirty="0"/>
                        <a:t>2, </a:t>
                      </a:r>
                      <a:r>
                        <a:rPr lang="ko-KR" altLang="en-US" sz="1500" dirty="0"/>
                        <a:t>자격 요건</a:t>
                      </a:r>
                    </a:p>
                  </a:txBody>
                  <a:tcPr/>
                </a:tc>
                <a:tc>
                  <a:txBody>
                    <a:bodyPr/>
                    <a:lstStyle/>
                    <a:p>
                      <a:pPr latinLnBrk="1"/>
                      <a:r>
                        <a:rPr lang="ko-KR" altLang="en-US" sz="1500" dirty="0"/>
                        <a:t>연수</a:t>
                      </a:r>
                      <a:r>
                        <a:rPr lang="en-US" altLang="ko-KR" sz="1500" dirty="0"/>
                        <a:t>, </a:t>
                      </a:r>
                      <a:r>
                        <a:rPr lang="ko-KR" altLang="en-US" sz="1500" dirty="0"/>
                        <a:t>경력</a:t>
                      </a:r>
                      <a:r>
                        <a:rPr lang="en-US" altLang="ko-KR" sz="1500" dirty="0"/>
                        <a:t>, </a:t>
                      </a:r>
                      <a:r>
                        <a:rPr lang="ko-KR" altLang="en-US" sz="1500" dirty="0"/>
                        <a:t>교육요건</a:t>
                      </a:r>
                      <a:r>
                        <a:rPr lang="en-US" altLang="ko-KR" sz="1500" dirty="0"/>
                        <a:t>, </a:t>
                      </a:r>
                      <a:r>
                        <a:rPr lang="ko-KR" altLang="en-US" sz="1500" dirty="0"/>
                        <a:t>시험에 합격</a:t>
                      </a:r>
                      <a:r>
                        <a:rPr lang="en-US" altLang="ko-KR" sz="1500" dirty="0"/>
                        <a:t>(</a:t>
                      </a:r>
                      <a:r>
                        <a:rPr lang="ko-KR" altLang="en-US" sz="1500" dirty="0"/>
                        <a:t>중개사 등</a:t>
                      </a:r>
                      <a:r>
                        <a:rPr lang="en-US" altLang="ko-KR" sz="1500" dirty="0"/>
                        <a:t>)</a:t>
                      </a:r>
                      <a:endParaRPr lang="ko-KR" altLang="en-US" sz="1500" dirty="0"/>
                    </a:p>
                  </a:txBody>
                  <a:tcPr/>
                </a:tc>
                <a:tc>
                  <a:txBody>
                    <a:bodyPr/>
                    <a:lstStyle/>
                    <a:p>
                      <a:pPr latinLnBrk="1"/>
                      <a:r>
                        <a:rPr lang="ko-KR" altLang="en-US" sz="1500" dirty="0"/>
                        <a:t>없음</a:t>
                      </a:r>
                    </a:p>
                  </a:txBody>
                  <a:tcPr/>
                </a:tc>
                <a:extLst>
                  <a:ext uri="{0D108BD9-81ED-4DB2-BD59-A6C34878D82A}">
                    <a16:rowId xmlns:a16="http://schemas.microsoft.com/office/drawing/2014/main" val="10002"/>
                  </a:ext>
                </a:extLst>
              </a:tr>
              <a:tr h="370840">
                <a:tc>
                  <a:txBody>
                    <a:bodyPr/>
                    <a:lstStyle/>
                    <a:p>
                      <a:pPr latinLnBrk="1"/>
                      <a:r>
                        <a:rPr lang="en-US" altLang="ko-KR" sz="1500" dirty="0"/>
                        <a:t>3. </a:t>
                      </a:r>
                      <a:r>
                        <a:rPr lang="ko-KR" altLang="en-US" sz="1500" dirty="0"/>
                        <a:t>모집 영역</a:t>
                      </a:r>
                    </a:p>
                  </a:txBody>
                  <a:tcPr/>
                </a:tc>
                <a:tc>
                  <a:txBody>
                    <a:bodyPr/>
                    <a:lstStyle/>
                    <a:p>
                      <a:pPr latinLnBrk="1"/>
                      <a:r>
                        <a:rPr lang="ko-KR" altLang="en-US" sz="1500" dirty="0"/>
                        <a:t>생명보험</a:t>
                      </a:r>
                      <a:r>
                        <a:rPr lang="en-US" altLang="ko-KR" sz="1500" dirty="0"/>
                        <a:t>, </a:t>
                      </a:r>
                      <a:r>
                        <a:rPr lang="ko-KR" altLang="en-US" sz="1500" dirty="0"/>
                        <a:t>손해보험</a:t>
                      </a:r>
                      <a:r>
                        <a:rPr lang="en-US" altLang="ko-KR" sz="1500" dirty="0"/>
                        <a:t>, </a:t>
                      </a:r>
                      <a:r>
                        <a:rPr lang="ko-KR" altLang="en-US" sz="1500" dirty="0"/>
                        <a:t>제</a:t>
                      </a:r>
                      <a:r>
                        <a:rPr lang="en-US" altLang="ko-KR" sz="1500" dirty="0"/>
                        <a:t>3</a:t>
                      </a:r>
                      <a:r>
                        <a:rPr lang="ko-KR" altLang="en-US" sz="1500" dirty="0"/>
                        <a:t>보험</a:t>
                      </a:r>
                      <a:r>
                        <a:rPr lang="en-US" altLang="ko-KR" sz="1500" dirty="0"/>
                        <a:t> </a:t>
                      </a:r>
                      <a:endParaRPr lang="ko-KR" altLang="en-US" sz="1500" dirty="0"/>
                    </a:p>
                  </a:txBody>
                  <a:tcPr/>
                </a:tc>
                <a:tc>
                  <a:txBody>
                    <a:bodyPr/>
                    <a:lstStyle/>
                    <a:p>
                      <a:pPr latinLnBrk="1"/>
                      <a:r>
                        <a:rPr lang="ko-KR" altLang="en-US" sz="1500" dirty="0"/>
                        <a:t>영역제한 없음</a:t>
                      </a:r>
                    </a:p>
                  </a:txBody>
                  <a:tcPr/>
                </a:tc>
                <a:extLst>
                  <a:ext uri="{0D108BD9-81ED-4DB2-BD59-A6C34878D82A}">
                    <a16:rowId xmlns:a16="http://schemas.microsoft.com/office/drawing/2014/main" val="10003"/>
                  </a:ext>
                </a:extLst>
              </a:tr>
              <a:tr h="370840">
                <a:tc>
                  <a:txBody>
                    <a:bodyPr/>
                    <a:lstStyle/>
                    <a:p>
                      <a:pPr latinLnBrk="1"/>
                      <a:r>
                        <a:rPr lang="en-US" altLang="ko-KR" sz="1500" dirty="0"/>
                        <a:t>4, </a:t>
                      </a:r>
                      <a:r>
                        <a:rPr lang="ko-KR" altLang="en-US" sz="1500" dirty="0"/>
                        <a:t>보수교육</a:t>
                      </a:r>
                    </a:p>
                  </a:txBody>
                  <a:tcPr/>
                </a:tc>
                <a:tc>
                  <a:txBody>
                    <a:bodyPr/>
                    <a:lstStyle/>
                    <a:p>
                      <a:pPr latinLnBrk="1"/>
                      <a:r>
                        <a:rPr lang="ko-KR" altLang="en-US" sz="1500" dirty="0"/>
                        <a:t>있음</a:t>
                      </a:r>
                      <a:r>
                        <a:rPr lang="en-US" altLang="ko-KR" sz="1500" dirty="0"/>
                        <a:t>(</a:t>
                      </a:r>
                      <a:r>
                        <a:rPr lang="ko-KR" altLang="en-US" sz="1500" dirty="0"/>
                        <a:t>매</a:t>
                      </a:r>
                      <a:r>
                        <a:rPr lang="en-US" altLang="ko-KR" sz="1500" dirty="0"/>
                        <a:t>2</a:t>
                      </a:r>
                      <a:r>
                        <a:rPr lang="ko-KR" altLang="en-US" sz="1500" dirty="0"/>
                        <a:t>년 </a:t>
                      </a:r>
                      <a:r>
                        <a:rPr lang="en-US" altLang="ko-KR" sz="1500" dirty="0"/>
                        <a:t>20</a:t>
                      </a:r>
                      <a:r>
                        <a:rPr lang="ko-KR" altLang="en-US" sz="1500" dirty="0"/>
                        <a:t>시간</a:t>
                      </a:r>
                      <a:r>
                        <a:rPr lang="en-US" altLang="ko-KR" sz="1500" dirty="0"/>
                        <a:t>)</a:t>
                      </a:r>
                      <a:endParaRPr lang="ko-KR" altLang="en-US" sz="1500" dirty="0"/>
                    </a:p>
                  </a:txBody>
                  <a:tcPr/>
                </a:tc>
                <a:tc>
                  <a:txBody>
                    <a:bodyPr/>
                    <a:lstStyle/>
                    <a:p>
                      <a:pPr latinLnBrk="1"/>
                      <a:r>
                        <a:rPr lang="ko-KR" altLang="en-US" sz="1500" dirty="0"/>
                        <a:t>없음</a:t>
                      </a:r>
                    </a:p>
                  </a:txBody>
                  <a:tcPr/>
                </a:tc>
                <a:extLst>
                  <a:ext uri="{0D108BD9-81ED-4DB2-BD59-A6C34878D82A}">
                    <a16:rowId xmlns:a16="http://schemas.microsoft.com/office/drawing/2014/main" val="10004"/>
                  </a:ext>
                </a:extLst>
              </a:tr>
              <a:tr h="370840">
                <a:tc>
                  <a:txBody>
                    <a:bodyPr/>
                    <a:lstStyle/>
                    <a:p>
                      <a:pPr latinLnBrk="1"/>
                      <a:r>
                        <a:rPr lang="en-US" altLang="ko-KR" sz="1500" dirty="0"/>
                        <a:t>5. </a:t>
                      </a:r>
                      <a:r>
                        <a:rPr lang="ko-KR" altLang="en-US" sz="1500" dirty="0"/>
                        <a:t>행위 규제감독 내용</a:t>
                      </a:r>
                    </a:p>
                  </a:txBody>
                  <a:tcPr/>
                </a:tc>
                <a:tc>
                  <a:txBody>
                    <a:bodyPr/>
                    <a:lstStyle/>
                    <a:p>
                      <a:pPr latinLnBrk="1"/>
                      <a:r>
                        <a:rPr lang="ko-KR" altLang="en-US" sz="1500" dirty="0"/>
                        <a:t>약관설명의무</a:t>
                      </a:r>
                      <a:r>
                        <a:rPr lang="en-US" altLang="ko-KR" sz="1500" dirty="0"/>
                        <a:t>,</a:t>
                      </a:r>
                      <a:r>
                        <a:rPr lang="ko-KR" altLang="en-US" sz="1500" dirty="0"/>
                        <a:t>중복계약 확인</a:t>
                      </a:r>
                      <a:r>
                        <a:rPr lang="en-US" altLang="ko-KR" sz="1500" dirty="0"/>
                        <a:t>,</a:t>
                      </a:r>
                      <a:r>
                        <a:rPr lang="ko-KR" altLang="en-US" sz="1500" dirty="0"/>
                        <a:t>적정성원칙</a:t>
                      </a:r>
                    </a:p>
                  </a:txBody>
                  <a:tcPr/>
                </a:tc>
                <a:tc>
                  <a:txBody>
                    <a:bodyPr/>
                    <a:lstStyle/>
                    <a:p>
                      <a:pPr latinLnBrk="1"/>
                      <a:r>
                        <a:rPr lang="ko-KR" altLang="en-US" sz="1500" dirty="0"/>
                        <a:t>약관의 설명의무</a:t>
                      </a:r>
                    </a:p>
                  </a:txBody>
                  <a:tcPr/>
                </a:tc>
                <a:extLst>
                  <a:ext uri="{0D108BD9-81ED-4DB2-BD59-A6C34878D82A}">
                    <a16:rowId xmlns:a16="http://schemas.microsoft.com/office/drawing/2014/main" val="10005"/>
                  </a:ext>
                </a:extLst>
              </a:tr>
              <a:tr h="370840">
                <a:tc>
                  <a:txBody>
                    <a:bodyPr/>
                    <a:lstStyle/>
                    <a:p>
                      <a:pPr latinLnBrk="1"/>
                      <a:r>
                        <a:rPr lang="en-US" altLang="ko-KR" sz="1500" dirty="0"/>
                        <a:t>6. </a:t>
                      </a:r>
                      <a:r>
                        <a:rPr lang="ko-KR" altLang="en-US" sz="1500" dirty="0"/>
                        <a:t>통신판매 규제내용</a:t>
                      </a:r>
                    </a:p>
                  </a:txBody>
                  <a:tcPr/>
                </a:tc>
                <a:tc>
                  <a:txBody>
                    <a:bodyPr/>
                    <a:lstStyle/>
                    <a:p>
                      <a:pPr latinLnBrk="1"/>
                      <a:r>
                        <a:rPr lang="ko-KR" altLang="en-US" sz="1500" dirty="0"/>
                        <a:t>모집</a:t>
                      </a:r>
                      <a:r>
                        <a:rPr lang="en-US" altLang="ko-KR" sz="1500" dirty="0"/>
                        <a:t>, </a:t>
                      </a:r>
                      <a:r>
                        <a:rPr lang="ko-KR" altLang="en-US" sz="1500" dirty="0"/>
                        <a:t>청약철회 가능</a:t>
                      </a:r>
                      <a:r>
                        <a:rPr lang="en-US" altLang="ko-KR" sz="1500" dirty="0"/>
                        <a:t>, </a:t>
                      </a:r>
                      <a:r>
                        <a:rPr lang="ko-KR" altLang="en-US" sz="1500" dirty="0" err="1"/>
                        <a:t>계약해지제도</a:t>
                      </a:r>
                      <a:r>
                        <a:rPr lang="ko-KR" altLang="en-US" sz="1500" dirty="0"/>
                        <a:t> 존재</a:t>
                      </a:r>
                    </a:p>
                  </a:txBody>
                  <a:tcPr/>
                </a:tc>
                <a:tc>
                  <a:txBody>
                    <a:bodyPr/>
                    <a:lstStyle/>
                    <a:p>
                      <a:pPr latinLnBrk="1"/>
                      <a:r>
                        <a:rPr lang="ko-KR" altLang="en-US" sz="1500" dirty="0"/>
                        <a:t>없음</a:t>
                      </a:r>
                    </a:p>
                  </a:txBody>
                  <a:tcPr/>
                </a:tc>
                <a:extLst>
                  <a:ext uri="{0D108BD9-81ED-4DB2-BD59-A6C34878D82A}">
                    <a16:rowId xmlns:a16="http://schemas.microsoft.com/office/drawing/2014/main" val="10006"/>
                  </a:ext>
                </a:extLst>
              </a:tr>
            </a:tbl>
          </a:graphicData>
        </a:graphic>
      </p:graphicFrame>
      <p:sp>
        <p:nvSpPr>
          <p:cNvPr id="4" name="슬라이드 번호 개체 틀 3">
            <a:extLst>
              <a:ext uri="{FF2B5EF4-FFF2-40B4-BE49-F238E27FC236}">
                <a16:creationId xmlns:a16="http://schemas.microsoft.com/office/drawing/2014/main" id="{6ED5007F-785C-4AB9-99B1-550B1B6F2054}"/>
              </a:ext>
            </a:extLst>
          </p:cNvPr>
          <p:cNvSpPr>
            <a:spLocks noGrp="1"/>
          </p:cNvSpPr>
          <p:nvPr>
            <p:ph type="sldNum" sz="quarter" idx="12"/>
          </p:nvPr>
        </p:nvSpPr>
        <p:spPr/>
        <p:txBody>
          <a:bodyPr/>
          <a:lstStyle/>
          <a:p>
            <a:fld id="{2C35A0F8-76F7-4879-902E-6C3B317F277E}" type="slidenum">
              <a:rPr lang="ko-KR" altLang="en-US" smtClean="0"/>
              <a:t>50</a:t>
            </a:fld>
            <a:endParaRPr lang="ko-KR" altLang="en-US"/>
          </a:p>
        </p:txBody>
      </p:sp>
    </p:spTree>
    <p:extLst>
      <p:ext uri="{BB962C8B-B14F-4D97-AF65-F5344CB8AC3E}">
        <p14:creationId xmlns:p14="http://schemas.microsoft.com/office/powerpoint/2010/main" val="40283209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ko-KR" altLang="en-US" sz="1400" dirty="0"/>
              <a:t> 자료</a:t>
            </a:r>
            <a:r>
              <a:rPr lang="en-US" altLang="ko-KR" sz="1400" dirty="0"/>
              <a:t>: </a:t>
            </a:r>
            <a:r>
              <a:rPr lang="ko-KR" altLang="en-US" sz="1400" dirty="0"/>
              <a:t>최창희∙홍민지</a:t>
            </a:r>
            <a:r>
              <a:rPr lang="en-US" altLang="ko-KR" sz="1400" dirty="0"/>
              <a:t>, </a:t>
            </a:r>
            <a:r>
              <a:rPr lang="ko-KR" altLang="en-US" sz="1400" dirty="0"/>
              <a:t>공제보험 현황 조사</a:t>
            </a:r>
            <a:r>
              <a:rPr lang="en-US" altLang="ko-KR" sz="1400" dirty="0"/>
              <a:t>, </a:t>
            </a:r>
            <a:r>
              <a:rPr lang="ko-KR" altLang="en-US" sz="1400" dirty="0"/>
              <a:t>보험연구원</a:t>
            </a:r>
            <a:r>
              <a:rPr lang="en-US" altLang="ko-KR" sz="1400" dirty="0"/>
              <a:t>, 2020.4.</a:t>
            </a:r>
            <a:endParaRPr lang="ko-KR" altLang="en-US" sz="1600" dirty="0"/>
          </a:p>
          <a:p>
            <a:endParaRPr lang="en-US" altLang="ko-KR" sz="1400" b="1" dirty="0"/>
          </a:p>
          <a:p>
            <a:r>
              <a:rPr lang="en-US" altLang="ko-KR" sz="1600" b="1" dirty="0"/>
              <a:t>6. </a:t>
            </a:r>
            <a:r>
              <a:rPr lang="ko-KR" altLang="en-US" sz="1600" b="1" dirty="0"/>
              <a:t>공제 자산운용 규제</a:t>
            </a:r>
            <a:endParaRPr lang="en-US" altLang="ko-KR" sz="1400" dirty="0"/>
          </a:p>
          <a:p>
            <a:endParaRPr lang="en-US" altLang="ko-KR" sz="1400" b="1" dirty="0"/>
          </a:p>
          <a:p>
            <a:endParaRPr lang="en-US" altLang="ko-KR" sz="1400" b="1" dirty="0"/>
          </a:p>
          <a:p>
            <a:endParaRPr lang="en-US" altLang="ko-KR" sz="1400" b="1" dirty="0"/>
          </a:p>
          <a:p>
            <a:endParaRPr lang="en-US" altLang="ko-KR" sz="1400" b="1" dirty="0"/>
          </a:p>
          <a:p>
            <a:endParaRPr lang="en-US" altLang="ko-KR" sz="1600" b="1" dirty="0"/>
          </a:p>
          <a:p>
            <a:r>
              <a:rPr lang="en-US" altLang="ko-KR" sz="1600" b="1" dirty="0"/>
              <a:t> </a:t>
            </a:r>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dirty="0"/>
          </a:p>
          <a:p>
            <a:endParaRPr lang="en-US" altLang="ko-KR" sz="1600" dirty="0"/>
          </a:p>
          <a:p>
            <a:r>
              <a:rPr lang="en-US" altLang="ko-KR" sz="1400" dirty="0"/>
              <a:t> * </a:t>
            </a:r>
            <a:r>
              <a:rPr lang="ko-KR" altLang="en-US" sz="1400" dirty="0"/>
              <a:t>상품∙유가증권에 대한 투기목적 자금대출</a:t>
            </a:r>
            <a:r>
              <a:rPr lang="en-US" altLang="ko-KR" sz="1400" dirty="0"/>
              <a:t>, </a:t>
            </a:r>
            <a:r>
              <a:rPr lang="ko-KR" altLang="en-US" sz="1400" dirty="0"/>
              <a:t>정치자금 대출 및 자산운용의 안전성을 저해할 </a:t>
            </a:r>
            <a:endParaRPr lang="en-US" altLang="ko-KR" sz="1400" dirty="0"/>
          </a:p>
          <a:p>
            <a:r>
              <a:rPr lang="en-US" altLang="ko-KR" sz="1400" dirty="0"/>
              <a:t>   </a:t>
            </a:r>
            <a:r>
              <a:rPr lang="ko-KR" altLang="en-US" sz="1400" dirty="0"/>
              <a:t>우려가 있는 경우로만 제한</a:t>
            </a:r>
            <a:r>
              <a:rPr lang="en-US" altLang="ko-KR" sz="1400" dirty="0"/>
              <a:t>  </a:t>
            </a:r>
          </a:p>
          <a:p>
            <a:endParaRPr lang="en-US" altLang="ko-KR" sz="1600" b="1" dirty="0"/>
          </a:p>
          <a:p>
            <a:r>
              <a:rPr lang="ko-KR" altLang="en-US" sz="1600" b="1" dirty="0"/>
              <a:t>□ 보험과 일반공제는 공히 자산의 편중투자로 인한 손실을 예방하기 위하여 자산</a:t>
            </a:r>
            <a:endParaRPr lang="en-US" altLang="ko-KR" sz="1600" b="1" dirty="0"/>
          </a:p>
          <a:p>
            <a:r>
              <a:rPr lang="en-US" altLang="ko-KR" sz="1600" b="1" dirty="0"/>
              <a:t>   </a:t>
            </a:r>
            <a:r>
              <a:rPr lang="ko-KR" altLang="en-US" sz="1600" b="1" dirty="0"/>
              <a:t>이용의 방법 및 한도를 규정하고 있음</a:t>
            </a:r>
          </a:p>
        </p:txBody>
      </p:sp>
      <p:graphicFrame>
        <p:nvGraphicFramePr>
          <p:cNvPr id="2" name="표 1"/>
          <p:cNvGraphicFramePr>
            <a:graphicFrameLocks noGrp="1"/>
          </p:cNvGraphicFramePr>
          <p:nvPr/>
        </p:nvGraphicFramePr>
        <p:xfrm>
          <a:off x="2423593" y="1124744"/>
          <a:ext cx="7704855" cy="3906520"/>
        </p:xfrm>
        <a:graphic>
          <a:graphicData uri="http://schemas.openxmlformats.org/drawingml/2006/table">
            <a:tbl>
              <a:tblPr firstRow="1" bandRow="1">
                <a:tableStyleId>{5C22544A-7EE6-4342-B048-85BDC9FD1C3A}</a:tableStyleId>
              </a:tblPr>
              <a:tblGrid>
                <a:gridCol w="180020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gridCol w="2880319">
                  <a:extLst>
                    <a:ext uri="{9D8B030D-6E8A-4147-A177-3AD203B41FA5}">
                      <a16:colId xmlns:a16="http://schemas.microsoft.com/office/drawing/2014/main" val="20002"/>
                    </a:ext>
                  </a:extLst>
                </a:gridCol>
              </a:tblGrid>
              <a:tr h="370840">
                <a:tc>
                  <a:txBody>
                    <a:bodyPr/>
                    <a:lstStyle/>
                    <a:p>
                      <a:pPr algn="ctr" latinLnBrk="1"/>
                      <a:r>
                        <a:rPr lang="ko-KR" altLang="en-US" sz="1600" dirty="0"/>
                        <a:t>비교항목</a:t>
                      </a:r>
                    </a:p>
                  </a:txBody>
                  <a:tcPr/>
                </a:tc>
                <a:tc>
                  <a:txBody>
                    <a:bodyPr/>
                    <a:lstStyle/>
                    <a:p>
                      <a:pPr algn="ctr" latinLnBrk="1"/>
                      <a:r>
                        <a:rPr lang="ko-KR" altLang="en-US" sz="1600" dirty="0"/>
                        <a:t>공제조직</a:t>
                      </a:r>
                    </a:p>
                  </a:txBody>
                  <a:tcPr/>
                </a:tc>
                <a:tc>
                  <a:txBody>
                    <a:bodyPr/>
                    <a:lstStyle/>
                    <a:p>
                      <a:pPr algn="ctr" latinLnBrk="1"/>
                      <a:r>
                        <a:rPr lang="ko-KR" altLang="en-US" sz="1600" dirty="0"/>
                        <a:t>보험회사</a:t>
                      </a:r>
                    </a:p>
                  </a:txBody>
                  <a:tcPr/>
                </a:tc>
                <a:extLst>
                  <a:ext uri="{0D108BD9-81ED-4DB2-BD59-A6C34878D82A}">
                    <a16:rowId xmlns:a16="http://schemas.microsoft.com/office/drawing/2014/main" val="10000"/>
                  </a:ext>
                </a:extLst>
              </a:tr>
              <a:tr h="370840">
                <a:tc>
                  <a:txBody>
                    <a:bodyPr/>
                    <a:lstStyle/>
                    <a:p>
                      <a:pPr marL="342900" indent="-342900" latinLnBrk="1">
                        <a:buAutoNum type="arabicPeriod"/>
                      </a:pPr>
                      <a:r>
                        <a:rPr lang="ko-KR" altLang="en-US" sz="1600" dirty="0"/>
                        <a:t>자산운용원칙</a:t>
                      </a:r>
                    </a:p>
                  </a:txBody>
                  <a:tcPr/>
                </a:tc>
                <a:tc>
                  <a:txBody>
                    <a:bodyPr/>
                    <a:lstStyle/>
                    <a:p>
                      <a:pPr latinLnBrk="1"/>
                      <a:r>
                        <a:rPr lang="ko-KR" altLang="en-US" sz="1600" dirty="0"/>
                        <a:t>안정성</a:t>
                      </a:r>
                      <a:r>
                        <a:rPr lang="en-US" altLang="ko-KR" sz="1600" dirty="0"/>
                        <a:t>, </a:t>
                      </a:r>
                      <a:r>
                        <a:rPr lang="ko-KR" altLang="en-US" sz="1600" dirty="0"/>
                        <a:t>유통성</a:t>
                      </a:r>
                      <a:r>
                        <a:rPr lang="en-US" altLang="ko-KR" sz="1600" dirty="0"/>
                        <a:t>, </a:t>
                      </a:r>
                      <a:r>
                        <a:rPr lang="ko-KR" altLang="en-US" sz="1600" dirty="0"/>
                        <a:t>수익성</a:t>
                      </a:r>
                      <a:r>
                        <a:rPr lang="en-US" altLang="ko-KR" sz="1600" dirty="0"/>
                        <a:t>, </a:t>
                      </a:r>
                      <a:r>
                        <a:rPr lang="ko-KR" altLang="en-US" sz="1600" dirty="0"/>
                        <a:t>선관주의 의무</a:t>
                      </a:r>
                    </a:p>
                  </a:txBody>
                  <a:tcPr/>
                </a:tc>
                <a:tc>
                  <a:txBody>
                    <a:bodyPr/>
                    <a:lstStyle/>
                    <a:p>
                      <a:pPr latinLnBrk="1"/>
                      <a:r>
                        <a:rPr lang="ko-KR" altLang="en-US" sz="1600" dirty="0"/>
                        <a:t>좌기 원칙 </a:t>
                      </a:r>
                      <a:r>
                        <a:rPr lang="en-US" altLang="ko-KR" sz="1600" dirty="0"/>
                        <a:t>+ </a:t>
                      </a:r>
                      <a:r>
                        <a:rPr lang="ko-KR" altLang="en-US" sz="1600" dirty="0"/>
                        <a:t>공익성</a:t>
                      </a:r>
                      <a:r>
                        <a:rPr lang="en-US" altLang="ko-KR" sz="1600" dirty="0"/>
                        <a:t>(</a:t>
                      </a:r>
                      <a:r>
                        <a:rPr lang="ko-KR" altLang="en-US" sz="1600" dirty="0"/>
                        <a:t>금융산업으로서의 보험 공익적 성격</a:t>
                      </a:r>
                      <a:r>
                        <a:rPr lang="en-US" altLang="ko-KR" sz="1600" dirty="0"/>
                        <a:t>)</a:t>
                      </a:r>
                      <a:r>
                        <a:rPr lang="ko-KR" altLang="en-US" sz="1600" dirty="0"/>
                        <a:t> </a:t>
                      </a:r>
                    </a:p>
                  </a:txBody>
                  <a:tcPr/>
                </a:tc>
                <a:extLst>
                  <a:ext uri="{0D108BD9-81ED-4DB2-BD59-A6C34878D82A}">
                    <a16:rowId xmlns:a16="http://schemas.microsoft.com/office/drawing/2014/main" val="10001"/>
                  </a:ext>
                </a:extLst>
              </a:tr>
              <a:tr h="370840">
                <a:tc>
                  <a:txBody>
                    <a:bodyPr/>
                    <a:lstStyle/>
                    <a:p>
                      <a:pPr latinLnBrk="1"/>
                      <a:r>
                        <a:rPr lang="en-US" altLang="ko-KR" sz="1600" dirty="0"/>
                        <a:t>2. </a:t>
                      </a:r>
                      <a:r>
                        <a:rPr lang="ko-KR" altLang="en-US" sz="1600" dirty="0"/>
                        <a:t>금지</a:t>
                      </a:r>
                      <a:r>
                        <a:rPr lang="en-US" altLang="ko-KR" sz="1600" dirty="0"/>
                        <a:t>/</a:t>
                      </a:r>
                      <a:r>
                        <a:rPr lang="ko-KR" altLang="en-US" sz="1600" dirty="0"/>
                        <a:t>제한되는 </a:t>
                      </a:r>
                      <a:endParaRPr lang="en-US" altLang="ko-KR" sz="1600" dirty="0"/>
                    </a:p>
                    <a:p>
                      <a:pPr latinLnBrk="1"/>
                      <a:r>
                        <a:rPr lang="en-US" altLang="ko-KR" sz="1600" dirty="0"/>
                        <a:t>   </a:t>
                      </a:r>
                      <a:r>
                        <a:rPr lang="ko-KR" altLang="en-US" sz="1600" dirty="0"/>
                        <a:t>자산운용</a:t>
                      </a:r>
                    </a:p>
                  </a:txBody>
                  <a:tcPr/>
                </a:tc>
                <a:tc>
                  <a:txBody>
                    <a:bodyPr/>
                    <a:lstStyle/>
                    <a:p>
                      <a:pPr latinLnBrk="1"/>
                      <a:r>
                        <a:rPr lang="ko-KR" altLang="en-US" sz="1600" dirty="0"/>
                        <a:t>네거티브 방식 채택</a:t>
                      </a:r>
                    </a:p>
                  </a:txBody>
                  <a:tcPr/>
                </a:tc>
                <a:tc>
                  <a:txBody>
                    <a:bodyPr/>
                    <a:lstStyle/>
                    <a:p>
                      <a:pPr latinLnBrk="1"/>
                      <a:r>
                        <a:rPr lang="ko-KR" altLang="en-US" sz="1600" dirty="0"/>
                        <a:t>네거티브 방식 채택</a:t>
                      </a:r>
                      <a:r>
                        <a:rPr lang="en-US" altLang="ko-KR" sz="1600" dirty="0"/>
                        <a:t>(</a:t>
                      </a:r>
                      <a:r>
                        <a:rPr lang="ko-KR" altLang="en-US" sz="1600" dirty="0"/>
                        <a:t>다만</a:t>
                      </a:r>
                      <a:r>
                        <a:rPr lang="en-US" altLang="ko-KR" sz="1600" dirty="0"/>
                        <a:t>, </a:t>
                      </a:r>
                      <a:r>
                        <a:rPr lang="ko-KR" altLang="en-US" sz="1600" dirty="0"/>
                        <a:t>보험은 공제에 비해 그 대상을 구체적으로 규제</a:t>
                      </a:r>
                      <a:r>
                        <a:rPr lang="en-US" altLang="ko-KR" sz="1600" dirty="0"/>
                        <a:t>*</a:t>
                      </a:r>
                      <a:endParaRPr lang="ko-KR" altLang="en-US" sz="1600" dirty="0"/>
                    </a:p>
                  </a:txBody>
                  <a:tcPr/>
                </a:tc>
                <a:extLst>
                  <a:ext uri="{0D108BD9-81ED-4DB2-BD59-A6C34878D82A}">
                    <a16:rowId xmlns:a16="http://schemas.microsoft.com/office/drawing/2014/main" val="10002"/>
                  </a:ext>
                </a:extLst>
              </a:tr>
              <a:tr h="370840">
                <a:tc>
                  <a:txBody>
                    <a:bodyPr/>
                    <a:lstStyle/>
                    <a:p>
                      <a:pPr latinLnBrk="1"/>
                      <a:r>
                        <a:rPr lang="en-US" altLang="ko-KR" sz="1600" dirty="0"/>
                        <a:t>3. </a:t>
                      </a:r>
                      <a:r>
                        <a:rPr lang="ko-KR" altLang="en-US" sz="1600" dirty="0"/>
                        <a:t>특별계정 설정</a:t>
                      </a:r>
                      <a:r>
                        <a:rPr lang="en-US" altLang="ko-KR" sz="1600" dirty="0"/>
                        <a:t>/</a:t>
                      </a:r>
                    </a:p>
                    <a:p>
                      <a:pPr latinLnBrk="1"/>
                      <a:r>
                        <a:rPr lang="en-US" altLang="ko-KR" sz="1600" dirty="0"/>
                        <a:t>   </a:t>
                      </a:r>
                      <a:r>
                        <a:rPr lang="ko-KR" altLang="en-US" sz="1600" dirty="0"/>
                        <a:t>운용</a:t>
                      </a:r>
                    </a:p>
                  </a:txBody>
                  <a:tcPr/>
                </a:tc>
                <a:tc>
                  <a:txBody>
                    <a:bodyPr/>
                    <a:lstStyle/>
                    <a:p>
                      <a:pPr latinLnBrk="1"/>
                      <a:r>
                        <a:rPr lang="ko-KR" altLang="en-US" sz="1600" dirty="0"/>
                        <a:t>모든 일반공제 생명공제와 손해공제 독립회계 운영</a:t>
                      </a:r>
                      <a:r>
                        <a:rPr lang="en-US" altLang="ko-KR" sz="1600" dirty="0"/>
                        <a:t>(</a:t>
                      </a:r>
                      <a:r>
                        <a:rPr lang="ko-KR" altLang="en-US" sz="1600" dirty="0"/>
                        <a:t>자산운용에 따른 위험을 분리하는 </a:t>
                      </a:r>
                      <a:endParaRPr lang="en-US" altLang="ko-KR" sz="1600" dirty="0"/>
                    </a:p>
                    <a:p>
                      <a:pPr latinLnBrk="1"/>
                      <a:r>
                        <a:rPr lang="ko-KR" altLang="en-US" sz="1600" dirty="0"/>
                        <a:t>특별계정은 아직 도입 수준</a:t>
                      </a:r>
                      <a:r>
                        <a:rPr lang="en-US" altLang="ko-KR" sz="1600" dirty="0"/>
                        <a:t>)</a:t>
                      </a:r>
                      <a:r>
                        <a:rPr lang="ko-KR" altLang="en-US" sz="1600" dirty="0"/>
                        <a:t>  </a:t>
                      </a:r>
                    </a:p>
                  </a:txBody>
                  <a:tcPr/>
                </a:tc>
                <a:tc>
                  <a:txBody>
                    <a:bodyPr/>
                    <a:lstStyle/>
                    <a:p>
                      <a:pPr latinLnBrk="1"/>
                      <a:r>
                        <a:rPr lang="ko-KR" altLang="en-US" sz="1600" dirty="0"/>
                        <a:t>보험은 자산운용에 따른 위험을 분리하는 특별계정 운영 </a:t>
                      </a:r>
                    </a:p>
                  </a:txBody>
                  <a:tcPr/>
                </a:tc>
                <a:extLst>
                  <a:ext uri="{0D108BD9-81ED-4DB2-BD59-A6C34878D82A}">
                    <a16:rowId xmlns:a16="http://schemas.microsoft.com/office/drawing/2014/main" val="10003"/>
                  </a:ext>
                </a:extLst>
              </a:tr>
              <a:tr h="370840">
                <a:tc>
                  <a:txBody>
                    <a:bodyPr/>
                    <a:lstStyle/>
                    <a:p>
                      <a:pPr latinLnBrk="1"/>
                      <a:r>
                        <a:rPr lang="en-US" altLang="ko-KR" sz="1600" dirty="0"/>
                        <a:t>4. </a:t>
                      </a:r>
                      <a:r>
                        <a:rPr lang="ko-KR" altLang="en-US" sz="1600" dirty="0"/>
                        <a:t>기타 규제</a:t>
                      </a:r>
                    </a:p>
                  </a:txBody>
                  <a:tcPr/>
                </a:tc>
                <a:tc>
                  <a:txBody>
                    <a:bodyPr/>
                    <a:lstStyle/>
                    <a:p>
                      <a:pPr algn="ctr" latinLnBrk="1"/>
                      <a:endParaRPr lang="en-US" altLang="ko-KR" sz="1600" dirty="0"/>
                    </a:p>
                    <a:p>
                      <a:pPr algn="ctr" latinLnBrk="1"/>
                      <a:r>
                        <a:rPr lang="en-US" altLang="ko-KR" sz="1600" dirty="0"/>
                        <a:t>-</a:t>
                      </a:r>
                      <a:endParaRPr lang="ko-KR" altLang="en-US" sz="1600" dirty="0"/>
                    </a:p>
                  </a:txBody>
                  <a:tcPr/>
                </a:tc>
                <a:tc>
                  <a:txBody>
                    <a:bodyPr/>
                    <a:lstStyle/>
                    <a:p>
                      <a:pPr latinLnBrk="1"/>
                      <a:r>
                        <a:rPr lang="ko-KR" altLang="en-US" sz="1600" dirty="0"/>
                        <a:t>의결권 있는 주식소유 규제</a:t>
                      </a:r>
                      <a:r>
                        <a:rPr lang="en-US" altLang="ko-KR" sz="1600" dirty="0"/>
                        <a:t>, </a:t>
                      </a:r>
                      <a:r>
                        <a:rPr lang="ko-KR" altLang="en-US" sz="1600" dirty="0"/>
                        <a:t>대주주와 거래 제한</a:t>
                      </a:r>
                      <a:r>
                        <a:rPr lang="en-US" altLang="ko-KR" sz="1600" dirty="0"/>
                        <a:t>, </a:t>
                      </a:r>
                      <a:r>
                        <a:rPr lang="ko-KR" altLang="en-US" sz="1600" dirty="0"/>
                        <a:t>타인을 위한 채무보증을 금하는 등 자산운용상 세부 규제 존재</a:t>
                      </a:r>
                    </a:p>
                  </a:txBody>
                  <a:tcPr/>
                </a:tc>
                <a:extLst>
                  <a:ext uri="{0D108BD9-81ED-4DB2-BD59-A6C34878D82A}">
                    <a16:rowId xmlns:a16="http://schemas.microsoft.com/office/drawing/2014/main" val="10004"/>
                  </a:ext>
                </a:extLst>
              </a:tr>
            </a:tbl>
          </a:graphicData>
        </a:graphic>
      </p:graphicFrame>
      <p:sp>
        <p:nvSpPr>
          <p:cNvPr id="4" name="슬라이드 번호 개체 틀 3">
            <a:extLst>
              <a:ext uri="{FF2B5EF4-FFF2-40B4-BE49-F238E27FC236}">
                <a16:creationId xmlns:a16="http://schemas.microsoft.com/office/drawing/2014/main" id="{6C3F8BB0-F349-422B-98AC-86261B232A15}"/>
              </a:ext>
            </a:extLst>
          </p:cNvPr>
          <p:cNvSpPr>
            <a:spLocks noGrp="1"/>
          </p:cNvSpPr>
          <p:nvPr>
            <p:ph type="sldNum" sz="quarter" idx="12"/>
          </p:nvPr>
        </p:nvSpPr>
        <p:spPr/>
        <p:txBody>
          <a:bodyPr/>
          <a:lstStyle/>
          <a:p>
            <a:fld id="{2C35A0F8-76F7-4879-902E-6C3B317F277E}" type="slidenum">
              <a:rPr lang="ko-KR" altLang="en-US" smtClean="0"/>
              <a:t>51</a:t>
            </a:fld>
            <a:endParaRPr lang="ko-KR" altLang="en-US"/>
          </a:p>
        </p:txBody>
      </p:sp>
    </p:spTree>
    <p:extLst>
      <p:ext uri="{BB962C8B-B14F-4D97-AF65-F5344CB8AC3E}">
        <p14:creationId xmlns:p14="http://schemas.microsoft.com/office/powerpoint/2010/main" val="18283051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600" dirty="0"/>
              <a:t> ○ </a:t>
            </a:r>
            <a:r>
              <a:rPr lang="ko-KR" altLang="en-US" sz="1600" dirty="0"/>
              <a:t>그러나 보험은 그 취지에 맞게 명시적이고 구체적인 비율제한을 하고 있으나</a:t>
            </a:r>
            <a:r>
              <a:rPr lang="en-US" altLang="ko-KR" sz="1600" dirty="0"/>
              <a:t>, </a:t>
            </a:r>
          </a:p>
          <a:p>
            <a:r>
              <a:rPr lang="en-US" altLang="ko-KR" sz="1600" dirty="0"/>
              <a:t>    </a:t>
            </a:r>
            <a:r>
              <a:rPr lang="ko-KR" altLang="en-US" sz="1600" dirty="0"/>
              <a:t>일반공제의 경우 매우 단순하면서도</a:t>
            </a:r>
            <a:r>
              <a:rPr lang="en-US" altLang="ko-KR" sz="1600" dirty="0"/>
              <a:t>, </a:t>
            </a:r>
            <a:r>
              <a:rPr lang="ko-KR" altLang="en-US" sz="1600" b="1" dirty="0"/>
              <a:t>내부규정이나 예규에 </a:t>
            </a:r>
            <a:r>
              <a:rPr lang="ko-KR" altLang="en-US" sz="1600" b="1" dirty="0" err="1"/>
              <a:t>포괄위임하는</a:t>
            </a:r>
            <a:r>
              <a:rPr lang="ko-KR" altLang="en-US" sz="1600" b="1" dirty="0"/>
              <a:t> 형식</a:t>
            </a:r>
            <a:r>
              <a:rPr lang="ko-KR" altLang="en-US" sz="1600" dirty="0"/>
              <a:t>을 </a:t>
            </a:r>
            <a:endParaRPr lang="en-US" altLang="ko-KR" sz="1600" dirty="0"/>
          </a:p>
          <a:p>
            <a:r>
              <a:rPr lang="en-US" altLang="ko-KR" sz="1600" dirty="0"/>
              <a:t>    </a:t>
            </a:r>
            <a:r>
              <a:rPr lang="ko-KR" altLang="en-US" sz="1600" dirty="0"/>
              <a:t>띠고 있어 임의적용 여지가 많음  </a:t>
            </a:r>
            <a:endParaRPr lang="en-US" altLang="ko-KR" sz="1600" dirty="0"/>
          </a:p>
          <a:p>
            <a:r>
              <a:rPr lang="en-US" altLang="ko-KR" sz="1600" dirty="0"/>
              <a:t> ○ </a:t>
            </a:r>
            <a:r>
              <a:rPr lang="ko-KR" altLang="en-US" sz="1600" dirty="0"/>
              <a:t>또한 그 규율방식을 볼 때 </a:t>
            </a:r>
            <a:r>
              <a:rPr lang="ko-KR" altLang="en-US" sz="1600" b="1" dirty="0"/>
              <a:t>자산운용비율의 규제가 없는 자산까지도 운용방식을 </a:t>
            </a:r>
            <a:endParaRPr lang="en-US" altLang="ko-KR" sz="1600" b="1" dirty="0"/>
          </a:p>
          <a:p>
            <a:r>
              <a:rPr lang="en-US" altLang="ko-KR" sz="1600" dirty="0"/>
              <a:t>    </a:t>
            </a:r>
            <a:r>
              <a:rPr lang="ko-KR" altLang="en-US" sz="1600" b="1" dirty="0"/>
              <a:t>한정적으로 나열하</a:t>
            </a:r>
            <a:r>
              <a:rPr lang="ko-KR" altLang="en-US" sz="1600" dirty="0"/>
              <a:t>고 있어</a:t>
            </a:r>
            <a:r>
              <a:rPr lang="en-US" altLang="ko-KR" sz="1600" dirty="0"/>
              <a:t>, </a:t>
            </a:r>
            <a:r>
              <a:rPr lang="ko-KR" altLang="en-US" sz="1600" dirty="0"/>
              <a:t>금지 또는 제한되는 자산운용 규정의 네거티브 방식</a:t>
            </a:r>
            <a:endParaRPr lang="en-US" altLang="ko-KR" sz="1600" dirty="0"/>
          </a:p>
          <a:p>
            <a:r>
              <a:rPr lang="en-US" altLang="ko-KR" sz="1600" dirty="0"/>
              <a:t>    </a:t>
            </a:r>
            <a:r>
              <a:rPr lang="ko-KR" altLang="en-US" sz="1600" dirty="0"/>
              <a:t>과는 상반되게 포지티브 방식을 취하고 있는 것으로 해석할 수도 있도록 규정함   </a:t>
            </a:r>
            <a:r>
              <a:rPr lang="en-US" altLang="ko-KR" sz="1600" dirty="0"/>
              <a:t> </a:t>
            </a:r>
          </a:p>
          <a:p>
            <a:endParaRPr lang="en-US" altLang="ko-KR" sz="1600" dirty="0"/>
          </a:p>
          <a:p>
            <a:r>
              <a:rPr lang="en-US" altLang="ko-KR" sz="1600" b="1" dirty="0"/>
              <a:t>7. </a:t>
            </a:r>
            <a:r>
              <a:rPr lang="ko-KR" altLang="en-US" sz="1600" b="1" dirty="0"/>
              <a:t>분쟁조정</a:t>
            </a:r>
            <a:r>
              <a:rPr lang="en-US" altLang="ko-KR" sz="1600" b="1" dirty="0"/>
              <a:t>, </a:t>
            </a:r>
            <a:r>
              <a:rPr lang="ko-KR" altLang="en-US" sz="1600" b="1" dirty="0"/>
              <a:t>상품</a:t>
            </a:r>
            <a:r>
              <a:rPr lang="en-US" altLang="ko-KR" sz="1600" b="1" dirty="0"/>
              <a:t>, </a:t>
            </a:r>
            <a:r>
              <a:rPr lang="ko-KR" altLang="en-US" sz="1600" b="1" dirty="0"/>
              <a:t>예금자보호 규제</a:t>
            </a:r>
            <a:r>
              <a:rPr lang="en-US" altLang="ko-KR" sz="1600" b="1" dirty="0"/>
              <a:t>  </a:t>
            </a:r>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r>
              <a:rPr lang="en-US" altLang="ko-KR" sz="1600" b="1" dirty="0"/>
              <a:t>□ </a:t>
            </a:r>
            <a:r>
              <a:rPr lang="ko-KR" altLang="en-US" sz="1600" b="1" dirty="0"/>
              <a:t>일반공제의 경우 ‘공제분쟁심의위원회’는 그 구성원이 법정화되어 있어 독립적인 </a:t>
            </a:r>
            <a:endParaRPr lang="en-US" altLang="ko-KR" sz="1600" b="1" dirty="0"/>
          </a:p>
          <a:p>
            <a:r>
              <a:rPr lang="en-US" altLang="ko-KR" sz="1600" b="1" dirty="0"/>
              <a:t>  </a:t>
            </a:r>
            <a:r>
              <a:rPr lang="ko-KR" altLang="en-US" sz="1600" b="1" dirty="0"/>
              <a:t> 기구로서의 성격을 가지고 있지만</a:t>
            </a:r>
            <a:r>
              <a:rPr lang="en-US" altLang="ko-KR" sz="1600" b="1" dirty="0"/>
              <a:t>, </a:t>
            </a:r>
            <a:r>
              <a:rPr lang="ko-KR" altLang="en-US" sz="1600" b="1" dirty="0"/>
              <a:t>조합공제 대부분의 경우 대표의 임의성이 </a:t>
            </a:r>
            <a:endParaRPr lang="en-US" altLang="ko-KR" sz="1600" b="1" dirty="0"/>
          </a:p>
          <a:p>
            <a:r>
              <a:rPr lang="en-US" altLang="ko-KR" sz="1600" b="1" dirty="0"/>
              <a:t>   </a:t>
            </a:r>
            <a:r>
              <a:rPr lang="ko-KR" altLang="en-US" sz="1600" b="1" dirty="0"/>
              <a:t>반영될 수 있도록 내부에서 정하도록 하고 있어 상대적으로 독립성이 약할 </a:t>
            </a:r>
            <a:endParaRPr lang="en-US" altLang="ko-KR" sz="1600" b="1" dirty="0"/>
          </a:p>
          <a:p>
            <a:r>
              <a:rPr lang="en-US" altLang="ko-KR" sz="1600" b="1" dirty="0"/>
              <a:t>   </a:t>
            </a:r>
            <a:r>
              <a:rPr lang="ko-KR" altLang="en-US" sz="1600" b="1" dirty="0"/>
              <a:t>것으로 추정됨  </a:t>
            </a:r>
            <a:endParaRPr lang="en-US" altLang="ko-KR" sz="1600" b="1" dirty="0"/>
          </a:p>
          <a:p>
            <a:endParaRPr lang="en-US" altLang="ko-KR" sz="1600" b="1" dirty="0"/>
          </a:p>
          <a:p>
            <a:endParaRPr lang="en-US" altLang="ko-KR" sz="1600"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en-US" altLang="ko-KR" sz="1600" b="1" dirty="0"/>
          </a:p>
          <a:p>
            <a:endParaRPr lang="ko-KR" altLang="en-US" sz="1600" dirty="0"/>
          </a:p>
        </p:txBody>
      </p:sp>
      <p:graphicFrame>
        <p:nvGraphicFramePr>
          <p:cNvPr id="4" name="표 3"/>
          <p:cNvGraphicFramePr>
            <a:graphicFrameLocks noGrp="1"/>
          </p:cNvGraphicFramePr>
          <p:nvPr/>
        </p:nvGraphicFramePr>
        <p:xfrm>
          <a:off x="2495600" y="2564904"/>
          <a:ext cx="7560840" cy="2514600"/>
        </p:xfrm>
        <a:graphic>
          <a:graphicData uri="http://schemas.openxmlformats.org/drawingml/2006/table">
            <a:tbl>
              <a:tblPr firstRow="1" bandRow="1">
                <a:tableStyleId>{5C22544A-7EE6-4342-B048-85BDC9FD1C3A}</a:tableStyleId>
              </a:tblPr>
              <a:tblGrid>
                <a:gridCol w="1890210">
                  <a:extLst>
                    <a:ext uri="{9D8B030D-6E8A-4147-A177-3AD203B41FA5}">
                      <a16:colId xmlns:a16="http://schemas.microsoft.com/office/drawing/2014/main" val="20000"/>
                    </a:ext>
                  </a:extLst>
                </a:gridCol>
                <a:gridCol w="1782198">
                  <a:extLst>
                    <a:ext uri="{9D8B030D-6E8A-4147-A177-3AD203B41FA5}">
                      <a16:colId xmlns:a16="http://schemas.microsoft.com/office/drawing/2014/main" val="20001"/>
                    </a:ext>
                  </a:extLst>
                </a:gridCol>
                <a:gridCol w="2088232">
                  <a:extLst>
                    <a:ext uri="{9D8B030D-6E8A-4147-A177-3AD203B41FA5}">
                      <a16:colId xmlns:a16="http://schemas.microsoft.com/office/drawing/2014/main" val="20002"/>
                    </a:ext>
                  </a:extLst>
                </a:gridCol>
                <a:gridCol w="1800200">
                  <a:extLst>
                    <a:ext uri="{9D8B030D-6E8A-4147-A177-3AD203B41FA5}">
                      <a16:colId xmlns:a16="http://schemas.microsoft.com/office/drawing/2014/main" val="20003"/>
                    </a:ext>
                  </a:extLst>
                </a:gridCol>
              </a:tblGrid>
              <a:tr h="370840">
                <a:tc>
                  <a:txBody>
                    <a:bodyPr/>
                    <a:lstStyle/>
                    <a:p>
                      <a:pPr algn="ctr" latinLnBrk="1"/>
                      <a:r>
                        <a:rPr lang="ko-KR" altLang="en-US" sz="1600" dirty="0"/>
                        <a:t>구분</a:t>
                      </a:r>
                    </a:p>
                  </a:txBody>
                  <a:tcPr/>
                </a:tc>
                <a:tc>
                  <a:txBody>
                    <a:bodyPr/>
                    <a:lstStyle/>
                    <a:p>
                      <a:pPr algn="ctr" latinLnBrk="1"/>
                      <a:r>
                        <a:rPr lang="ko-KR" altLang="en-US" sz="1600" dirty="0"/>
                        <a:t>보험회사</a:t>
                      </a:r>
                    </a:p>
                  </a:txBody>
                  <a:tcPr/>
                </a:tc>
                <a:tc>
                  <a:txBody>
                    <a:bodyPr/>
                    <a:lstStyle/>
                    <a:p>
                      <a:pPr algn="ctr" latinLnBrk="1"/>
                      <a:r>
                        <a:rPr lang="ko-KR" altLang="en-US" sz="1600" dirty="0"/>
                        <a:t>일반공제</a:t>
                      </a:r>
                    </a:p>
                  </a:txBody>
                  <a:tcPr/>
                </a:tc>
                <a:tc>
                  <a:txBody>
                    <a:bodyPr/>
                    <a:lstStyle/>
                    <a:p>
                      <a:pPr algn="ctr" latinLnBrk="1"/>
                      <a:r>
                        <a:rPr lang="ko-KR" altLang="en-US" sz="1600" dirty="0"/>
                        <a:t>조합공제</a:t>
                      </a:r>
                    </a:p>
                  </a:txBody>
                  <a:tcPr/>
                </a:tc>
                <a:extLst>
                  <a:ext uri="{0D108BD9-81ED-4DB2-BD59-A6C34878D82A}">
                    <a16:rowId xmlns:a16="http://schemas.microsoft.com/office/drawing/2014/main" val="10000"/>
                  </a:ext>
                </a:extLst>
              </a:tr>
              <a:tr h="370840">
                <a:tc>
                  <a:txBody>
                    <a:bodyPr/>
                    <a:lstStyle/>
                    <a:p>
                      <a:pPr algn="just" latinLnBrk="1"/>
                      <a:r>
                        <a:rPr lang="en-US" altLang="ko-KR" sz="1600" dirty="0"/>
                        <a:t>1.</a:t>
                      </a:r>
                      <a:r>
                        <a:rPr lang="ko-KR" altLang="en-US" sz="1600" dirty="0"/>
                        <a:t>분쟁조정위원회</a:t>
                      </a:r>
                    </a:p>
                  </a:txBody>
                  <a:tcPr/>
                </a:tc>
                <a:tc>
                  <a:txBody>
                    <a:bodyPr/>
                    <a:lstStyle/>
                    <a:p>
                      <a:pPr algn="ctr" latinLnBrk="1"/>
                      <a:r>
                        <a:rPr lang="ko-KR" altLang="en-US" sz="1600" dirty="0"/>
                        <a:t>운영</a:t>
                      </a:r>
                      <a:r>
                        <a:rPr lang="en-US" altLang="ko-KR" sz="1600" dirty="0"/>
                        <a:t>(</a:t>
                      </a:r>
                      <a:r>
                        <a:rPr lang="ko-KR" altLang="en-US" sz="1600" dirty="0"/>
                        <a:t>금융감독원</a:t>
                      </a:r>
                      <a:r>
                        <a:rPr lang="en-US" altLang="ko-KR" sz="1600" dirty="0"/>
                        <a:t>)</a:t>
                      </a:r>
                      <a:endParaRPr lang="ko-KR" altLang="en-US" sz="1600" dirty="0"/>
                    </a:p>
                  </a:txBody>
                  <a:tcPr/>
                </a:tc>
                <a:tc>
                  <a:txBody>
                    <a:bodyPr/>
                    <a:lstStyle/>
                    <a:p>
                      <a:pPr algn="ctr" latinLnBrk="1"/>
                      <a:r>
                        <a:rPr lang="ko-KR" altLang="en-US" sz="1600" dirty="0"/>
                        <a:t>운영</a:t>
                      </a:r>
                      <a:r>
                        <a:rPr lang="en-US" altLang="ko-KR" sz="1600" dirty="0"/>
                        <a:t>(</a:t>
                      </a:r>
                      <a:r>
                        <a:rPr lang="ko-KR" altLang="en-US" sz="1600" dirty="0"/>
                        <a:t>독립적</a:t>
                      </a:r>
                      <a:r>
                        <a:rPr lang="en-US" altLang="ko-KR" sz="1600" dirty="0"/>
                        <a:t>)</a:t>
                      </a:r>
                      <a:endParaRPr lang="ko-KR" altLang="en-US" sz="1600" dirty="0"/>
                    </a:p>
                  </a:txBody>
                  <a:tcPr/>
                </a:tc>
                <a:tc>
                  <a:txBody>
                    <a:bodyPr/>
                    <a:lstStyle/>
                    <a:p>
                      <a:pPr algn="ctr" latinLnBrk="1"/>
                      <a:r>
                        <a:rPr lang="ko-KR" altLang="en-US" sz="1600" dirty="0"/>
                        <a:t>운영</a:t>
                      </a:r>
                      <a:r>
                        <a:rPr lang="en-US" altLang="ko-KR" sz="1600" dirty="0"/>
                        <a:t>(</a:t>
                      </a:r>
                      <a:r>
                        <a:rPr lang="ko-KR" altLang="en-US" sz="1600" dirty="0"/>
                        <a:t>내부</a:t>
                      </a:r>
                      <a:r>
                        <a:rPr lang="en-US" altLang="ko-KR" sz="1600" dirty="0"/>
                        <a:t>)</a:t>
                      </a:r>
                      <a:endParaRPr lang="ko-KR" altLang="en-US" sz="1600" dirty="0"/>
                    </a:p>
                  </a:txBody>
                  <a:tcPr/>
                </a:tc>
                <a:extLst>
                  <a:ext uri="{0D108BD9-81ED-4DB2-BD59-A6C34878D82A}">
                    <a16:rowId xmlns:a16="http://schemas.microsoft.com/office/drawing/2014/main" val="10001"/>
                  </a:ext>
                </a:extLst>
              </a:tr>
              <a:tr h="370840">
                <a:tc>
                  <a:txBody>
                    <a:bodyPr/>
                    <a:lstStyle/>
                    <a:p>
                      <a:pPr algn="just" latinLnBrk="1"/>
                      <a:r>
                        <a:rPr lang="en-US" altLang="ko-KR" sz="1600" dirty="0"/>
                        <a:t>2.</a:t>
                      </a:r>
                      <a:r>
                        <a:rPr lang="ko-KR" altLang="en-US" sz="1600" dirty="0"/>
                        <a:t>상품개발</a:t>
                      </a:r>
                    </a:p>
                  </a:txBody>
                  <a:tcPr/>
                </a:tc>
                <a:tc>
                  <a:txBody>
                    <a:bodyPr/>
                    <a:lstStyle/>
                    <a:p>
                      <a:pPr algn="ctr" latinLnBrk="1"/>
                      <a:r>
                        <a:rPr lang="ko-KR" altLang="en-US" sz="1600" dirty="0"/>
                        <a:t>금융위원회 신고</a:t>
                      </a:r>
                    </a:p>
                  </a:txBody>
                  <a:tcPr/>
                </a:tc>
                <a:tc>
                  <a:txBody>
                    <a:bodyPr/>
                    <a:lstStyle/>
                    <a:p>
                      <a:pPr algn="ctr" latinLnBrk="1"/>
                      <a:r>
                        <a:rPr lang="ko-KR" altLang="en-US" sz="1600" dirty="0"/>
                        <a:t>주무부처</a:t>
                      </a:r>
                    </a:p>
                  </a:txBody>
                  <a:tcPr/>
                </a:tc>
                <a:tc>
                  <a:txBody>
                    <a:bodyPr/>
                    <a:lstStyle/>
                    <a:p>
                      <a:pPr algn="ctr" latinLnBrk="1"/>
                      <a:r>
                        <a:rPr lang="ko-KR" altLang="en-US" sz="1600" dirty="0"/>
                        <a:t>각 주무부처 관리</a:t>
                      </a:r>
                    </a:p>
                  </a:txBody>
                  <a:tcPr/>
                </a:tc>
                <a:extLst>
                  <a:ext uri="{0D108BD9-81ED-4DB2-BD59-A6C34878D82A}">
                    <a16:rowId xmlns:a16="http://schemas.microsoft.com/office/drawing/2014/main" val="10002"/>
                  </a:ext>
                </a:extLst>
              </a:tr>
              <a:tr h="370840">
                <a:tc>
                  <a:txBody>
                    <a:bodyPr/>
                    <a:lstStyle/>
                    <a:p>
                      <a:pPr algn="just" latinLnBrk="1"/>
                      <a:r>
                        <a:rPr lang="en-US" altLang="ko-KR" sz="1600" dirty="0"/>
                        <a:t>3.</a:t>
                      </a:r>
                      <a:r>
                        <a:rPr lang="ko-KR" altLang="en-US" sz="1600" dirty="0"/>
                        <a:t>상품확인</a:t>
                      </a:r>
                    </a:p>
                  </a:txBody>
                  <a:tcPr/>
                </a:tc>
                <a:tc>
                  <a:txBody>
                    <a:bodyPr/>
                    <a:lstStyle/>
                    <a:p>
                      <a:pPr algn="l" latinLnBrk="1"/>
                      <a:r>
                        <a:rPr lang="en-US" altLang="ko-KR" sz="1600" dirty="0"/>
                        <a:t>-</a:t>
                      </a:r>
                      <a:r>
                        <a:rPr lang="ko-KR" altLang="en-US" sz="1600" dirty="0"/>
                        <a:t>내부 선임계리사</a:t>
                      </a:r>
                      <a:endParaRPr lang="en-US" altLang="ko-KR" sz="1600" dirty="0"/>
                    </a:p>
                    <a:p>
                      <a:pPr algn="l" latinLnBrk="1"/>
                      <a:r>
                        <a:rPr lang="en-US" altLang="ko-KR" sz="1600" dirty="0"/>
                        <a:t>-</a:t>
                      </a:r>
                      <a:r>
                        <a:rPr lang="ko-KR" altLang="en-US" sz="1600" dirty="0"/>
                        <a:t>독립계리사 등</a:t>
                      </a:r>
                      <a:endParaRPr lang="en-US" altLang="ko-KR" sz="1600" dirty="0"/>
                    </a:p>
                    <a:p>
                      <a:pPr algn="l" latinLnBrk="1"/>
                      <a:r>
                        <a:rPr lang="en-US" altLang="ko-KR" sz="1600" dirty="0"/>
                        <a:t>-</a:t>
                      </a:r>
                      <a:r>
                        <a:rPr lang="ko-KR" altLang="en-US" sz="1600" dirty="0"/>
                        <a:t>금융감독원</a:t>
                      </a:r>
                    </a:p>
                  </a:txBody>
                  <a:tcPr/>
                </a:tc>
                <a:tc>
                  <a:txBody>
                    <a:bodyPr/>
                    <a:lstStyle/>
                    <a:p>
                      <a:pPr algn="l" latinLnBrk="1"/>
                      <a:r>
                        <a:rPr lang="en-US" altLang="ko-KR" sz="1600" dirty="0"/>
                        <a:t>-</a:t>
                      </a:r>
                      <a:r>
                        <a:rPr lang="ko-KR" altLang="en-US" sz="1600" dirty="0"/>
                        <a:t>내부 확인 담당</a:t>
                      </a:r>
                      <a:endParaRPr lang="en-US" altLang="ko-KR" sz="1600" dirty="0"/>
                    </a:p>
                    <a:p>
                      <a:pPr algn="l" latinLnBrk="1"/>
                      <a:r>
                        <a:rPr lang="ko-KR" altLang="en-US" sz="1600" dirty="0"/>
                        <a:t> 계리사</a:t>
                      </a:r>
                    </a:p>
                  </a:txBody>
                  <a:tcPr/>
                </a:tc>
                <a:tc>
                  <a:txBody>
                    <a:bodyPr/>
                    <a:lstStyle/>
                    <a:p>
                      <a:pPr algn="l" latinLnBrk="1"/>
                      <a:endParaRPr lang="en-US" altLang="ko-KR" sz="1600" dirty="0"/>
                    </a:p>
                    <a:p>
                      <a:pPr algn="ctr" latinLnBrk="1"/>
                      <a:r>
                        <a:rPr lang="ko-KR" altLang="en-US" sz="1600" dirty="0"/>
                        <a:t>다양함</a:t>
                      </a:r>
                    </a:p>
                  </a:txBody>
                  <a:tcPr/>
                </a:tc>
                <a:extLst>
                  <a:ext uri="{0D108BD9-81ED-4DB2-BD59-A6C34878D82A}">
                    <a16:rowId xmlns:a16="http://schemas.microsoft.com/office/drawing/2014/main" val="10003"/>
                  </a:ext>
                </a:extLst>
              </a:tr>
              <a:tr h="370840">
                <a:tc>
                  <a:txBody>
                    <a:bodyPr/>
                    <a:lstStyle/>
                    <a:p>
                      <a:pPr algn="just" latinLnBrk="1"/>
                      <a:r>
                        <a:rPr lang="en-US" altLang="ko-KR" sz="1600" dirty="0"/>
                        <a:t>4.</a:t>
                      </a:r>
                      <a:r>
                        <a:rPr lang="ko-KR" altLang="en-US" sz="1600" dirty="0"/>
                        <a:t>예금자보호제도</a:t>
                      </a:r>
                    </a:p>
                  </a:txBody>
                  <a:tcPr/>
                </a:tc>
                <a:tc>
                  <a:txBody>
                    <a:bodyPr/>
                    <a:lstStyle/>
                    <a:p>
                      <a:pPr algn="ctr" latinLnBrk="1"/>
                      <a:r>
                        <a:rPr lang="ko-KR" altLang="en-US" sz="1600" dirty="0"/>
                        <a:t>예금보험기금</a:t>
                      </a:r>
                      <a:endParaRPr lang="en-US" altLang="ko-KR" sz="1600" dirty="0"/>
                    </a:p>
                    <a:p>
                      <a:pPr algn="ctr" latinLnBrk="1"/>
                      <a:r>
                        <a:rPr lang="en-US" altLang="ko-KR" sz="1600" dirty="0"/>
                        <a:t>(</a:t>
                      </a:r>
                      <a:r>
                        <a:rPr lang="ko-KR" altLang="en-US" sz="1600" dirty="0"/>
                        <a:t>예금보험공사</a:t>
                      </a:r>
                      <a:r>
                        <a:rPr lang="en-US" altLang="ko-KR" sz="1600" dirty="0"/>
                        <a:t>)</a:t>
                      </a:r>
                      <a:endParaRPr lang="ko-KR" altLang="en-US" sz="1600" dirty="0"/>
                    </a:p>
                  </a:txBody>
                  <a:tcPr/>
                </a:tc>
                <a:tc>
                  <a:txBody>
                    <a:bodyPr/>
                    <a:lstStyle/>
                    <a:p>
                      <a:pPr algn="ctr" latinLnBrk="1"/>
                      <a:r>
                        <a:rPr lang="ko-KR" altLang="en-US" sz="1600" dirty="0"/>
                        <a:t>예금자보호기금</a:t>
                      </a:r>
                      <a:r>
                        <a:rPr lang="en-US" altLang="ko-KR" sz="1600" dirty="0"/>
                        <a:t>(</a:t>
                      </a:r>
                      <a:r>
                        <a:rPr lang="ko-KR" altLang="en-US" sz="1600" dirty="0"/>
                        <a:t>준비금</a:t>
                      </a:r>
                      <a:r>
                        <a:rPr lang="en-US" altLang="ko-KR" sz="1600" dirty="0"/>
                        <a:t>)(</a:t>
                      </a:r>
                      <a:r>
                        <a:rPr lang="ko-KR" altLang="en-US" sz="1600" dirty="0"/>
                        <a:t>중앙회</a:t>
                      </a:r>
                      <a:r>
                        <a:rPr lang="en-US" altLang="ko-KR" sz="1600" dirty="0"/>
                        <a:t>/</a:t>
                      </a:r>
                      <a:r>
                        <a:rPr lang="ko-KR" altLang="en-US" sz="1600" dirty="0"/>
                        <a:t>연합회</a:t>
                      </a:r>
                      <a:r>
                        <a:rPr lang="en-US" altLang="ko-KR" sz="1600" dirty="0"/>
                        <a:t>)</a:t>
                      </a:r>
                      <a:endParaRPr lang="ko-KR" altLang="en-US" sz="1600" dirty="0"/>
                    </a:p>
                  </a:txBody>
                  <a:tcPr/>
                </a:tc>
                <a:tc>
                  <a:txBody>
                    <a:bodyPr/>
                    <a:lstStyle/>
                    <a:p>
                      <a:pPr algn="ctr" latinLnBrk="1"/>
                      <a:r>
                        <a:rPr lang="ko-KR" altLang="en-US" sz="1600" dirty="0"/>
                        <a:t>일부 대형 공제</a:t>
                      </a:r>
                      <a:endParaRPr lang="en-US" altLang="ko-KR" sz="1600" dirty="0"/>
                    </a:p>
                    <a:p>
                      <a:pPr algn="ctr" latinLnBrk="1"/>
                      <a:r>
                        <a:rPr lang="ko-KR" altLang="en-US" sz="1600" dirty="0"/>
                        <a:t>예금보호</a:t>
                      </a:r>
                    </a:p>
                  </a:txBody>
                  <a:tcPr/>
                </a:tc>
                <a:extLst>
                  <a:ext uri="{0D108BD9-81ED-4DB2-BD59-A6C34878D82A}">
                    <a16:rowId xmlns:a16="http://schemas.microsoft.com/office/drawing/2014/main" val="10004"/>
                  </a:ext>
                </a:extLst>
              </a:tr>
            </a:tbl>
          </a:graphicData>
        </a:graphic>
      </p:graphicFrame>
      <p:sp>
        <p:nvSpPr>
          <p:cNvPr id="2" name="슬라이드 번호 개체 틀 1">
            <a:extLst>
              <a:ext uri="{FF2B5EF4-FFF2-40B4-BE49-F238E27FC236}">
                <a16:creationId xmlns:a16="http://schemas.microsoft.com/office/drawing/2014/main" id="{1BEFCE78-AC72-4EC2-B294-D246A04A8C38}"/>
              </a:ext>
            </a:extLst>
          </p:cNvPr>
          <p:cNvSpPr>
            <a:spLocks noGrp="1"/>
          </p:cNvSpPr>
          <p:nvPr>
            <p:ph type="sldNum" sz="quarter" idx="12"/>
          </p:nvPr>
        </p:nvSpPr>
        <p:spPr/>
        <p:txBody>
          <a:bodyPr/>
          <a:lstStyle/>
          <a:p>
            <a:fld id="{2C35A0F8-76F7-4879-902E-6C3B317F277E}" type="slidenum">
              <a:rPr lang="ko-KR" altLang="en-US" smtClean="0"/>
              <a:t>52</a:t>
            </a:fld>
            <a:endParaRPr lang="ko-KR" altLang="en-US"/>
          </a:p>
        </p:txBody>
      </p:sp>
    </p:spTree>
    <p:extLst>
      <p:ext uri="{BB962C8B-B14F-4D97-AF65-F5344CB8AC3E}">
        <p14:creationId xmlns:p14="http://schemas.microsoft.com/office/powerpoint/2010/main" val="19392432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600" dirty="0"/>
              <a:t> </a:t>
            </a:r>
            <a:r>
              <a:rPr lang="ko-KR" altLang="ko-KR" sz="1600" dirty="0"/>
              <a:t>○</a:t>
            </a:r>
            <a:r>
              <a:rPr lang="en-US" altLang="ko-KR" sz="1600" dirty="0"/>
              <a:t> </a:t>
            </a:r>
            <a:r>
              <a:rPr lang="ko-KR" altLang="en-US" sz="1600" dirty="0"/>
              <a:t>조정의 효력도 보험은 ’재판상 화해와 동일한 효력‘을 갖는 것으로 규정하고 있지</a:t>
            </a:r>
            <a:endParaRPr lang="en-US" altLang="ko-KR" sz="1600" dirty="0"/>
          </a:p>
          <a:p>
            <a:r>
              <a:rPr lang="en-US" altLang="ko-KR" sz="1600" dirty="0"/>
              <a:t>    </a:t>
            </a:r>
            <a:r>
              <a:rPr lang="ko-KR" altLang="en-US" sz="1600" dirty="0"/>
              <a:t>만</a:t>
            </a:r>
            <a:r>
              <a:rPr lang="en-US" altLang="ko-KR" sz="1600" dirty="0"/>
              <a:t>, </a:t>
            </a:r>
            <a:r>
              <a:rPr lang="ko-KR" altLang="en-US" sz="1600" dirty="0"/>
              <a:t>일반공제는 ’민법상 화해와 동일한 효력‘을 갖는 것으로 규정하고 있음  </a:t>
            </a:r>
            <a:r>
              <a:rPr lang="en-US" altLang="ko-KR" sz="1600" dirty="0"/>
              <a:t> </a:t>
            </a:r>
          </a:p>
          <a:p>
            <a:r>
              <a:rPr lang="en-US" altLang="ko-KR" sz="1600" dirty="0"/>
              <a:t>  - </a:t>
            </a:r>
            <a:r>
              <a:rPr lang="en-US" altLang="ko-KR" sz="1600" b="1" dirty="0"/>
              <a:t>‘</a:t>
            </a:r>
            <a:r>
              <a:rPr lang="ko-KR" altLang="en-US" sz="1600" b="1" dirty="0"/>
              <a:t>재판상 화해’는 </a:t>
            </a:r>
            <a:r>
              <a:rPr lang="ko-KR" altLang="en-US" sz="1600" dirty="0"/>
              <a:t>법원의 확정판결과 동일한 효력을 갖지만</a:t>
            </a:r>
            <a:r>
              <a:rPr lang="en-US" altLang="ko-KR" sz="1600" dirty="0"/>
              <a:t>, ’</a:t>
            </a:r>
            <a:r>
              <a:rPr lang="ko-KR" altLang="en-US" sz="1600" b="1" dirty="0"/>
              <a:t>민법상 화해</a:t>
            </a:r>
            <a:r>
              <a:rPr lang="en-US" altLang="ko-KR" sz="1600" b="1" dirty="0"/>
              <a:t>‘</a:t>
            </a:r>
            <a:r>
              <a:rPr lang="ko-KR" altLang="en-US" sz="1600" b="1" dirty="0"/>
              <a:t>는 </a:t>
            </a:r>
            <a:r>
              <a:rPr lang="ko-KR" altLang="en-US" sz="1600" dirty="0"/>
              <a:t>국가</a:t>
            </a:r>
            <a:endParaRPr lang="en-US" altLang="ko-KR" sz="1600" dirty="0"/>
          </a:p>
          <a:p>
            <a:r>
              <a:rPr lang="en-US" altLang="ko-KR" sz="1600" dirty="0"/>
              <a:t>    </a:t>
            </a:r>
            <a:r>
              <a:rPr lang="ko-KR" altLang="en-US" sz="1600" dirty="0"/>
              <a:t>기관이 관여하지 않는 것으로 분쟁당사자가 서로 양보하여 분쟁을 종결시키는 </a:t>
            </a:r>
            <a:endParaRPr lang="en-US" altLang="ko-KR" sz="1600" dirty="0"/>
          </a:p>
          <a:p>
            <a:r>
              <a:rPr lang="en-US" altLang="ko-KR" sz="1600" dirty="0"/>
              <a:t>    </a:t>
            </a:r>
            <a:r>
              <a:rPr lang="ko-KR" altLang="en-US" sz="1600" dirty="0"/>
              <a:t>것을 의미</a:t>
            </a:r>
            <a:r>
              <a:rPr lang="en-US" altLang="ko-KR" sz="1600" dirty="0"/>
              <a:t>. </a:t>
            </a:r>
            <a:r>
              <a:rPr lang="ko-KR" altLang="en-US" sz="1600" dirty="0"/>
              <a:t>일반공제들이 운영하는 위원회는 사실상 분쟁조정 기능을 하기 어려움</a:t>
            </a:r>
            <a:endParaRPr lang="en-US" altLang="ko-KR" sz="1600" dirty="0"/>
          </a:p>
          <a:p>
            <a:r>
              <a:rPr lang="en-US" altLang="ko-KR" sz="1600" dirty="0"/>
              <a:t> </a:t>
            </a:r>
            <a:r>
              <a:rPr lang="ko-KR" altLang="en-US" sz="1600" dirty="0"/>
              <a:t>○ 보험회사나 공제조직은 취급하려는 상품에 관한 기초서류를 작성하여야 하며</a:t>
            </a:r>
            <a:r>
              <a:rPr lang="en-US" altLang="ko-KR" sz="1600" dirty="0"/>
              <a:t>, </a:t>
            </a:r>
          </a:p>
          <a:p>
            <a:r>
              <a:rPr lang="en-US" altLang="ko-KR" sz="1600" dirty="0"/>
              <a:t>    </a:t>
            </a:r>
            <a:r>
              <a:rPr lang="ko-KR" altLang="en-US" sz="1600" dirty="0"/>
              <a:t>여기에는 보험회사나 공제 공히 보험</a:t>
            </a:r>
            <a:r>
              <a:rPr lang="en-US" altLang="ko-KR" sz="1600" dirty="0"/>
              <a:t>(</a:t>
            </a:r>
            <a:r>
              <a:rPr lang="ko-KR" altLang="en-US" sz="1600" dirty="0"/>
              <a:t>공제</a:t>
            </a:r>
            <a:r>
              <a:rPr lang="en-US" altLang="ko-KR" sz="1600" dirty="0"/>
              <a:t>)</a:t>
            </a:r>
            <a:r>
              <a:rPr lang="ko-KR" altLang="en-US" sz="1600" dirty="0"/>
              <a:t>종목별 사업방법서</a:t>
            </a:r>
            <a:r>
              <a:rPr lang="en-US" altLang="ko-KR" sz="1600" dirty="0"/>
              <a:t>, </a:t>
            </a:r>
            <a:r>
              <a:rPr lang="ko-KR" altLang="en-US" sz="1600" dirty="0"/>
              <a:t>보험</a:t>
            </a:r>
            <a:r>
              <a:rPr lang="en-US" altLang="ko-KR" sz="1600" dirty="0"/>
              <a:t>(</a:t>
            </a:r>
            <a:r>
              <a:rPr lang="ko-KR" altLang="en-US" sz="1600" dirty="0"/>
              <a:t>공제</a:t>
            </a:r>
            <a:r>
              <a:rPr lang="en-US" altLang="ko-KR" sz="1600" dirty="0"/>
              <a:t>)</a:t>
            </a:r>
            <a:r>
              <a:rPr lang="ko-KR" altLang="en-US" sz="1600" dirty="0"/>
              <a:t>약관</a:t>
            </a:r>
            <a:r>
              <a:rPr lang="en-US" altLang="ko-KR" sz="1600" dirty="0"/>
              <a:t>, </a:t>
            </a:r>
          </a:p>
          <a:p>
            <a:r>
              <a:rPr lang="en-US" altLang="ko-KR" sz="1600" dirty="0"/>
              <a:t>    </a:t>
            </a:r>
            <a:r>
              <a:rPr lang="ko-KR" altLang="en-US" sz="1600" dirty="0"/>
              <a:t>보험</a:t>
            </a:r>
            <a:r>
              <a:rPr lang="en-US" altLang="ko-KR" sz="1600" dirty="0"/>
              <a:t>(</a:t>
            </a:r>
            <a:r>
              <a:rPr lang="ko-KR" altLang="en-US" sz="1600" dirty="0"/>
              <a:t>공제</a:t>
            </a:r>
            <a:r>
              <a:rPr lang="en-US" altLang="ko-KR" sz="1600" dirty="0"/>
              <a:t>)</a:t>
            </a:r>
            <a:r>
              <a:rPr lang="ko-KR" altLang="en-US" sz="1600" dirty="0" err="1"/>
              <a:t>료</a:t>
            </a:r>
            <a:r>
              <a:rPr lang="ko-KR" altLang="en-US" sz="1600" dirty="0"/>
              <a:t> 및 책임준비금의 </a:t>
            </a:r>
            <a:r>
              <a:rPr lang="ko-KR" altLang="en-US" sz="1600" dirty="0" err="1"/>
              <a:t>산출방법서를</a:t>
            </a:r>
            <a:r>
              <a:rPr lang="ko-KR" altLang="en-US" sz="1600" dirty="0"/>
              <a:t> 말함</a:t>
            </a:r>
            <a:endParaRPr lang="en-US" altLang="ko-KR" sz="1600" dirty="0"/>
          </a:p>
          <a:p>
            <a:r>
              <a:rPr lang="en-US" altLang="ko-KR" sz="1600" dirty="0"/>
              <a:t>  - </a:t>
            </a:r>
            <a:r>
              <a:rPr lang="ko-KR" altLang="en-US" sz="1600" dirty="0"/>
              <a:t>보험회사는 기초서류를 작성하거나 변경하려는 경우 미리 금융위원회에 </a:t>
            </a:r>
            <a:r>
              <a:rPr lang="ko-KR" altLang="en-US" sz="1600" dirty="0" err="1"/>
              <a:t>신고하</a:t>
            </a:r>
            <a:endParaRPr lang="en-US" altLang="ko-KR" sz="1600" dirty="0"/>
          </a:p>
          <a:p>
            <a:r>
              <a:rPr lang="en-US" altLang="ko-KR" sz="1600" dirty="0"/>
              <a:t>    </a:t>
            </a:r>
            <a:r>
              <a:rPr lang="ko-KR" altLang="en-US" sz="1600" dirty="0" err="1"/>
              <a:t>도록</a:t>
            </a:r>
            <a:r>
              <a:rPr lang="ko-KR" altLang="en-US" sz="1600" dirty="0"/>
              <a:t> 되어 있으나</a:t>
            </a:r>
            <a:r>
              <a:rPr lang="en-US" altLang="ko-KR" sz="1600" dirty="0"/>
              <a:t>, </a:t>
            </a:r>
            <a:r>
              <a:rPr lang="ko-KR" altLang="en-US" sz="1600" b="1" dirty="0"/>
              <a:t>일반공제의 경우 보험과는 달리 미리 주무관청에 제출할 대상</a:t>
            </a:r>
            <a:endParaRPr lang="en-US" altLang="ko-KR" sz="1600" b="1" dirty="0"/>
          </a:p>
          <a:p>
            <a:r>
              <a:rPr lang="en-US" altLang="ko-KR" sz="1600" dirty="0"/>
              <a:t>    </a:t>
            </a:r>
            <a:r>
              <a:rPr lang="ko-KR" altLang="en-US" sz="1600" b="1" dirty="0"/>
              <a:t>을 열거하고</a:t>
            </a:r>
            <a:r>
              <a:rPr lang="en-US" altLang="ko-KR" sz="1600" b="1" dirty="0"/>
              <a:t>, </a:t>
            </a:r>
            <a:r>
              <a:rPr lang="ko-KR" altLang="en-US" sz="1600" b="1" dirty="0"/>
              <a:t>이에 해당하지 않는 기초서류는 모두 신고하도록 하는 점에서 다름</a:t>
            </a:r>
            <a:endParaRPr lang="en-US" altLang="ko-KR" sz="1600" b="1" dirty="0"/>
          </a:p>
          <a:p>
            <a:r>
              <a:rPr lang="en-US" altLang="ko-KR" sz="1600" dirty="0"/>
              <a:t> ○ </a:t>
            </a:r>
            <a:r>
              <a:rPr lang="ko-KR" altLang="en-US" sz="1600" dirty="0"/>
              <a:t>결론적으로 상품개발규제의 경우 형식적인 측면에서는 보험과 일반공제의 경우 </a:t>
            </a:r>
            <a:endParaRPr lang="en-US" altLang="ko-KR" sz="1600" dirty="0"/>
          </a:p>
          <a:p>
            <a:r>
              <a:rPr lang="en-US" altLang="ko-KR" sz="1600" dirty="0"/>
              <a:t>   </a:t>
            </a:r>
            <a:r>
              <a:rPr lang="ko-KR" altLang="en-US" sz="1600" dirty="0"/>
              <a:t> 거의 비슷한 규제수준을 지니고 있으나</a:t>
            </a:r>
            <a:r>
              <a:rPr lang="en-US" altLang="ko-KR" sz="1600" dirty="0"/>
              <a:t>, </a:t>
            </a:r>
            <a:r>
              <a:rPr lang="ko-KR" altLang="en-US" sz="1600" dirty="0"/>
              <a:t>실질적인 측면에선 </a:t>
            </a:r>
            <a:r>
              <a:rPr lang="ko-KR" altLang="en-US" sz="1600" b="1" dirty="0"/>
              <a:t>보험상품의 경우 매우 </a:t>
            </a:r>
            <a:endParaRPr lang="en-US" altLang="ko-KR" sz="1600" b="1" dirty="0"/>
          </a:p>
          <a:p>
            <a:r>
              <a:rPr lang="en-US" altLang="ko-KR" sz="1600" dirty="0"/>
              <a:t>    </a:t>
            </a:r>
            <a:r>
              <a:rPr lang="ko-KR" altLang="en-US" sz="1600" b="1" dirty="0"/>
              <a:t>엄격한 심사 및 확인과정</a:t>
            </a:r>
            <a:r>
              <a:rPr lang="ko-KR" altLang="en-US" sz="1600" dirty="0"/>
              <a:t>을 거치는 반면</a:t>
            </a:r>
            <a:r>
              <a:rPr lang="en-US" altLang="ko-KR" sz="1600" dirty="0"/>
              <a:t>, </a:t>
            </a:r>
            <a:r>
              <a:rPr lang="ko-KR" altLang="en-US" sz="1600" b="1" dirty="0"/>
              <a:t>일반공제상품의 경우 실질적인 심사 및 </a:t>
            </a:r>
            <a:endParaRPr lang="en-US" altLang="ko-KR" sz="1600" b="1" dirty="0"/>
          </a:p>
          <a:p>
            <a:r>
              <a:rPr lang="en-US" altLang="ko-KR" sz="1600" dirty="0"/>
              <a:t>    </a:t>
            </a:r>
            <a:r>
              <a:rPr lang="ko-KR" altLang="en-US" sz="1600" b="1" dirty="0"/>
              <a:t>확인과정이 부족</a:t>
            </a:r>
            <a:r>
              <a:rPr lang="ko-KR" altLang="en-US" sz="1600" dirty="0"/>
              <a:t>한 실정임     </a:t>
            </a:r>
            <a:endParaRPr lang="en-US" altLang="ko-KR" sz="1600" dirty="0"/>
          </a:p>
          <a:p>
            <a:endParaRPr lang="ko-KR" altLang="en-US" sz="1600" dirty="0"/>
          </a:p>
          <a:p>
            <a:r>
              <a:rPr lang="ko-KR" altLang="en-US" sz="1600" b="1" dirty="0"/>
              <a:t>□ 규제 부문별로 공제와 보험간 규제수준을 비교하면 대부분의 부문에서 보험의 </a:t>
            </a:r>
            <a:endParaRPr lang="en-US" altLang="ko-KR" sz="1600" b="1" dirty="0"/>
          </a:p>
          <a:p>
            <a:r>
              <a:rPr lang="en-US" altLang="ko-KR" sz="1600" b="1" dirty="0"/>
              <a:t>   </a:t>
            </a:r>
            <a:r>
              <a:rPr lang="ko-KR" altLang="en-US" sz="1600" b="1" dirty="0"/>
              <a:t>규제가 더 강한 것으로 나타나며</a:t>
            </a:r>
            <a:r>
              <a:rPr lang="en-US" altLang="ko-KR" sz="1600" b="1" dirty="0"/>
              <a:t>, </a:t>
            </a:r>
            <a:r>
              <a:rPr lang="ko-KR" altLang="en-US" sz="1600" b="1" dirty="0"/>
              <a:t>양자 간의 규제가 유사한 부문도 존재함 </a:t>
            </a:r>
            <a:endParaRPr lang="en-US" altLang="ko-KR" sz="1600" b="1" dirty="0"/>
          </a:p>
          <a:p>
            <a:r>
              <a:rPr lang="en-US" altLang="ko-KR" sz="1600" dirty="0"/>
              <a:t> ○ </a:t>
            </a:r>
            <a:r>
              <a:rPr lang="ko-KR" altLang="en-US" sz="1600" b="1" dirty="0"/>
              <a:t>모집</a:t>
            </a:r>
            <a:r>
              <a:rPr lang="en-US" altLang="ko-KR" sz="1600" b="1" dirty="0"/>
              <a:t>, </a:t>
            </a:r>
            <a:r>
              <a:rPr lang="ko-KR" altLang="en-US" sz="1600" b="1" dirty="0"/>
              <a:t>자산운용</a:t>
            </a:r>
            <a:r>
              <a:rPr lang="en-US" altLang="ko-KR" sz="1600" b="1" dirty="0"/>
              <a:t>, </a:t>
            </a:r>
            <a:r>
              <a:rPr lang="ko-KR" altLang="en-US" sz="1600" b="1" dirty="0"/>
              <a:t>재무건전성</a:t>
            </a:r>
            <a:r>
              <a:rPr lang="en-US" altLang="ko-KR" sz="1600" b="1" dirty="0"/>
              <a:t>, </a:t>
            </a:r>
            <a:r>
              <a:rPr lang="ko-KR" altLang="en-US" sz="1600" b="1" dirty="0"/>
              <a:t>공시</a:t>
            </a:r>
            <a:r>
              <a:rPr lang="en-US" altLang="ko-KR" sz="1600" b="1" dirty="0"/>
              <a:t>, </a:t>
            </a:r>
            <a:r>
              <a:rPr lang="ko-KR" altLang="en-US" sz="1600" b="1" dirty="0"/>
              <a:t>상품개발부문 등에서는 보험이 공제보다 더 </a:t>
            </a:r>
            <a:endParaRPr lang="en-US" altLang="ko-KR" sz="1600" b="1" dirty="0"/>
          </a:p>
          <a:p>
            <a:r>
              <a:rPr lang="en-US" altLang="ko-KR" sz="1600" dirty="0"/>
              <a:t>    </a:t>
            </a:r>
            <a:r>
              <a:rPr lang="ko-KR" altLang="en-US" sz="1600" b="1" dirty="0"/>
              <a:t>강한 규제</a:t>
            </a:r>
            <a:r>
              <a:rPr lang="ko-KR" altLang="en-US" sz="1600" dirty="0"/>
              <a:t>를 받고 있고</a:t>
            </a:r>
            <a:r>
              <a:rPr lang="en-US" altLang="ko-KR" sz="1600" dirty="0"/>
              <a:t>, </a:t>
            </a:r>
            <a:r>
              <a:rPr lang="ko-KR" altLang="en-US" sz="1600" b="1" dirty="0"/>
              <a:t>양자 간 규제가 유사한 부문으로는 지배구조와 회계부문</a:t>
            </a:r>
            <a:endParaRPr lang="en-US" altLang="ko-KR" sz="1600" b="1" dirty="0"/>
          </a:p>
          <a:p>
            <a:r>
              <a:rPr lang="en-US" altLang="ko-KR" sz="1600" dirty="0"/>
              <a:t>    </a:t>
            </a:r>
            <a:r>
              <a:rPr lang="ko-KR" altLang="en-US" sz="1600" dirty="0"/>
              <a:t>을 들 수 있으며</a:t>
            </a:r>
            <a:r>
              <a:rPr lang="en-US" altLang="ko-KR" sz="1600" dirty="0"/>
              <a:t>, </a:t>
            </a:r>
            <a:r>
              <a:rPr lang="ko-KR" altLang="en-US" sz="1600" dirty="0"/>
              <a:t>예금보호제도의 경우 보험은 예금보험공사를 통하여 예금자</a:t>
            </a:r>
            <a:endParaRPr lang="en-US" altLang="ko-KR" sz="1600" dirty="0"/>
          </a:p>
          <a:p>
            <a:r>
              <a:rPr lang="en-US" altLang="ko-KR" sz="1600" dirty="0"/>
              <a:t>    </a:t>
            </a:r>
            <a:r>
              <a:rPr lang="ko-KR" altLang="en-US" sz="1600" dirty="0"/>
              <a:t>등을 보호하나 </a:t>
            </a:r>
            <a:r>
              <a:rPr lang="ko-KR" altLang="en-US" sz="1600" b="1" dirty="0"/>
              <a:t>일반공제의 경우 자체 별도 예금자보호제도</a:t>
            </a:r>
            <a:r>
              <a:rPr lang="ko-KR" altLang="en-US" sz="1600" dirty="0"/>
              <a:t>를 만들어 운영 </a:t>
            </a:r>
            <a:r>
              <a:rPr lang="en-US" altLang="ko-KR" sz="1600" dirty="0"/>
              <a:t> </a:t>
            </a:r>
            <a:r>
              <a:rPr lang="ko-KR" altLang="en-US" sz="1600" dirty="0"/>
              <a:t> </a:t>
            </a:r>
            <a:r>
              <a:rPr lang="en-US" altLang="ko-KR" sz="1600" dirty="0"/>
              <a:t> </a:t>
            </a:r>
            <a:endParaRPr lang="ko-KR" altLang="en-US" sz="1600" dirty="0"/>
          </a:p>
          <a:p>
            <a:endParaRPr lang="ko-KR" altLang="en-US" sz="1600" dirty="0"/>
          </a:p>
        </p:txBody>
      </p:sp>
      <p:sp>
        <p:nvSpPr>
          <p:cNvPr id="2" name="슬라이드 번호 개체 틀 1">
            <a:extLst>
              <a:ext uri="{FF2B5EF4-FFF2-40B4-BE49-F238E27FC236}">
                <a16:creationId xmlns:a16="http://schemas.microsoft.com/office/drawing/2014/main" id="{EAD3AB7F-BF72-4F49-8C81-106BDB7A00AD}"/>
              </a:ext>
            </a:extLst>
          </p:cNvPr>
          <p:cNvSpPr>
            <a:spLocks noGrp="1"/>
          </p:cNvSpPr>
          <p:nvPr>
            <p:ph type="sldNum" sz="quarter" idx="12"/>
          </p:nvPr>
        </p:nvSpPr>
        <p:spPr/>
        <p:txBody>
          <a:bodyPr/>
          <a:lstStyle/>
          <a:p>
            <a:fld id="{2C35A0F8-76F7-4879-902E-6C3B317F277E}" type="slidenum">
              <a:rPr lang="ko-KR" altLang="en-US" smtClean="0"/>
              <a:t>53</a:t>
            </a:fld>
            <a:endParaRPr lang="ko-KR" altLang="en-US"/>
          </a:p>
        </p:txBody>
      </p:sp>
    </p:spTree>
    <p:extLst>
      <p:ext uri="{BB962C8B-B14F-4D97-AF65-F5344CB8AC3E}">
        <p14:creationId xmlns:p14="http://schemas.microsoft.com/office/powerpoint/2010/main" val="666279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800" b="1" dirty="0"/>
              <a:t>Ⅲ. </a:t>
            </a:r>
            <a:r>
              <a:rPr lang="ko-KR" altLang="en-US" sz="1800" b="1" dirty="0"/>
              <a:t>공제사업의 감독상 문제점</a:t>
            </a:r>
            <a:endParaRPr lang="en-US" altLang="ko-KR" sz="1800" b="1" dirty="0"/>
          </a:p>
          <a:p>
            <a:endParaRPr lang="en-US" altLang="ko-KR" sz="1600" b="1" dirty="0"/>
          </a:p>
          <a:p>
            <a:r>
              <a:rPr lang="en-US" altLang="ko-KR" sz="1600" b="1" dirty="0"/>
              <a:t>1. </a:t>
            </a:r>
            <a:r>
              <a:rPr lang="ko-KR" altLang="en-US" sz="1600" b="1" dirty="0"/>
              <a:t>재무건전성 등 감독체계 미비</a:t>
            </a:r>
            <a:endParaRPr lang="en-US" altLang="ko-KR" sz="1600" b="1" dirty="0"/>
          </a:p>
          <a:p>
            <a:endParaRPr lang="en-US" altLang="ko-KR" sz="1600" b="1" dirty="0"/>
          </a:p>
          <a:p>
            <a:r>
              <a:rPr lang="ko-KR" altLang="en-US" sz="1600" b="1" dirty="0"/>
              <a:t>□ 공제사업은 생∙</a:t>
            </a:r>
            <a:r>
              <a:rPr lang="ko-KR" altLang="en-US" sz="1600" b="1" dirty="0" err="1"/>
              <a:t>손보간</a:t>
            </a:r>
            <a:r>
              <a:rPr lang="ko-KR" altLang="en-US" sz="1600" b="1" dirty="0"/>
              <a:t> 겸영이 허용되고 있고</a:t>
            </a:r>
            <a:r>
              <a:rPr lang="en-US" altLang="ko-KR" sz="1600" b="1" dirty="0"/>
              <a:t>, </a:t>
            </a:r>
            <a:r>
              <a:rPr lang="ko-KR" altLang="en-US" sz="1600" b="1" dirty="0"/>
              <a:t>은행업무까지도 겸영하고 있어 보험</a:t>
            </a:r>
            <a:endParaRPr lang="en-US" altLang="ko-KR" sz="1600" b="1" dirty="0"/>
          </a:p>
          <a:p>
            <a:r>
              <a:rPr lang="en-US" altLang="ko-KR" sz="1600" b="1" dirty="0"/>
              <a:t>    </a:t>
            </a:r>
            <a:r>
              <a:rPr lang="ko-KR" altLang="en-US" sz="1600" b="1" dirty="0"/>
              <a:t>회사에 비해 </a:t>
            </a:r>
            <a:r>
              <a:rPr lang="ko-KR" altLang="en-US" sz="1600" b="1" dirty="0" err="1"/>
              <a:t>리스크관리가</a:t>
            </a:r>
            <a:r>
              <a:rPr lang="ko-KR" altLang="en-US" sz="1600" b="1" dirty="0"/>
              <a:t> 미비한 편임  </a:t>
            </a:r>
            <a:endParaRPr lang="en-US" altLang="ko-KR" sz="1600" b="1" dirty="0"/>
          </a:p>
          <a:p>
            <a:r>
              <a:rPr lang="en-US" altLang="ko-KR" sz="1600" dirty="0"/>
              <a:t> ○ </a:t>
            </a:r>
            <a:r>
              <a:rPr lang="ko-KR" altLang="en-US" sz="1600" dirty="0"/>
              <a:t>공제 사업구조상 위기 시 </a:t>
            </a:r>
            <a:r>
              <a:rPr lang="ko-KR" altLang="en-US" sz="1600" dirty="0" err="1"/>
              <a:t>리스크</a:t>
            </a:r>
            <a:r>
              <a:rPr lang="ko-KR" altLang="en-US" sz="1600" dirty="0"/>
              <a:t> 전이가 쉽게 이루어질 수 있고 비효율성은 높을</a:t>
            </a:r>
            <a:endParaRPr lang="en-US" altLang="ko-KR" sz="1600" dirty="0"/>
          </a:p>
          <a:p>
            <a:r>
              <a:rPr lang="en-US" altLang="ko-KR" sz="1600" dirty="0"/>
              <a:t>    </a:t>
            </a:r>
            <a:r>
              <a:rPr lang="ko-KR" altLang="en-US" sz="1600" dirty="0"/>
              <a:t>수 있어 재무건전성이 급격하게 악화될 가능성 상존   </a:t>
            </a:r>
            <a:endParaRPr lang="en-US" altLang="ko-KR" sz="1600" dirty="0"/>
          </a:p>
          <a:p>
            <a:endParaRPr lang="en-US" altLang="ko-KR" sz="1600" b="1" dirty="0"/>
          </a:p>
          <a:p>
            <a:r>
              <a:rPr lang="ko-KR" altLang="en-US" sz="1600" b="1" dirty="0"/>
              <a:t>□ 이러한 상황임에도 불구 공제사업의 </a:t>
            </a:r>
            <a:r>
              <a:rPr lang="ko-KR" altLang="en-US" sz="1600" b="1" dirty="0" err="1"/>
              <a:t>재무건전성∙모집∙상품개발</a:t>
            </a:r>
            <a:r>
              <a:rPr lang="ko-KR" altLang="en-US" sz="1600" b="1" dirty="0"/>
              <a:t> 및 예금자보호 </a:t>
            </a:r>
            <a:endParaRPr lang="en-US" altLang="ko-KR" sz="1600" b="1" dirty="0"/>
          </a:p>
          <a:p>
            <a:r>
              <a:rPr lang="en-US" altLang="ko-KR" sz="1600" b="1" dirty="0"/>
              <a:t>   </a:t>
            </a:r>
            <a:r>
              <a:rPr lang="ko-KR" altLang="en-US" sz="1600" b="1" dirty="0"/>
              <a:t>등을 위한 규제 장치가 미흡하고</a:t>
            </a:r>
            <a:r>
              <a:rPr lang="en-US" altLang="ko-KR" sz="1600" b="1" dirty="0"/>
              <a:t>, </a:t>
            </a:r>
            <a:r>
              <a:rPr lang="ko-KR" altLang="en-US" sz="1600" b="1" dirty="0"/>
              <a:t>주무부처 감독이 충분치 못하여 부실경영에 </a:t>
            </a:r>
            <a:endParaRPr lang="en-US" altLang="ko-KR" sz="1600" b="1" dirty="0"/>
          </a:p>
          <a:p>
            <a:r>
              <a:rPr lang="en-US" altLang="ko-KR" sz="1600" b="1" dirty="0"/>
              <a:t>   </a:t>
            </a:r>
            <a:r>
              <a:rPr lang="ko-KR" altLang="en-US" sz="1600" b="1" dirty="0"/>
              <a:t>대한 대처가 곤란할 우려    </a:t>
            </a:r>
            <a:endParaRPr lang="en-US" altLang="ko-KR" sz="1600" b="1" dirty="0"/>
          </a:p>
          <a:p>
            <a:r>
              <a:rPr lang="en-US" altLang="ko-KR" sz="1600" dirty="0"/>
              <a:t> </a:t>
            </a:r>
            <a:r>
              <a:rPr lang="ko-KR" altLang="ko-KR" sz="1600" dirty="0"/>
              <a:t>○</a:t>
            </a:r>
            <a:r>
              <a:rPr lang="en-US" altLang="ko-KR" sz="1600" dirty="0"/>
              <a:t> </a:t>
            </a:r>
            <a:r>
              <a:rPr lang="ko-KR" altLang="en-US" sz="1600" dirty="0"/>
              <a:t>전문인력 및 관리시스템이 부족하고 </a:t>
            </a:r>
            <a:r>
              <a:rPr lang="ko-KR" altLang="en-US" sz="1600" b="1" dirty="0"/>
              <a:t>체계적 위험관리에 대한 감독과 자산운용</a:t>
            </a:r>
            <a:endParaRPr lang="en-US" altLang="ko-KR" sz="1600" b="1" dirty="0"/>
          </a:p>
          <a:p>
            <a:r>
              <a:rPr lang="en-US" altLang="ko-KR" sz="1600" dirty="0"/>
              <a:t>    </a:t>
            </a:r>
            <a:r>
              <a:rPr lang="ko-KR" altLang="en-US" sz="1600" b="1" dirty="0"/>
              <a:t>규제 미흡으로 자산운용 위험이 커질 소지</a:t>
            </a:r>
            <a:r>
              <a:rPr lang="ko-KR" altLang="en-US" sz="1600" dirty="0"/>
              <a:t>로 인해 조합원 피해 가능성 큼 </a:t>
            </a:r>
            <a:endParaRPr lang="en-US" altLang="ko-KR" sz="1600" dirty="0"/>
          </a:p>
          <a:p>
            <a:r>
              <a:rPr lang="en-US" altLang="ko-KR" sz="1600" dirty="0"/>
              <a:t> ○ </a:t>
            </a:r>
            <a:r>
              <a:rPr lang="ko-KR" altLang="en-US" sz="1600" dirty="0"/>
              <a:t>공제사업의 경우에도 보험회사와 같은 준비금 또는 부채에 대한 정확한 추정이</a:t>
            </a:r>
            <a:endParaRPr lang="en-US" altLang="ko-KR" sz="1600" dirty="0"/>
          </a:p>
          <a:p>
            <a:r>
              <a:rPr lang="en-US" altLang="ko-KR" sz="1600" dirty="0"/>
              <a:t>    </a:t>
            </a:r>
            <a:r>
              <a:rPr lang="ko-KR" altLang="en-US" sz="1600" dirty="0"/>
              <a:t>필수적이나</a:t>
            </a:r>
            <a:r>
              <a:rPr lang="en-US" altLang="ko-KR" sz="1600" dirty="0"/>
              <a:t>, </a:t>
            </a:r>
            <a:r>
              <a:rPr lang="ko-KR" altLang="en-US" sz="1600" dirty="0"/>
              <a:t>현재 공제조합 상당수가 필요 준비금 자체를 정확히 반영하거나</a:t>
            </a:r>
            <a:endParaRPr lang="en-US" altLang="ko-KR" sz="1600" dirty="0"/>
          </a:p>
          <a:p>
            <a:r>
              <a:rPr lang="en-US" altLang="ko-KR" sz="1600" dirty="0"/>
              <a:t>    </a:t>
            </a:r>
            <a:r>
              <a:rPr lang="ko-KR" altLang="en-US" sz="1600" dirty="0"/>
              <a:t>산출하지 못하고</a:t>
            </a:r>
            <a:r>
              <a:rPr lang="en-US" altLang="ko-KR" sz="1600" dirty="0"/>
              <a:t>, </a:t>
            </a:r>
            <a:r>
              <a:rPr lang="ko-KR" altLang="en-US" sz="1600" b="1" dirty="0"/>
              <a:t>단기적 공제금 등 규모만을 감안하는 수준  </a:t>
            </a:r>
            <a:endParaRPr lang="en-US" altLang="ko-KR" sz="1600" b="1" dirty="0"/>
          </a:p>
          <a:p>
            <a:r>
              <a:rPr lang="en-US" altLang="ko-KR" sz="1600" dirty="0"/>
              <a:t> </a:t>
            </a:r>
            <a:r>
              <a:rPr lang="ko-KR" altLang="en-US" sz="1600" dirty="0"/>
              <a:t>○ 반면에 보험회사의 경우 금융위원회 및 금융감독원의 건전성 감독과 업무 및 </a:t>
            </a:r>
            <a:endParaRPr lang="en-US" altLang="ko-KR" sz="1600" dirty="0"/>
          </a:p>
          <a:p>
            <a:r>
              <a:rPr lang="en-US" altLang="ko-KR" sz="1600" dirty="0"/>
              <a:t>    </a:t>
            </a:r>
            <a:r>
              <a:rPr lang="ko-KR" altLang="en-US" sz="1600" dirty="0"/>
              <a:t>재산상황에 대한 정기</a:t>
            </a:r>
            <a:r>
              <a:rPr lang="en-US" altLang="ko-KR" sz="1600" dirty="0"/>
              <a:t>(</a:t>
            </a:r>
            <a:r>
              <a:rPr lang="ko-KR" altLang="en-US" sz="1600" dirty="0"/>
              <a:t>또는 부정기</a:t>
            </a:r>
            <a:r>
              <a:rPr lang="en-US" altLang="ko-KR" sz="1600" dirty="0"/>
              <a:t>) </a:t>
            </a:r>
            <a:r>
              <a:rPr lang="ko-KR" altLang="en-US" sz="1600" dirty="0"/>
              <a:t>검사 받고 있음  </a:t>
            </a:r>
            <a:endParaRPr lang="en-US" altLang="ko-KR" sz="1600" dirty="0"/>
          </a:p>
          <a:p>
            <a:r>
              <a:rPr lang="en-US" altLang="ko-KR" sz="1600" dirty="0"/>
              <a:t> </a:t>
            </a:r>
          </a:p>
          <a:p>
            <a:r>
              <a:rPr lang="en-US" altLang="ko-KR" sz="1600" b="1" dirty="0"/>
              <a:t>2. </a:t>
            </a:r>
            <a:r>
              <a:rPr lang="ko-KR" altLang="en-US" sz="1600" b="1" dirty="0"/>
              <a:t>공제가입자 보호 장치 미흡</a:t>
            </a:r>
            <a:endParaRPr lang="en-US" altLang="ko-KR" sz="1600" b="1" dirty="0"/>
          </a:p>
          <a:p>
            <a:endParaRPr lang="en-US" altLang="ko-KR" sz="1600" b="1" dirty="0"/>
          </a:p>
          <a:p>
            <a:r>
              <a:rPr lang="ko-KR" altLang="en-US" sz="1600" b="1" dirty="0"/>
              <a:t>□ 공제계약 분쟁발생시 이를 해결할 법적∙제도적 장치 미비로 소비자불만 커질 우려 </a:t>
            </a:r>
          </a:p>
          <a:p>
            <a:endParaRPr lang="ko-KR" altLang="en-US" sz="1600" dirty="0"/>
          </a:p>
        </p:txBody>
      </p:sp>
      <p:sp>
        <p:nvSpPr>
          <p:cNvPr id="2" name="슬라이드 번호 개체 틀 1">
            <a:extLst>
              <a:ext uri="{FF2B5EF4-FFF2-40B4-BE49-F238E27FC236}">
                <a16:creationId xmlns:a16="http://schemas.microsoft.com/office/drawing/2014/main" id="{32E3E29C-6217-41CE-95F2-379D103740AD}"/>
              </a:ext>
            </a:extLst>
          </p:cNvPr>
          <p:cNvSpPr>
            <a:spLocks noGrp="1"/>
          </p:cNvSpPr>
          <p:nvPr>
            <p:ph type="sldNum" sz="quarter" idx="12"/>
          </p:nvPr>
        </p:nvSpPr>
        <p:spPr/>
        <p:txBody>
          <a:bodyPr/>
          <a:lstStyle/>
          <a:p>
            <a:fld id="{2C35A0F8-76F7-4879-902E-6C3B317F277E}" type="slidenum">
              <a:rPr lang="ko-KR" altLang="en-US" smtClean="0"/>
              <a:t>54</a:t>
            </a:fld>
            <a:endParaRPr lang="ko-KR" altLang="en-US"/>
          </a:p>
        </p:txBody>
      </p:sp>
    </p:spTree>
    <p:extLst>
      <p:ext uri="{BB962C8B-B14F-4D97-AF65-F5344CB8AC3E}">
        <p14:creationId xmlns:p14="http://schemas.microsoft.com/office/powerpoint/2010/main" val="5886201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600" dirty="0"/>
              <a:t> ○ </a:t>
            </a:r>
            <a:r>
              <a:rPr lang="ko-KR" altLang="en-US" sz="1600" dirty="0"/>
              <a:t>일부 대형공제의 경우 </a:t>
            </a:r>
            <a:r>
              <a:rPr lang="ko-KR" altLang="en-US" sz="1600" b="1" dirty="0"/>
              <a:t>기관 내부에 설치된 ‘</a:t>
            </a:r>
            <a:r>
              <a:rPr lang="ko-KR" altLang="en-US" sz="1600" b="1" dirty="0" err="1"/>
              <a:t>공제분쟁심의위원회’에서</a:t>
            </a:r>
            <a:r>
              <a:rPr lang="ko-KR" altLang="en-US" sz="1600" b="1" dirty="0"/>
              <a:t> 분쟁 조정</a:t>
            </a:r>
            <a:endParaRPr lang="en-US" altLang="ko-KR" sz="1600" b="1" dirty="0"/>
          </a:p>
          <a:p>
            <a:r>
              <a:rPr lang="en-US" altLang="ko-KR" sz="1600" dirty="0"/>
              <a:t>    </a:t>
            </a:r>
            <a:r>
              <a:rPr lang="ko-KR" altLang="en-US" sz="1600" dirty="0"/>
              <a:t>하여 분쟁당사자가 분쟁조정 책임을 부담하게 되어 객관성이 결여될 우려 </a:t>
            </a:r>
            <a:endParaRPr lang="en-US" altLang="ko-KR" sz="1600" dirty="0"/>
          </a:p>
          <a:p>
            <a:r>
              <a:rPr lang="en-US" altLang="ko-KR" sz="1600" dirty="0"/>
              <a:t>  - </a:t>
            </a:r>
            <a:r>
              <a:rPr lang="ko-KR" altLang="en-US" sz="1600" dirty="0"/>
              <a:t>공제금 지급의 분쟁발생 시 공제기관 측에 유리하게 운영될 가능성 큼</a:t>
            </a:r>
            <a:endParaRPr lang="en-US" altLang="ko-KR" sz="1600" dirty="0"/>
          </a:p>
          <a:p>
            <a:r>
              <a:rPr lang="en-US" altLang="ko-KR" sz="1600" dirty="0"/>
              <a:t>  - </a:t>
            </a:r>
            <a:r>
              <a:rPr lang="ko-KR" altLang="en-US" sz="1600" dirty="0"/>
              <a:t>대부분의 공제는 그나마 내부 심의위원회에서 분쟁을 처리하는 실정 </a:t>
            </a:r>
            <a:endParaRPr lang="en-US" altLang="ko-KR" sz="1600" dirty="0"/>
          </a:p>
          <a:p>
            <a:r>
              <a:rPr lang="en-US" altLang="ko-KR" sz="1600" dirty="0"/>
              <a:t> ○ </a:t>
            </a:r>
            <a:r>
              <a:rPr lang="ko-KR" altLang="en-US" sz="1600" dirty="0"/>
              <a:t>반면</a:t>
            </a:r>
            <a:r>
              <a:rPr lang="en-US" altLang="ko-KR" sz="1600" dirty="0"/>
              <a:t>, </a:t>
            </a:r>
            <a:r>
              <a:rPr lang="ko-KR" altLang="en-US" sz="1600" dirty="0"/>
              <a:t>보험회사의 경우 민원 발생 시 민원인은 금융감독원 내 설치된 </a:t>
            </a:r>
            <a:r>
              <a:rPr lang="ko-KR" altLang="en-US" sz="1600" b="1" dirty="0"/>
              <a:t>‘금융분쟁</a:t>
            </a:r>
            <a:endParaRPr lang="en-US" altLang="ko-KR" sz="1600" b="1" dirty="0"/>
          </a:p>
          <a:p>
            <a:r>
              <a:rPr lang="en-US" altLang="ko-KR" sz="1600" dirty="0"/>
              <a:t>    </a:t>
            </a:r>
            <a:r>
              <a:rPr lang="ko-KR" altLang="en-US" sz="1600" b="1" dirty="0"/>
              <a:t>조정위원회’ 조정</a:t>
            </a:r>
            <a:r>
              <a:rPr lang="en-US" altLang="ko-KR" sz="1600" b="1" dirty="0"/>
              <a:t>(’</a:t>
            </a:r>
            <a:r>
              <a:rPr lang="ko-KR" altLang="en-US" sz="1600" b="1" dirty="0"/>
              <a:t>재판상 화해‘의 효력 인정</a:t>
            </a:r>
            <a:r>
              <a:rPr lang="en-US" altLang="ko-KR" sz="1600" b="1" dirty="0"/>
              <a:t>)</a:t>
            </a:r>
            <a:r>
              <a:rPr lang="ko-KR" altLang="en-US" sz="1600" dirty="0"/>
              <a:t>을 받아 분쟁조정의 공정성 확보</a:t>
            </a:r>
            <a:r>
              <a:rPr lang="en-US" altLang="ko-KR" sz="1600" dirty="0"/>
              <a:t> </a:t>
            </a:r>
            <a:r>
              <a:rPr lang="ko-KR" altLang="en-US" sz="1600" dirty="0"/>
              <a:t> </a:t>
            </a:r>
            <a:endParaRPr lang="en-US" altLang="ko-KR" sz="1600" dirty="0"/>
          </a:p>
          <a:p>
            <a:endParaRPr lang="en-US" altLang="ko-KR" sz="1600" dirty="0"/>
          </a:p>
          <a:p>
            <a:r>
              <a:rPr lang="en-US" altLang="ko-KR" sz="1600" b="1" dirty="0"/>
              <a:t>3. </a:t>
            </a:r>
            <a:r>
              <a:rPr lang="ko-KR" altLang="en-US" sz="1600" b="1" dirty="0"/>
              <a:t>보험과의 공정 경쟁 정합성 부재</a:t>
            </a:r>
            <a:endParaRPr lang="en-US" altLang="ko-KR" sz="1600" b="1" dirty="0"/>
          </a:p>
          <a:p>
            <a:endParaRPr lang="en-US" altLang="ko-KR" sz="1600" b="1" dirty="0"/>
          </a:p>
          <a:p>
            <a:r>
              <a:rPr lang="ko-KR" altLang="en-US" sz="1600" b="1" dirty="0"/>
              <a:t>□ 공제사업을 영위하는 공제조합 등은 동일 창구를 통해 은행∙보험의 겸업 및 </a:t>
            </a:r>
            <a:endParaRPr lang="en-US" altLang="ko-KR" sz="1600" b="1" dirty="0"/>
          </a:p>
          <a:p>
            <a:r>
              <a:rPr lang="en-US" altLang="ko-KR" sz="1600" b="1" dirty="0"/>
              <a:t>   </a:t>
            </a:r>
            <a:r>
              <a:rPr lang="ko-KR" altLang="en-US" sz="1600" b="1" dirty="0"/>
              <a:t>생∙</a:t>
            </a:r>
            <a:r>
              <a:rPr lang="ko-KR" altLang="en-US" sz="1600" b="1" dirty="0" err="1"/>
              <a:t>손보</a:t>
            </a:r>
            <a:r>
              <a:rPr lang="ko-KR" altLang="en-US" sz="1600" b="1" dirty="0"/>
              <a:t> 겸영</a:t>
            </a:r>
            <a:r>
              <a:rPr lang="en-US" altLang="ko-KR" sz="1600" b="1" dirty="0"/>
              <a:t>, </a:t>
            </a:r>
            <a:r>
              <a:rPr lang="ko-KR" altLang="en-US" sz="1600" b="1" dirty="0" err="1"/>
              <a:t>방카슈랑스</a:t>
            </a:r>
            <a:r>
              <a:rPr lang="ko-KR" altLang="en-US" sz="1600" b="1" dirty="0"/>
              <a:t> 규제에서 제외되어 있음 </a:t>
            </a:r>
            <a:endParaRPr lang="en-US" altLang="ko-KR" sz="1600" b="1" dirty="0"/>
          </a:p>
          <a:p>
            <a:r>
              <a:rPr lang="en-US" altLang="ko-KR" sz="1600" dirty="0"/>
              <a:t> </a:t>
            </a:r>
            <a:r>
              <a:rPr lang="ko-KR" altLang="ko-KR" sz="1600" dirty="0"/>
              <a:t>○</a:t>
            </a:r>
            <a:r>
              <a:rPr lang="en-US" altLang="ko-KR" sz="1600" dirty="0"/>
              <a:t> </a:t>
            </a:r>
            <a:r>
              <a:rPr lang="ko-KR" altLang="en-US" sz="1600" dirty="0"/>
              <a:t>이외에도 </a:t>
            </a:r>
            <a:r>
              <a:rPr lang="ko-KR" altLang="en-US" sz="1600" b="1" dirty="0" err="1"/>
              <a:t>준공공기관으로서</a:t>
            </a:r>
            <a:r>
              <a:rPr lang="ko-KR" altLang="en-US" sz="1600" b="1" dirty="0"/>
              <a:t> 세제혜택</a:t>
            </a:r>
            <a:r>
              <a:rPr lang="ko-KR" altLang="en-US" sz="1600" dirty="0"/>
              <a:t>이 주어져 타 금융기관과의 가격 및 </a:t>
            </a:r>
            <a:endParaRPr lang="en-US" altLang="ko-KR" sz="1600" dirty="0"/>
          </a:p>
          <a:p>
            <a:r>
              <a:rPr lang="en-US" altLang="ko-KR" sz="1600" dirty="0"/>
              <a:t>    </a:t>
            </a:r>
            <a:r>
              <a:rPr lang="ko-KR" altLang="en-US" sz="1600" dirty="0"/>
              <a:t>시장경쟁에서도 유리한 입장  </a:t>
            </a:r>
            <a:endParaRPr lang="en-US" altLang="ko-KR" sz="1600" dirty="0"/>
          </a:p>
          <a:p>
            <a:r>
              <a:rPr lang="en-US" altLang="ko-KR" sz="1600" dirty="0"/>
              <a:t> </a:t>
            </a:r>
            <a:r>
              <a:rPr lang="ko-KR" altLang="en-US" sz="1600" dirty="0"/>
              <a:t>○ 선진 주요국의 공제 관련 제도와의 차이로 인해 외국제도와도 정합성 결여</a:t>
            </a:r>
            <a:endParaRPr lang="en-US" altLang="ko-KR" sz="1600" dirty="0"/>
          </a:p>
          <a:p>
            <a:endParaRPr lang="en-US" altLang="ko-KR" sz="1600" dirty="0"/>
          </a:p>
          <a:p>
            <a:r>
              <a:rPr lang="ko-KR" altLang="ko-KR" sz="1800" b="1" dirty="0"/>
              <a:t>Ⅳ</a:t>
            </a:r>
            <a:r>
              <a:rPr lang="en-US" altLang="ko-KR" sz="1800" b="1" dirty="0"/>
              <a:t>. </a:t>
            </a:r>
            <a:r>
              <a:rPr lang="ko-KR" altLang="en-US" sz="1800" b="1" dirty="0"/>
              <a:t>주요국의 공제 관련 규제 사례</a:t>
            </a:r>
            <a:endParaRPr lang="en-US" altLang="ko-KR" sz="1800" b="1" dirty="0"/>
          </a:p>
          <a:p>
            <a:endParaRPr lang="en-US" altLang="ko-KR" sz="1600" b="1" dirty="0"/>
          </a:p>
          <a:p>
            <a:r>
              <a:rPr lang="ko-KR" altLang="ko-KR" sz="1600" b="1" dirty="0"/>
              <a:t>□</a:t>
            </a:r>
            <a:r>
              <a:rPr lang="en-US" altLang="ko-KR" sz="1600" b="1" dirty="0"/>
              <a:t> </a:t>
            </a:r>
            <a:r>
              <a:rPr lang="ko-KR" altLang="en-US" sz="1600" b="1" dirty="0"/>
              <a:t>주요국의 경우 공제사업에 대해 보험과 동일한 법적 규제와 감독이 행해지고 있음   </a:t>
            </a:r>
            <a:endParaRPr lang="en-US" altLang="ko-KR" sz="1600" b="1" dirty="0"/>
          </a:p>
          <a:p>
            <a:r>
              <a:rPr lang="en-US" altLang="ko-KR" sz="1600" b="1" dirty="0"/>
              <a:t> </a:t>
            </a:r>
            <a:r>
              <a:rPr lang="ko-KR" altLang="en-US" sz="1600" dirty="0"/>
              <a:t>○ 미국</a:t>
            </a:r>
            <a:r>
              <a:rPr lang="en-US" altLang="ko-KR" sz="1600" dirty="0"/>
              <a:t>, </a:t>
            </a:r>
            <a:r>
              <a:rPr lang="ko-KR" altLang="en-US" sz="1600" dirty="0"/>
              <a:t>유럽 등에서 보험 기능을 갖는 사업은 영위주체</a:t>
            </a:r>
            <a:r>
              <a:rPr lang="en-US" altLang="ko-KR" sz="1600" dirty="0"/>
              <a:t>(</a:t>
            </a:r>
            <a:r>
              <a:rPr lang="ko-KR" altLang="en-US" sz="1600" dirty="0"/>
              <a:t>보험</a:t>
            </a:r>
            <a:r>
              <a:rPr lang="en-US" altLang="ko-KR" sz="1600" dirty="0"/>
              <a:t>/</a:t>
            </a:r>
            <a:r>
              <a:rPr lang="ko-KR" altLang="en-US" sz="1600" dirty="0"/>
              <a:t>공제조합 등</a:t>
            </a:r>
            <a:r>
              <a:rPr lang="en-US" altLang="ko-KR" sz="1600" dirty="0"/>
              <a:t>)</a:t>
            </a:r>
            <a:r>
              <a:rPr lang="ko-KR" altLang="en-US" sz="1600" dirty="0"/>
              <a:t>에 </a:t>
            </a:r>
            <a:endParaRPr lang="en-US" altLang="ko-KR" sz="1600" dirty="0"/>
          </a:p>
          <a:p>
            <a:r>
              <a:rPr lang="en-US" altLang="ko-KR" sz="1600" dirty="0"/>
              <a:t>    </a:t>
            </a:r>
            <a:r>
              <a:rPr lang="ko-KR" altLang="en-US" sz="1600" dirty="0"/>
              <a:t>관계없이 보험감독당국에서 감독 실시</a:t>
            </a:r>
            <a:endParaRPr lang="en-US" altLang="ko-KR" sz="1600" dirty="0"/>
          </a:p>
          <a:p>
            <a:r>
              <a:rPr lang="en-US" altLang="ko-KR" sz="1600" dirty="0"/>
              <a:t> ○ </a:t>
            </a:r>
            <a:r>
              <a:rPr lang="ko-KR" altLang="en-US" sz="1600" dirty="0"/>
              <a:t>공제의 사업허가</a:t>
            </a:r>
            <a:r>
              <a:rPr lang="en-US" altLang="ko-KR" sz="1600" dirty="0"/>
              <a:t>, </a:t>
            </a:r>
            <a:r>
              <a:rPr lang="ko-KR" altLang="en-US" sz="1600" dirty="0"/>
              <a:t>모집</a:t>
            </a:r>
            <a:r>
              <a:rPr lang="en-US" altLang="ko-KR" sz="1600" dirty="0"/>
              <a:t>, </a:t>
            </a:r>
            <a:r>
              <a:rPr lang="ko-KR" altLang="en-US" sz="1600" dirty="0"/>
              <a:t>자산운용</a:t>
            </a:r>
            <a:r>
              <a:rPr lang="en-US" altLang="ko-KR" sz="1600" dirty="0"/>
              <a:t>, </a:t>
            </a:r>
            <a:r>
              <a:rPr lang="ko-KR" altLang="en-US" sz="1600" dirty="0"/>
              <a:t>책임준비금 등 부문에서 </a:t>
            </a:r>
            <a:r>
              <a:rPr lang="ko-KR" altLang="en-US" sz="1600" b="1" dirty="0"/>
              <a:t>실질적 감독이 보험</a:t>
            </a:r>
            <a:endParaRPr lang="en-US" altLang="ko-KR" sz="1600" b="1" dirty="0"/>
          </a:p>
          <a:p>
            <a:r>
              <a:rPr lang="en-US" altLang="ko-KR" sz="1600" b="1" dirty="0"/>
              <a:t>    </a:t>
            </a:r>
            <a:r>
              <a:rPr lang="ko-KR" altLang="en-US" sz="1600" b="1" dirty="0"/>
              <a:t>회사와 동일한 조건 하에서 이루어져 감독체계의 통일성</a:t>
            </a:r>
            <a:r>
              <a:rPr lang="ko-KR" altLang="en-US" sz="1600" dirty="0"/>
              <a:t> 기하고 있음   </a:t>
            </a:r>
            <a:r>
              <a:rPr lang="en-US" altLang="ko-KR" sz="1600" dirty="0"/>
              <a:t> </a:t>
            </a:r>
            <a:r>
              <a:rPr lang="ko-KR" altLang="en-US" sz="1600" dirty="0"/>
              <a:t> </a:t>
            </a:r>
          </a:p>
        </p:txBody>
      </p:sp>
      <p:sp>
        <p:nvSpPr>
          <p:cNvPr id="2" name="슬라이드 번호 개체 틀 1">
            <a:extLst>
              <a:ext uri="{FF2B5EF4-FFF2-40B4-BE49-F238E27FC236}">
                <a16:creationId xmlns:a16="http://schemas.microsoft.com/office/drawing/2014/main" id="{CEB1A23E-1639-4635-9BA7-0DD1D1D6C7B4}"/>
              </a:ext>
            </a:extLst>
          </p:cNvPr>
          <p:cNvSpPr>
            <a:spLocks noGrp="1"/>
          </p:cNvSpPr>
          <p:nvPr>
            <p:ph type="sldNum" sz="quarter" idx="12"/>
          </p:nvPr>
        </p:nvSpPr>
        <p:spPr/>
        <p:txBody>
          <a:bodyPr/>
          <a:lstStyle/>
          <a:p>
            <a:fld id="{2C35A0F8-76F7-4879-902E-6C3B317F277E}" type="slidenum">
              <a:rPr lang="ko-KR" altLang="en-US" smtClean="0"/>
              <a:t>55</a:t>
            </a:fld>
            <a:endParaRPr lang="ko-KR" altLang="en-US"/>
          </a:p>
        </p:txBody>
      </p:sp>
    </p:spTree>
    <p:extLst>
      <p:ext uri="{BB962C8B-B14F-4D97-AF65-F5344CB8AC3E}">
        <p14:creationId xmlns:p14="http://schemas.microsoft.com/office/powerpoint/2010/main" val="35878527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600" b="1" dirty="0"/>
              <a:t>1. </a:t>
            </a:r>
            <a:r>
              <a:rPr lang="ko-KR" altLang="en-US" sz="1600" b="1" dirty="0"/>
              <a:t>미국의 사례</a:t>
            </a:r>
            <a:endParaRPr lang="en-US" altLang="ko-KR" sz="1600" b="1" dirty="0"/>
          </a:p>
          <a:p>
            <a:endParaRPr lang="en-US" altLang="ko-KR" sz="1600" b="1" dirty="0"/>
          </a:p>
          <a:p>
            <a:r>
              <a:rPr lang="ko-KR" altLang="en-US" sz="1600" b="1" dirty="0"/>
              <a:t>□ 공제나 협동조합 보험사업은 보험회사와 동일한 것으로 인식</a:t>
            </a:r>
            <a:r>
              <a:rPr lang="en-US" altLang="ko-KR" sz="1600" b="1" dirty="0"/>
              <a:t>, </a:t>
            </a:r>
            <a:r>
              <a:rPr lang="ko-KR" altLang="en-US" sz="1600" b="1" dirty="0"/>
              <a:t>「</a:t>
            </a:r>
            <a:r>
              <a:rPr lang="ko-KR" altLang="en-US" sz="1600" b="1" dirty="0" err="1"/>
              <a:t>보험업법</a:t>
            </a:r>
            <a:r>
              <a:rPr lang="ko-KR" altLang="en-US" sz="1600" b="1" dirty="0"/>
              <a:t>」에 의해 </a:t>
            </a:r>
            <a:endParaRPr lang="en-US" altLang="ko-KR" sz="1600" b="1" dirty="0"/>
          </a:p>
          <a:p>
            <a:r>
              <a:rPr lang="en-US" altLang="ko-KR" sz="1600" b="1" dirty="0"/>
              <a:t>    </a:t>
            </a:r>
            <a:r>
              <a:rPr lang="ko-KR" altLang="en-US" sz="1600" b="1" dirty="0"/>
              <a:t>사업면허 취득 </a:t>
            </a:r>
            <a:endParaRPr lang="en-US" altLang="ko-KR" sz="1600" b="1" dirty="0"/>
          </a:p>
          <a:p>
            <a:r>
              <a:rPr lang="en-US" altLang="ko-KR" sz="1600" dirty="0"/>
              <a:t> ○ </a:t>
            </a:r>
            <a:r>
              <a:rPr lang="ko-KR" altLang="en-US" sz="1600" dirty="0"/>
              <a:t>상호부조의 비영리 보험조직으로는 우애조합</a:t>
            </a:r>
            <a:r>
              <a:rPr lang="en-US" altLang="ko-KR" sz="1600" dirty="0"/>
              <a:t>, </a:t>
            </a:r>
            <a:r>
              <a:rPr lang="ko-KR" altLang="en-US" sz="1600" dirty="0" err="1"/>
              <a:t>리스크교환조합</a:t>
            </a:r>
            <a:r>
              <a:rPr lang="en-US" altLang="ko-KR" sz="1600" dirty="0"/>
              <a:t>, </a:t>
            </a:r>
            <a:r>
              <a:rPr lang="ko-KR" altLang="en-US" sz="1600" dirty="0"/>
              <a:t>자선기부연금조합</a:t>
            </a:r>
            <a:r>
              <a:rPr lang="en-US" altLang="ko-KR" sz="1600" dirty="0"/>
              <a:t>, </a:t>
            </a:r>
          </a:p>
          <a:p>
            <a:r>
              <a:rPr lang="en-US" altLang="ko-KR" sz="1600" dirty="0"/>
              <a:t>    </a:t>
            </a:r>
            <a:r>
              <a:rPr lang="ko-KR" altLang="en-US" sz="1600" dirty="0"/>
              <a:t>복수고용주복리후생제도</a:t>
            </a:r>
            <a:r>
              <a:rPr lang="en-US" altLang="ko-KR" sz="1600" dirty="0"/>
              <a:t>,  </a:t>
            </a:r>
            <a:r>
              <a:rPr lang="ko-KR" altLang="en-US" sz="1600" dirty="0" err="1"/>
              <a:t>리스크보유단체</a:t>
            </a:r>
            <a:r>
              <a:rPr lang="ko-KR" altLang="en-US" sz="1600" dirty="0"/>
              <a:t> 등이 있고</a:t>
            </a:r>
            <a:r>
              <a:rPr lang="en-US" altLang="ko-KR" sz="1600" dirty="0"/>
              <a:t>, </a:t>
            </a:r>
            <a:r>
              <a:rPr lang="ko-KR" altLang="en-US" sz="1600" dirty="0"/>
              <a:t>이들 조직을 규제하는 </a:t>
            </a:r>
            <a:endParaRPr lang="en-US" altLang="ko-KR" sz="1600" dirty="0"/>
          </a:p>
          <a:p>
            <a:r>
              <a:rPr lang="en-US" altLang="ko-KR" sz="1600" dirty="0"/>
              <a:t>    </a:t>
            </a:r>
            <a:r>
              <a:rPr lang="ko-KR" altLang="en-US" sz="1600" dirty="0"/>
              <a:t>법률로 각 주의 보험법 및 공제조합법</a:t>
            </a:r>
            <a:r>
              <a:rPr lang="en-US" altLang="ko-KR" sz="1600" dirty="0"/>
              <a:t>, </a:t>
            </a:r>
            <a:r>
              <a:rPr lang="ko-KR" altLang="en-US" sz="1600" dirty="0" err="1"/>
              <a:t>비영리회사법</a:t>
            </a:r>
            <a:r>
              <a:rPr lang="en-US" altLang="ko-KR" sz="1600" dirty="0"/>
              <a:t>, </a:t>
            </a:r>
            <a:r>
              <a:rPr lang="ko-KR" altLang="en-US" sz="1600" dirty="0"/>
              <a:t>내국세법 등임 </a:t>
            </a:r>
            <a:r>
              <a:rPr lang="en-US" altLang="ko-KR" sz="1600" dirty="0"/>
              <a:t>  </a:t>
            </a:r>
            <a:r>
              <a:rPr lang="ko-KR" altLang="en-US" sz="1600" dirty="0"/>
              <a:t> </a:t>
            </a:r>
            <a:r>
              <a:rPr lang="en-US" altLang="ko-KR" sz="1600" dirty="0"/>
              <a:t> </a:t>
            </a:r>
          </a:p>
          <a:p>
            <a:r>
              <a:rPr lang="en-US" altLang="ko-KR" sz="1600" dirty="0"/>
              <a:t> ○ </a:t>
            </a:r>
            <a:r>
              <a:rPr lang="ko-KR" altLang="en-US" sz="1600" dirty="0"/>
              <a:t>비영리 보험조직에 대해서는 책임준비금 규제</a:t>
            </a:r>
            <a:r>
              <a:rPr lang="en-US" altLang="ko-KR" sz="1600" dirty="0"/>
              <a:t>, </a:t>
            </a:r>
            <a:r>
              <a:rPr lang="ko-KR" altLang="en-US" sz="1600" dirty="0"/>
              <a:t>분리계정 운영</a:t>
            </a:r>
            <a:r>
              <a:rPr lang="en-US" altLang="ko-KR" sz="1600" dirty="0"/>
              <a:t>, </a:t>
            </a:r>
            <a:r>
              <a:rPr lang="ko-KR" altLang="en-US" sz="1600" dirty="0"/>
              <a:t>자산운영 규제</a:t>
            </a:r>
            <a:r>
              <a:rPr lang="en-US" altLang="ko-KR" sz="1600" dirty="0"/>
              <a:t>, </a:t>
            </a:r>
          </a:p>
          <a:p>
            <a:r>
              <a:rPr lang="en-US" altLang="ko-KR" sz="1600" dirty="0"/>
              <a:t>    </a:t>
            </a:r>
            <a:r>
              <a:rPr lang="ko-KR" altLang="en-US" sz="1600" dirty="0"/>
              <a:t>공시 등에 있어 </a:t>
            </a:r>
            <a:r>
              <a:rPr lang="ko-KR" altLang="en-US" sz="1600" b="1" dirty="0"/>
              <a:t>보험회사와 동일한 주 보험감독청의 감독 및 검사 실시  </a:t>
            </a:r>
            <a:endParaRPr lang="en-US" altLang="ko-KR" sz="1600" b="1" dirty="0"/>
          </a:p>
          <a:p>
            <a:r>
              <a:rPr lang="en-US" altLang="ko-KR" sz="1600" dirty="0"/>
              <a:t> ○ </a:t>
            </a:r>
            <a:r>
              <a:rPr lang="ko-KR" altLang="en-US" sz="1600" dirty="0"/>
              <a:t>각 주 차원에서는 보험법과 공제조합법</a:t>
            </a:r>
            <a:r>
              <a:rPr lang="en-US" altLang="ko-KR" sz="1600" dirty="0"/>
              <a:t>, NAIC(</a:t>
            </a:r>
            <a:r>
              <a:rPr lang="ko-KR" altLang="en-US" sz="1600" dirty="0"/>
              <a:t>미국 보험감독관협의회</a:t>
            </a:r>
            <a:r>
              <a:rPr lang="en-US" altLang="ko-KR" sz="1600" dirty="0"/>
              <a:t>)</a:t>
            </a:r>
            <a:r>
              <a:rPr lang="ko-KR" altLang="en-US" sz="1600" dirty="0" err="1"/>
              <a:t>모델법이</a:t>
            </a:r>
            <a:r>
              <a:rPr lang="ko-KR" altLang="en-US" sz="1600" dirty="0"/>
              <a:t> </a:t>
            </a:r>
            <a:endParaRPr lang="en-US" altLang="ko-KR" sz="1600" dirty="0"/>
          </a:p>
          <a:p>
            <a:r>
              <a:rPr lang="en-US" altLang="ko-KR" sz="1600" dirty="0"/>
              <a:t>    </a:t>
            </a:r>
            <a:r>
              <a:rPr lang="ko-KR" altLang="en-US" sz="1600" dirty="0"/>
              <a:t>공제조직을 </a:t>
            </a:r>
            <a:r>
              <a:rPr lang="ko-KR" altLang="en-US" sz="1600" dirty="0" err="1"/>
              <a:t>규율하도록</a:t>
            </a:r>
            <a:r>
              <a:rPr lang="ko-KR" altLang="en-US" sz="1600" dirty="0"/>
              <a:t> 하고 있음</a:t>
            </a:r>
            <a:endParaRPr lang="en-US" altLang="ko-KR" sz="1600" dirty="0"/>
          </a:p>
          <a:p>
            <a:endParaRPr lang="en-US" altLang="ko-KR" sz="1600" dirty="0"/>
          </a:p>
          <a:p>
            <a:r>
              <a:rPr lang="en-US" altLang="ko-KR" sz="1600" b="1" dirty="0"/>
              <a:t>2. </a:t>
            </a:r>
            <a:r>
              <a:rPr lang="ko-KR" altLang="en-US" sz="1600" b="1" dirty="0"/>
              <a:t>영국의 사례</a:t>
            </a:r>
            <a:endParaRPr lang="en-US" altLang="ko-KR" sz="1600" b="1" dirty="0"/>
          </a:p>
          <a:p>
            <a:endParaRPr lang="en-US" altLang="ko-KR" sz="1600" b="1" dirty="0"/>
          </a:p>
          <a:p>
            <a:r>
              <a:rPr lang="ko-KR" altLang="en-US" sz="1600" b="1" dirty="0"/>
              <a:t>□ 공제조합은 친목조합</a:t>
            </a:r>
            <a:r>
              <a:rPr lang="en-US" altLang="ko-KR" sz="1600" b="1" dirty="0"/>
              <a:t>, </a:t>
            </a:r>
            <a:r>
              <a:rPr lang="ko-KR" altLang="en-US" sz="1600" b="1" dirty="0"/>
              <a:t>주택금융조합</a:t>
            </a:r>
            <a:r>
              <a:rPr lang="en-US" altLang="ko-KR" sz="1600" b="1" dirty="0"/>
              <a:t>, </a:t>
            </a:r>
            <a:r>
              <a:rPr lang="ko-KR" altLang="en-US" sz="1600" b="1" dirty="0"/>
              <a:t>산업복리급부조합</a:t>
            </a:r>
            <a:r>
              <a:rPr lang="en-US" altLang="ko-KR" sz="1600" b="1" dirty="0"/>
              <a:t>, </a:t>
            </a:r>
            <a:r>
              <a:rPr lang="ko-KR" altLang="en-US" sz="1600" b="1" dirty="0"/>
              <a:t>신용조합 등이 있음</a:t>
            </a:r>
            <a:endParaRPr lang="en-US" altLang="ko-KR" sz="1600" b="1" dirty="0"/>
          </a:p>
          <a:p>
            <a:r>
              <a:rPr lang="en-US" altLang="ko-KR" sz="1600" dirty="0"/>
              <a:t> </a:t>
            </a:r>
            <a:r>
              <a:rPr lang="ko-KR" altLang="ko-KR" sz="1600" dirty="0"/>
              <a:t>○</a:t>
            </a:r>
            <a:r>
              <a:rPr lang="en-US" altLang="ko-KR" sz="1600" dirty="0"/>
              <a:t> </a:t>
            </a:r>
            <a:r>
              <a:rPr lang="ko-KR" altLang="en-US" sz="1600" dirty="0"/>
              <a:t>보험 인수는 주로 친목조합과 주택금융조합에서 이루어짐</a:t>
            </a:r>
            <a:endParaRPr lang="en-US" altLang="ko-KR" sz="1600" dirty="0"/>
          </a:p>
          <a:p>
            <a:r>
              <a:rPr lang="en-US" altLang="ko-KR" sz="1600" dirty="0"/>
              <a:t> </a:t>
            </a:r>
            <a:r>
              <a:rPr lang="ko-KR" altLang="en-US" sz="1600" dirty="0"/>
              <a:t>○ </a:t>
            </a:r>
            <a:r>
              <a:rPr lang="en-US" altLang="ko-KR" sz="1600" dirty="0"/>
              <a:t>1982</a:t>
            </a:r>
            <a:r>
              <a:rPr lang="ko-KR" altLang="en-US" sz="1600" dirty="0"/>
              <a:t>년 「공제조합법」이 만들어져 공제의 보험사업을 분리∙감독하고 있음</a:t>
            </a:r>
            <a:endParaRPr lang="en-US" altLang="ko-KR" sz="1600" dirty="0"/>
          </a:p>
          <a:p>
            <a:r>
              <a:rPr lang="en-US" altLang="ko-KR" sz="1600" dirty="0"/>
              <a:t>  - </a:t>
            </a:r>
            <a:r>
              <a:rPr lang="ko-KR" altLang="en-US" sz="1600" dirty="0"/>
              <a:t>공제에 대한 감독은 </a:t>
            </a:r>
            <a:r>
              <a:rPr lang="ko-KR" altLang="en-US" sz="1600" dirty="0" err="1"/>
              <a:t>재무성이</a:t>
            </a:r>
            <a:r>
              <a:rPr lang="ko-KR" altLang="en-US" sz="1600" dirty="0"/>
              <a:t> 구성하는 「공제조합위원회」에서 담당</a:t>
            </a:r>
            <a:r>
              <a:rPr lang="en-US" altLang="ko-KR" sz="1600" dirty="0"/>
              <a:t>, </a:t>
            </a:r>
            <a:r>
              <a:rPr lang="ko-KR" altLang="en-US" sz="1600" dirty="0"/>
              <a:t>지급여력 등</a:t>
            </a:r>
            <a:endParaRPr lang="en-US" altLang="ko-KR" sz="1600" dirty="0"/>
          </a:p>
          <a:p>
            <a:r>
              <a:rPr lang="en-US" altLang="ko-KR" sz="1600" dirty="0"/>
              <a:t>    </a:t>
            </a:r>
            <a:r>
              <a:rPr lang="ko-KR" altLang="en-US" sz="1600" dirty="0"/>
              <a:t>건전성 감독과 검사 실시</a:t>
            </a:r>
            <a:r>
              <a:rPr lang="en-US" altLang="ko-KR" sz="1600" dirty="0"/>
              <a:t> </a:t>
            </a:r>
          </a:p>
          <a:p>
            <a:r>
              <a:rPr lang="en-US" altLang="ko-KR" sz="1600" dirty="0"/>
              <a:t> </a:t>
            </a:r>
            <a:r>
              <a:rPr lang="ko-KR" altLang="en-US" sz="1600" dirty="0"/>
              <a:t>○ 금융감독 기능 통합 위해 </a:t>
            </a:r>
            <a:r>
              <a:rPr lang="en-US" altLang="ko-KR" sz="1600" dirty="0"/>
              <a:t>2001</a:t>
            </a:r>
            <a:r>
              <a:rPr lang="ko-KR" altLang="en-US" sz="1600" dirty="0"/>
              <a:t>년 공제에 대한 감독업무를 금융감독청으로 이관</a:t>
            </a:r>
            <a:endParaRPr lang="en-US" altLang="ko-KR" sz="1600" dirty="0"/>
          </a:p>
          <a:p>
            <a:endParaRPr lang="en-US" altLang="ko-KR" sz="1600" dirty="0"/>
          </a:p>
          <a:p>
            <a:r>
              <a:rPr lang="en-US" altLang="ko-KR" sz="1600" b="1" dirty="0"/>
              <a:t>3. </a:t>
            </a:r>
            <a:r>
              <a:rPr lang="ko-KR" altLang="en-US" sz="1600" b="1" dirty="0"/>
              <a:t>일본의 사례</a:t>
            </a:r>
            <a:endParaRPr lang="ko-KR" altLang="en-US" sz="1600" dirty="0"/>
          </a:p>
        </p:txBody>
      </p:sp>
      <p:sp>
        <p:nvSpPr>
          <p:cNvPr id="2" name="슬라이드 번호 개체 틀 1">
            <a:extLst>
              <a:ext uri="{FF2B5EF4-FFF2-40B4-BE49-F238E27FC236}">
                <a16:creationId xmlns:a16="http://schemas.microsoft.com/office/drawing/2014/main" id="{FA81A3FB-C93F-4217-90FB-720C4DD184C6}"/>
              </a:ext>
            </a:extLst>
          </p:cNvPr>
          <p:cNvSpPr>
            <a:spLocks noGrp="1"/>
          </p:cNvSpPr>
          <p:nvPr>
            <p:ph type="sldNum" sz="quarter" idx="12"/>
          </p:nvPr>
        </p:nvSpPr>
        <p:spPr/>
        <p:txBody>
          <a:bodyPr/>
          <a:lstStyle/>
          <a:p>
            <a:fld id="{2C35A0F8-76F7-4879-902E-6C3B317F277E}" type="slidenum">
              <a:rPr lang="ko-KR" altLang="en-US" smtClean="0"/>
              <a:t>56</a:t>
            </a:fld>
            <a:endParaRPr lang="ko-KR" altLang="en-US"/>
          </a:p>
        </p:txBody>
      </p:sp>
    </p:spTree>
    <p:extLst>
      <p:ext uri="{BB962C8B-B14F-4D97-AF65-F5344CB8AC3E}">
        <p14:creationId xmlns:p14="http://schemas.microsoft.com/office/powerpoint/2010/main" val="4360410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ko-KR" altLang="en-US" sz="1600" b="1" dirty="0"/>
              <a:t>□ 일본에서는 협동조합의 공제사업과 공제회의 공제사업을 동일하게 취급하여 </a:t>
            </a:r>
            <a:endParaRPr lang="en-US" altLang="ko-KR" sz="1600" b="1" dirty="0"/>
          </a:p>
          <a:p>
            <a:r>
              <a:rPr lang="en-US" altLang="ko-KR" sz="1600" b="1" dirty="0"/>
              <a:t>   </a:t>
            </a:r>
            <a:r>
              <a:rPr lang="ko-KR" altLang="en-US" sz="1600" b="1" dirty="0"/>
              <a:t>공제라는 명칭 하에 보험업을 영위하고 있는데</a:t>
            </a:r>
            <a:r>
              <a:rPr lang="en-US" altLang="ko-KR" sz="1600" b="1" dirty="0"/>
              <a:t>, 2005.4</a:t>
            </a:r>
            <a:r>
              <a:rPr lang="ko-KR" altLang="en-US" sz="1600" b="1" dirty="0"/>
              <a:t>월부터 시행된 개정</a:t>
            </a:r>
            <a:endParaRPr lang="en-US" altLang="ko-KR" sz="1600" b="1" dirty="0"/>
          </a:p>
          <a:p>
            <a:r>
              <a:rPr lang="en-US" altLang="ko-KR" sz="1600" b="1" dirty="0"/>
              <a:t>   </a:t>
            </a:r>
            <a:r>
              <a:rPr lang="ko-KR" altLang="en-US" sz="1600" b="1" dirty="0"/>
              <a:t>「</a:t>
            </a:r>
            <a:r>
              <a:rPr lang="ko-KR" altLang="en-US" sz="1600" b="1" dirty="0" err="1"/>
              <a:t>보험업법</a:t>
            </a:r>
            <a:r>
              <a:rPr lang="ko-KR" altLang="en-US" sz="1600" b="1" dirty="0"/>
              <a:t>」에서 공제를 규제 대상에 포함시킴 </a:t>
            </a:r>
          </a:p>
          <a:p>
            <a:r>
              <a:rPr lang="en-US" altLang="ko-KR" sz="1600" dirty="0"/>
              <a:t> ○ 1990</a:t>
            </a:r>
            <a:r>
              <a:rPr lang="ko-KR" altLang="en-US" sz="1600" dirty="0"/>
              <a:t>년 후반 급증한 무인가공제가 사회적 문제를 야기</a:t>
            </a:r>
            <a:r>
              <a:rPr lang="en-US" altLang="ko-KR" sz="1600" dirty="0"/>
              <a:t>, </a:t>
            </a:r>
            <a:r>
              <a:rPr lang="ko-KR" altLang="en-US" sz="1600" dirty="0"/>
              <a:t>역시 </a:t>
            </a:r>
            <a:r>
              <a:rPr lang="en-US" altLang="ko-KR" sz="1600" dirty="0"/>
              <a:t>2005.4</a:t>
            </a:r>
            <a:r>
              <a:rPr lang="ko-KR" altLang="en-US" sz="1600" dirty="0"/>
              <a:t>월 </a:t>
            </a:r>
            <a:r>
              <a:rPr lang="ko-KR" altLang="en-US" sz="1600" dirty="0" err="1"/>
              <a:t>보험업법</a:t>
            </a:r>
            <a:endParaRPr lang="en-US" altLang="ko-KR" sz="1600" dirty="0"/>
          </a:p>
          <a:p>
            <a:r>
              <a:rPr lang="en-US" altLang="ko-KR" sz="1600" dirty="0"/>
              <a:t>    </a:t>
            </a:r>
            <a:r>
              <a:rPr lang="ko-KR" altLang="en-US" sz="1600" dirty="0"/>
              <a:t>의 규제 대상에 포함시킴 → 공제가 보험업법의 소액단기보험으로 등록하지 않은 </a:t>
            </a:r>
            <a:endParaRPr lang="en-US" altLang="ko-KR" sz="1600" dirty="0"/>
          </a:p>
          <a:p>
            <a:r>
              <a:rPr lang="en-US" altLang="ko-KR" sz="1600" dirty="0"/>
              <a:t>    </a:t>
            </a:r>
            <a:r>
              <a:rPr lang="ko-KR" altLang="en-US" sz="1600" dirty="0"/>
              <a:t>경우 무면허 보험업에 해당하는 것으로 간주</a:t>
            </a:r>
            <a:endParaRPr lang="en-US" altLang="ko-KR" sz="1600" dirty="0"/>
          </a:p>
          <a:p>
            <a:r>
              <a:rPr lang="en-US" altLang="ko-KR" sz="1600" dirty="0"/>
              <a:t> ○ </a:t>
            </a:r>
            <a:r>
              <a:rPr lang="ko-KR" altLang="en-US" sz="1600" dirty="0"/>
              <a:t>한편 </a:t>
            </a:r>
            <a:r>
              <a:rPr lang="en-US" altLang="ko-KR" sz="1600" dirty="0"/>
              <a:t>2008</a:t>
            </a:r>
            <a:r>
              <a:rPr lang="ko-KR" altLang="en-US" sz="1600" dirty="0"/>
              <a:t>년에 기존 상법 「</a:t>
            </a:r>
            <a:r>
              <a:rPr lang="ko-KR" altLang="en-US" sz="1600" dirty="0" err="1"/>
              <a:t>보험편</a:t>
            </a:r>
            <a:r>
              <a:rPr lang="ko-KR" altLang="en-US" sz="1600" dirty="0"/>
              <a:t>」을 분리</a:t>
            </a:r>
            <a:r>
              <a:rPr lang="en-US" altLang="ko-KR" sz="1600" dirty="0"/>
              <a:t>, </a:t>
            </a:r>
            <a:r>
              <a:rPr lang="ko-KR" altLang="en-US" sz="1600" dirty="0"/>
              <a:t>독립 보험법을 제정</a:t>
            </a:r>
            <a:r>
              <a:rPr lang="en-US" altLang="ko-KR" sz="1600" dirty="0"/>
              <a:t>, </a:t>
            </a:r>
            <a:r>
              <a:rPr lang="ko-KR" altLang="en-US" sz="1600" dirty="0"/>
              <a:t>적용대상의 </a:t>
            </a:r>
            <a:endParaRPr lang="en-US" altLang="ko-KR" sz="1600" dirty="0"/>
          </a:p>
          <a:p>
            <a:r>
              <a:rPr lang="en-US" altLang="ko-KR" sz="1600" dirty="0"/>
              <a:t>    </a:t>
            </a:r>
            <a:r>
              <a:rPr lang="ko-KR" altLang="en-US" sz="1600" dirty="0"/>
              <a:t>범위를 「공제계약」 등 포함시켜 </a:t>
            </a:r>
            <a:r>
              <a:rPr lang="ko-KR" altLang="en-US" sz="1600" b="1" dirty="0"/>
              <a:t>공제를 보험계약 일반이라고 함</a:t>
            </a:r>
            <a:r>
              <a:rPr lang="ko-KR" altLang="en-US" sz="1600" dirty="0"/>
              <a:t>에 따라 보험법에</a:t>
            </a:r>
            <a:endParaRPr lang="en-US" altLang="ko-KR" sz="1600" dirty="0"/>
          </a:p>
          <a:p>
            <a:r>
              <a:rPr lang="en-US" altLang="ko-KR" sz="1600" dirty="0"/>
              <a:t>    </a:t>
            </a:r>
            <a:r>
              <a:rPr lang="ko-KR" altLang="en-US" sz="1600" dirty="0"/>
              <a:t>의한 통일적 규율 단계에 이름</a:t>
            </a:r>
            <a:r>
              <a:rPr lang="en-US" altLang="ko-KR" sz="1600" dirty="0"/>
              <a:t> </a:t>
            </a:r>
          </a:p>
          <a:p>
            <a:r>
              <a:rPr lang="en-US" altLang="ko-KR" sz="1600" dirty="0"/>
              <a:t> </a:t>
            </a:r>
          </a:p>
          <a:p>
            <a:r>
              <a:rPr lang="en-US" altLang="ko-KR" sz="1600" dirty="0"/>
              <a:t> </a:t>
            </a:r>
            <a:r>
              <a:rPr lang="en-US" altLang="ko-KR" sz="1800" b="1" dirty="0"/>
              <a:t>Ⅴ. </a:t>
            </a:r>
            <a:r>
              <a:rPr lang="ko-KR" altLang="en-US" sz="1800" b="1" dirty="0"/>
              <a:t>공제사업의 감독강화 필요성과 방안 제시</a:t>
            </a:r>
            <a:endParaRPr lang="en-US" altLang="ko-KR" sz="1600" b="1" dirty="0"/>
          </a:p>
          <a:p>
            <a:endParaRPr lang="en-US" altLang="ko-KR" sz="1600" b="1" dirty="0"/>
          </a:p>
          <a:p>
            <a:r>
              <a:rPr lang="en-US" altLang="ko-KR" sz="1600" b="1" dirty="0"/>
              <a:t>1. </a:t>
            </a:r>
            <a:r>
              <a:rPr lang="ko-KR" altLang="en-US" sz="1600" b="1" dirty="0"/>
              <a:t>공제사업에 대한 감독강화 필요성</a:t>
            </a:r>
            <a:endParaRPr lang="en-US" altLang="ko-KR" sz="1600" b="1" dirty="0"/>
          </a:p>
          <a:p>
            <a:endParaRPr lang="en-US" altLang="ko-KR" sz="1600" b="1" dirty="0"/>
          </a:p>
          <a:p>
            <a:r>
              <a:rPr lang="en-US" altLang="ko-KR" sz="1600" b="1" dirty="0"/>
              <a:t>□ </a:t>
            </a:r>
            <a:r>
              <a:rPr lang="ko-KR" altLang="en-US" sz="1600" b="1" dirty="0"/>
              <a:t>공제사업에 대한 보험업과 </a:t>
            </a:r>
            <a:r>
              <a:rPr lang="ko-KR" altLang="en-US" sz="1600" b="1" u="sng" dirty="0"/>
              <a:t>‘동일기능∙</a:t>
            </a:r>
            <a:r>
              <a:rPr lang="ko-KR" altLang="en-US" sz="1600" b="1" u="sng" dirty="0" err="1"/>
              <a:t>동일리스크</a:t>
            </a:r>
            <a:r>
              <a:rPr lang="ko-KR" altLang="en-US" sz="1600" b="1" u="sng" dirty="0"/>
              <a:t>∙동일규제’ 원칙 적용</a:t>
            </a:r>
            <a:r>
              <a:rPr lang="ko-KR" altLang="en-US" sz="1600" b="1" dirty="0"/>
              <a:t>은 주요국에 </a:t>
            </a:r>
            <a:endParaRPr lang="en-US" altLang="ko-KR" sz="1600" b="1" dirty="0"/>
          </a:p>
          <a:p>
            <a:r>
              <a:rPr lang="en-US" altLang="ko-KR" sz="1600" b="1" dirty="0"/>
              <a:t>   </a:t>
            </a:r>
            <a:r>
              <a:rPr lang="ko-KR" altLang="en-US" sz="1600" b="1" dirty="0"/>
              <a:t>공통되는 추세로서</a:t>
            </a:r>
            <a:r>
              <a:rPr lang="en-US" altLang="ko-KR" sz="1600" b="1" dirty="0"/>
              <a:t>, </a:t>
            </a:r>
            <a:r>
              <a:rPr lang="ko-KR" altLang="en-US" sz="1600" b="1" dirty="0"/>
              <a:t>공제사업에 대한 규제도 글로벌 </a:t>
            </a:r>
            <a:r>
              <a:rPr lang="ko-KR" altLang="en-US" sz="1600" b="1" dirty="0" err="1"/>
              <a:t>스탠다드에</a:t>
            </a:r>
            <a:r>
              <a:rPr lang="ko-KR" altLang="en-US" sz="1600" b="1" dirty="0"/>
              <a:t> 맞춰나갈 필요  </a:t>
            </a:r>
            <a:r>
              <a:rPr lang="en-US" altLang="ko-KR" sz="1600" b="1" dirty="0"/>
              <a:t> </a:t>
            </a:r>
          </a:p>
          <a:p>
            <a:r>
              <a:rPr lang="en-US" altLang="ko-KR" sz="1600" dirty="0"/>
              <a:t> </a:t>
            </a:r>
            <a:r>
              <a:rPr lang="ko-KR" altLang="ko-KR" sz="1600" dirty="0"/>
              <a:t>○</a:t>
            </a:r>
            <a:r>
              <a:rPr lang="en-US" altLang="ko-KR" sz="1600" dirty="0"/>
              <a:t> </a:t>
            </a:r>
            <a:r>
              <a:rPr lang="ko-KR" altLang="en-US" sz="1600" dirty="0"/>
              <a:t>공제사업 감독 통일화의 가장 큰 필요성은 </a:t>
            </a:r>
            <a:r>
              <a:rPr lang="ko-KR" altLang="en-US" sz="1600" b="1" dirty="0"/>
              <a:t>감독사각지대 등 실질적 감독 미흡</a:t>
            </a:r>
            <a:r>
              <a:rPr lang="ko-KR" altLang="en-US" sz="1600" dirty="0"/>
              <a:t>과</a:t>
            </a:r>
            <a:endParaRPr lang="en-US" altLang="ko-KR" sz="1600" dirty="0"/>
          </a:p>
          <a:p>
            <a:r>
              <a:rPr lang="en-US" altLang="ko-KR" sz="1600" dirty="0"/>
              <a:t>    </a:t>
            </a:r>
            <a:r>
              <a:rPr lang="ko-KR" altLang="en-US" sz="1600" dirty="0"/>
              <a:t>그로 인한 </a:t>
            </a:r>
            <a:r>
              <a:rPr lang="ko-KR" altLang="en-US" sz="1600" b="1" dirty="0"/>
              <a:t>소비자 피해 우려</a:t>
            </a:r>
            <a:r>
              <a:rPr lang="ko-KR" altLang="en-US" sz="1600" dirty="0"/>
              <a:t>라 할 수 있고</a:t>
            </a:r>
            <a:r>
              <a:rPr lang="en-US" altLang="ko-KR" sz="1600" dirty="0"/>
              <a:t>, </a:t>
            </a:r>
            <a:r>
              <a:rPr lang="ko-KR" altLang="en-US" sz="1600" dirty="0"/>
              <a:t>나아가 공제사업과 보험업 간의 </a:t>
            </a:r>
            <a:endParaRPr lang="en-US" altLang="ko-KR" sz="1600" dirty="0"/>
          </a:p>
          <a:p>
            <a:r>
              <a:rPr lang="en-US" altLang="ko-KR" sz="1600" dirty="0"/>
              <a:t>    </a:t>
            </a:r>
            <a:r>
              <a:rPr lang="ko-KR" altLang="en-US" sz="1600" dirty="0"/>
              <a:t>불공정성</a:t>
            </a:r>
            <a:r>
              <a:rPr lang="en-US" altLang="ko-KR" sz="1600" dirty="0"/>
              <a:t>, </a:t>
            </a:r>
            <a:r>
              <a:rPr lang="ko-KR" altLang="en-US" sz="1600" dirty="0"/>
              <a:t>공제기관 부실 시 국가재정 소요 가능성 등을 들 수 있음</a:t>
            </a:r>
            <a:r>
              <a:rPr lang="en-US" altLang="ko-KR" sz="1600" dirty="0"/>
              <a:t> </a:t>
            </a:r>
          </a:p>
          <a:p>
            <a:r>
              <a:rPr lang="en-US" altLang="ko-KR" sz="1600" dirty="0"/>
              <a:t> </a:t>
            </a:r>
            <a:r>
              <a:rPr lang="ko-KR" altLang="en-US" sz="1600" dirty="0"/>
              <a:t>○ 특히 </a:t>
            </a:r>
            <a:r>
              <a:rPr lang="en-US" altLang="ko-KR" sz="1600" dirty="0"/>
              <a:t>2003</a:t>
            </a:r>
            <a:r>
              <a:rPr lang="ko-KR" altLang="en-US" sz="1600" dirty="0"/>
              <a:t>년 「</a:t>
            </a:r>
            <a:r>
              <a:rPr lang="ko-KR" altLang="en-US" sz="1600" dirty="0" err="1"/>
              <a:t>보험업법</a:t>
            </a:r>
            <a:r>
              <a:rPr lang="ko-KR" altLang="en-US" sz="1600" dirty="0"/>
              <a:t>」 전면개정 시 금융감독당국이 강력한 의지로 공제사업에</a:t>
            </a:r>
            <a:endParaRPr lang="en-US" altLang="ko-KR" sz="1600" dirty="0"/>
          </a:p>
          <a:p>
            <a:r>
              <a:rPr lang="en-US" altLang="ko-KR" sz="1600" dirty="0"/>
              <a:t>   </a:t>
            </a:r>
            <a:r>
              <a:rPr lang="ko-KR" altLang="en-US" sz="1600" dirty="0"/>
              <a:t> 대한 감독일원화를 추진</a:t>
            </a:r>
            <a:r>
              <a:rPr lang="en-US" altLang="ko-KR" sz="1600" dirty="0"/>
              <a:t>,</a:t>
            </a:r>
            <a:r>
              <a:rPr lang="ko-KR" altLang="en-US" sz="1600" dirty="0"/>
              <a:t> 일부 공제조합의 거센 반발로 무산된 바 있으나</a:t>
            </a:r>
            <a:r>
              <a:rPr lang="en-US" altLang="ko-KR" sz="1600" dirty="0"/>
              <a:t>, </a:t>
            </a:r>
            <a:r>
              <a:rPr lang="ko-KR" altLang="en-US" sz="1600" dirty="0"/>
              <a:t>최근 </a:t>
            </a:r>
            <a:endParaRPr lang="en-US" altLang="ko-KR" sz="1600" dirty="0"/>
          </a:p>
          <a:p>
            <a:r>
              <a:rPr lang="en-US" altLang="ko-KR" sz="1600" dirty="0"/>
              <a:t>    </a:t>
            </a:r>
            <a:r>
              <a:rPr lang="ko-KR" altLang="en-US" sz="1600" dirty="0"/>
              <a:t>공제사업에 대한 감독문제가 다시 문제되는 것은 </a:t>
            </a:r>
            <a:r>
              <a:rPr lang="ko-KR" altLang="en-US" sz="1600" b="1" dirty="0"/>
              <a:t>공제가 보험과 다를 바 없을 </a:t>
            </a:r>
            <a:endParaRPr lang="en-US" altLang="ko-KR" sz="1600" b="1" dirty="0"/>
          </a:p>
          <a:p>
            <a:r>
              <a:rPr lang="en-US" altLang="ko-KR" sz="1600" dirty="0"/>
              <a:t>    </a:t>
            </a:r>
            <a:r>
              <a:rPr lang="ko-KR" altLang="en-US" sz="1600" b="1" dirty="0"/>
              <a:t>정도로 성장했기 때문에 계약자보호</a:t>
            </a:r>
            <a:r>
              <a:rPr lang="en-US" altLang="ko-KR" sz="1600" b="1" dirty="0"/>
              <a:t>, </a:t>
            </a:r>
            <a:r>
              <a:rPr lang="ko-KR" altLang="en-US" sz="1600" b="1" dirty="0"/>
              <a:t>건전경영의 여부 등 사회문제화</a:t>
            </a:r>
            <a:r>
              <a:rPr lang="ko-KR" altLang="en-US" sz="1600" dirty="0"/>
              <a:t>되기에 이름  </a:t>
            </a:r>
          </a:p>
          <a:p>
            <a:endParaRPr lang="ko-KR" altLang="en-US" sz="1600" dirty="0"/>
          </a:p>
        </p:txBody>
      </p:sp>
      <p:sp>
        <p:nvSpPr>
          <p:cNvPr id="2" name="슬라이드 번호 개체 틀 1">
            <a:extLst>
              <a:ext uri="{FF2B5EF4-FFF2-40B4-BE49-F238E27FC236}">
                <a16:creationId xmlns:a16="http://schemas.microsoft.com/office/drawing/2014/main" id="{B600C8ED-36DB-4B1F-9A62-8EBA43F68CF7}"/>
              </a:ext>
            </a:extLst>
          </p:cNvPr>
          <p:cNvSpPr>
            <a:spLocks noGrp="1"/>
          </p:cNvSpPr>
          <p:nvPr>
            <p:ph type="sldNum" sz="quarter" idx="12"/>
          </p:nvPr>
        </p:nvSpPr>
        <p:spPr/>
        <p:txBody>
          <a:bodyPr/>
          <a:lstStyle/>
          <a:p>
            <a:fld id="{2C35A0F8-76F7-4879-902E-6C3B317F277E}" type="slidenum">
              <a:rPr lang="ko-KR" altLang="en-US" smtClean="0"/>
              <a:t>57</a:t>
            </a:fld>
            <a:endParaRPr lang="ko-KR" altLang="en-US"/>
          </a:p>
        </p:txBody>
      </p:sp>
    </p:spTree>
    <p:extLst>
      <p:ext uri="{BB962C8B-B14F-4D97-AF65-F5344CB8AC3E}">
        <p14:creationId xmlns:p14="http://schemas.microsoft.com/office/powerpoint/2010/main" val="42565483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600" b="1" dirty="0"/>
              <a:t>(1) </a:t>
            </a:r>
            <a:r>
              <a:rPr lang="ko-KR" altLang="en-US" sz="1600" b="1" dirty="0"/>
              <a:t>공제에 대한 실질적 감독 공백</a:t>
            </a:r>
            <a:endParaRPr lang="en-US" altLang="ko-KR" sz="1600" b="1" dirty="0"/>
          </a:p>
          <a:p>
            <a:endParaRPr lang="en-US" altLang="ko-KR" sz="1400" b="1" dirty="0"/>
          </a:p>
          <a:p>
            <a:r>
              <a:rPr lang="ko-KR" altLang="en-US" sz="1600" b="1" dirty="0"/>
              <a:t>□ 협회 등이 없어 국내 전체 공제기관의 현황조차 공식적으로 파악되지 않고 있고</a:t>
            </a:r>
            <a:r>
              <a:rPr lang="en-US" altLang="ko-KR" sz="1600" b="1" dirty="0"/>
              <a:t>,</a:t>
            </a:r>
          </a:p>
          <a:p>
            <a:r>
              <a:rPr lang="en-US" altLang="ko-KR" sz="1600" b="1" dirty="0"/>
              <a:t>   </a:t>
            </a:r>
            <a:r>
              <a:rPr lang="ko-KR" altLang="en-US" sz="1600" b="1" dirty="0"/>
              <a:t>공제사업 허가 업무가 각 부처에 분산되어 있어 감독도 공제기관에 따라 해당 </a:t>
            </a:r>
            <a:endParaRPr lang="en-US" altLang="ko-KR" sz="1600" b="1" dirty="0"/>
          </a:p>
          <a:p>
            <a:r>
              <a:rPr lang="en-US" altLang="ko-KR" sz="1600" b="1" dirty="0"/>
              <a:t>   </a:t>
            </a:r>
            <a:r>
              <a:rPr lang="ko-KR" altLang="en-US" sz="1600" b="1" dirty="0"/>
              <a:t>부처마다 달라 소비자 보호에도 공백이 항상 도사리고 있음    </a:t>
            </a:r>
            <a:endParaRPr lang="en-US" altLang="ko-KR" sz="1600" b="1" dirty="0"/>
          </a:p>
          <a:p>
            <a:r>
              <a:rPr lang="en-US" altLang="ko-KR" sz="1600" dirty="0"/>
              <a:t> ○ </a:t>
            </a:r>
            <a:r>
              <a:rPr lang="ko-KR" altLang="en-US" sz="1600" dirty="0"/>
              <a:t>이에 따라 각종 금융서비스를 제공하는 공제기관에 대해 실질적인 관리∙감독이</a:t>
            </a:r>
            <a:endParaRPr lang="en-US" altLang="ko-KR" sz="1600" dirty="0"/>
          </a:p>
          <a:p>
            <a:r>
              <a:rPr lang="en-US" altLang="ko-KR" sz="1600" dirty="0"/>
              <a:t>    </a:t>
            </a:r>
            <a:r>
              <a:rPr lang="ko-KR" altLang="en-US" sz="1600" dirty="0"/>
              <a:t>이루어지지 않고 있다는 의미로 이어질 것임 </a:t>
            </a:r>
            <a:endParaRPr lang="en-US" altLang="ko-KR" sz="1600" dirty="0"/>
          </a:p>
          <a:p>
            <a:r>
              <a:rPr lang="en-US" altLang="ko-KR" sz="1600" dirty="0"/>
              <a:t> </a:t>
            </a:r>
          </a:p>
          <a:p>
            <a:r>
              <a:rPr lang="en-US" altLang="ko-KR" sz="1600" b="1" dirty="0"/>
              <a:t>(2) </a:t>
            </a:r>
            <a:r>
              <a:rPr lang="ko-KR" altLang="en-US" sz="1600" b="1" dirty="0"/>
              <a:t>규제∙감독 다원화로 불공정성 심화</a:t>
            </a:r>
            <a:endParaRPr lang="en-US" altLang="ko-KR" sz="1400" b="1" dirty="0"/>
          </a:p>
          <a:p>
            <a:endParaRPr lang="en-US" altLang="ko-KR" sz="1600" b="1" dirty="0"/>
          </a:p>
          <a:p>
            <a:r>
              <a:rPr lang="ko-KR" altLang="en-US" sz="1600" b="1" dirty="0"/>
              <a:t>□ 공제사업에 대한 감독방식∙기준이 공제기관별 소관 법령에 따라 상이하여 통일된 </a:t>
            </a:r>
            <a:endParaRPr lang="en-US" altLang="ko-KR" sz="1600" b="1" dirty="0"/>
          </a:p>
          <a:p>
            <a:r>
              <a:rPr lang="en-US" altLang="ko-KR" sz="1600" b="1" dirty="0"/>
              <a:t>   </a:t>
            </a:r>
            <a:r>
              <a:rPr lang="ko-KR" altLang="en-US" sz="1600" b="1" dirty="0"/>
              <a:t>감독기준이 부재</a:t>
            </a:r>
            <a:endParaRPr lang="en-US" altLang="ko-KR" sz="1600" b="1" dirty="0"/>
          </a:p>
          <a:p>
            <a:r>
              <a:rPr lang="en-US" altLang="ko-KR" sz="1600" dirty="0"/>
              <a:t> </a:t>
            </a:r>
            <a:r>
              <a:rPr lang="ko-KR" altLang="ko-KR" sz="1600" dirty="0"/>
              <a:t>○</a:t>
            </a:r>
            <a:r>
              <a:rPr lang="en-US" altLang="ko-KR" sz="1600" dirty="0"/>
              <a:t> </a:t>
            </a:r>
            <a:r>
              <a:rPr lang="ko-KR" altLang="en-US" sz="1600" dirty="0"/>
              <a:t>따라서 감독비용이 과도하게 지출되고</a:t>
            </a:r>
            <a:r>
              <a:rPr lang="en-US" altLang="ko-KR" sz="1600" dirty="0"/>
              <a:t>, </a:t>
            </a:r>
            <a:r>
              <a:rPr lang="ko-KR" altLang="en-US" sz="1600" dirty="0"/>
              <a:t>감독정책의 일관성이 결여될 우려 상존 </a:t>
            </a:r>
            <a:endParaRPr lang="en-US" altLang="ko-KR" sz="1600" dirty="0"/>
          </a:p>
          <a:p>
            <a:r>
              <a:rPr lang="en-US" altLang="ko-KR" sz="1600" dirty="0"/>
              <a:t> </a:t>
            </a:r>
            <a:r>
              <a:rPr lang="ko-KR" altLang="en-US" sz="1600" dirty="0"/>
              <a:t>○ 더구나 공제에 대한 규제∙감독이 보험과 다르다는 점 때문에 </a:t>
            </a:r>
            <a:r>
              <a:rPr lang="ko-KR" altLang="en-US" sz="1600" b="1" dirty="0"/>
              <a:t>양자 간 규제차익이</a:t>
            </a:r>
            <a:endParaRPr lang="en-US" altLang="ko-KR" sz="1600" b="1" dirty="0"/>
          </a:p>
          <a:p>
            <a:r>
              <a:rPr lang="en-US" altLang="ko-KR" sz="1600" dirty="0"/>
              <a:t>     </a:t>
            </a:r>
            <a:r>
              <a:rPr lang="ko-KR" altLang="en-US" sz="1600" b="1" dirty="0"/>
              <a:t>발생</a:t>
            </a:r>
            <a:r>
              <a:rPr lang="ko-KR" altLang="en-US" sz="1600" dirty="0"/>
              <a:t>하여 경쟁의 공정성에 문제 발생 </a:t>
            </a:r>
            <a:endParaRPr lang="en-US" altLang="ko-KR" sz="1600" dirty="0"/>
          </a:p>
          <a:p>
            <a:r>
              <a:rPr lang="en-US" altLang="ko-KR" sz="1600" dirty="0"/>
              <a:t> </a:t>
            </a:r>
          </a:p>
          <a:p>
            <a:r>
              <a:rPr lang="en-US" altLang="ko-KR" sz="1600" b="1" dirty="0"/>
              <a:t>(3) </a:t>
            </a:r>
            <a:r>
              <a:rPr lang="ko-KR" altLang="en-US" sz="1600" b="1" dirty="0"/>
              <a:t>공제기관 재무건전성 악화 시 국가재정 투입 가능성 </a:t>
            </a:r>
          </a:p>
          <a:p>
            <a:endParaRPr lang="en-US" altLang="ko-KR" sz="1400" dirty="0"/>
          </a:p>
          <a:p>
            <a:r>
              <a:rPr lang="ko-KR" altLang="en-US" sz="1600" b="1" dirty="0"/>
              <a:t>□ 최근의 급격한 경영환경 변화에 돌입하면서 기업의 </a:t>
            </a:r>
            <a:r>
              <a:rPr lang="ko-KR" altLang="en-US" sz="1600" b="1" dirty="0" err="1"/>
              <a:t>리스크관리가</a:t>
            </a:r>
            <a:r>
              <a:rPr lang="ko-KR" altLang="en-US" sz="1600" b="1" dirty="0"/>
              <a:t> 중요한 시점임    </a:t>
            </a:r>
            <a:endParaRPr lang="en-US" altLang="ko-KR" sz="1600" b="1" dirty="0"/>
          </a:p>
          <a:p>
            <a:r>
              <a:rPr lang="en-US" altLang="ko-KR" sz="1600" dirty="0"/>
              <a:t> </a:t>
            </a:r>
            <a:r>
              <a:rPr lang="ko-KR" altLang="ko-KR" sz="1600" dirty="0"/>
              <a:t>○</a:t>
            </a:r>
            <a:r>
              <a:rPr lang="en-US" altLang="ko-KR" sz="1600" dirty="0"/>
              <a:t> </a:t>
            </a:r>
            <a:r>
              <a:rPr lang="ko-KR" altLang="en-US" sz="1600" dirty="0"/>
              <a:t>공제기관이 부실화될 경우 소비자에게 약정된 공제금을 지급하지 못할 수 있고</a:t>
            </a:r>
            <a:r>
              <a:rPr lang="en-US" altLang="ko-KR" sz="1600" dirty="0"/>
              <a:t>, </a:t>
            </a:r>
          </a:p>
          <a:p>
            <a:r>
              <a:rPr lang="en-US" altLang="ko-KR" sz="1600" dirty="0"/>
              <a:t>    </a:t>
            </a:r>
            <a:r>
              <a:rPr lang="ko-KR" altLang="en-US" sz="1600" dirty="0"/>
              <a:t>지급불능 상태에 빠지게 되면 국고지원을 수반할 가능성도 큼  </a:t>
            </a:r>
            <a:endParaRPr lang="en-US" altLang="ko-KR" sz="1600" dirty="0"/>
          </a:p>
          <a:p>
            <a:r>
              <a:rPr lang="en-US" altLang="ko-KR" sz="1600" dirty="0"/>
              <a:t> </a:t>
            </a:r>
            <a:r>
              <a:rPr lang="ko-KR" altLang="en-US" sz="1600" dirty="0"/>
              <a:t>○ 교직원∙군인∙경찰∙지방행정공제회 등은 결손이 났을 때 </a:t>
            </a:r>
            <a:r>
              <a:rPr lang="ko-KR" altLang="en-US" sz="1600" b="1" dirty="0"/>
              <a:t>정부가 세금으로 메워</a:t>
            </a:r>
            <a:endParaRPr lang="en-US" altLang="ko-KR" sz="1600" b="1" dirty="0"/>
          </a:p>
          <a:p>
            <a:r>
              <a:rPr lang="en-US" altLang="ko-KR" sz="1600" dirty="0"/>
              <a:t>    </a:t>
            </a:r>
            <a:r>
              <a:rPr lang="ko-KR" altLang="en-US" sz="1600" b="1" dirty="0"/>
              <a:t>주도록 법에 명시</a:t>
            </a:r>
            <a:r>
              <a:rPr lang="ko-KR" altLang="en-US" sz="1600" dirty="0"/>
              <a:t>되어 있기도 함   </a:t>
            </a:r>
          </a:p>
        </p:txBody>
      </p:sp>
      <p:sp>
        <p:nvSpPr>
          <p:cNvPr id="2" name="슬라이드 번호 개체 틀 1">
            <a:extLst>
              <a:ext uri="{FF2B5EF4-FFF2-40B4-BE49-F238E27FC236}">
                <a16:creationId xmlns:a16="http://schemas.microsoft.com/office/drawing/2014/main" id="{F840CCFD-8FD8-45E3-AEC5-CDC5AE9E3E8A}"/>
              </a:ext>
            </a:extLst>
          </p:cNvPr>
          <p:cNvSpPr>
            <a:spLocks noGrp="1"/>
          </p:cNvSpPr>
          <p:nvPr>
            <p:ph type="sldNum" sz="quarter" idx="12"/>
          </p:nvPr>
        </p:nvSpPr>
        <p:spPr/>
        <p:txBody>
          <a:bodyPr/>
          <a:lstStyle/>
          <a:p>
            <a:fld id="{2C35A0F8-76F7-4879-902E-6C3B317F277E}" type="slidenum">
              <a:rPr lang="ko-KR" altLang="en-US" smtClean="0"/>
              <a:t>58</a:t>
            </a:fld>
            <a:endParaRPr lang="ko-KR" altLang="en-US"/>
          </a:p>
        </p:txBody>
      </p:sp>
    </p:spTree>
    <p:extLst>
      <p:ext uri="{BB962C8B-B14F-4D97-AF65-F5344CB8AC3E}">
        <p14:creationId xmlns:p14="http://schemas.microsoft.com/office/powerpoint/2010/main" val="8013155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600" b="1" dirty="0"/>
              <a:t>2. </a:t>
            </a:r>
            <a:r>
              <a:rPr lang="ko-KR" altLang="en-US" sz="1600" b="1" dirty="0"/>
              <a:t>공제사업에 대한 통일감독법 제정 방안</a:t>
            </a:r>
            <a:endParaRPr lang="en-US" altLang="ko-KR" sz="1600" b="1" dirty="0"/>
          </a:p>
          <a:p>
            <a:endParaRPr lang="en-US" altLang="ko-KR" sz="1600" b="1" dirty="0"/>
          </a:p>
          <a:p>
            <a:r>
              <a:rPr lang="ko-KR" altLang="en-US" sz="1600" b="1" dirty="0"/>
              <a:t>□ </a:t>
            </a:r>
            <a:r>
              <a:rPr lang="ko-KR" altLang="en-US" sz="1600" b="1" u="sng" dirty="0"/>
              <a:t>제</a:t>
            </a:r>
            <a:r>
              <a:rPr lang="en-US" altLang="ko-KR" sz="1600" b="1" u="sng" dirty="0"/>
              <a:t>1</a:t>
            </a:r>
            <a:r>
              <a:rPr lang="ko-KR" altLang="en-US" sz="1600" b="1" u="sng" dirty="0"/>
              <a:t>안 </a:t>
            </a:r>
            <a:r>
              <a:rPr lang="en-US" altLang="ko-KR" sz="1600" b="1" u="sng" dirty="0"/>
              <a:t>: </a:t>
            </a:r>
            <a:r>
              <a:rPr lang="ko-KR" altLang="en-US" sz="1600" b="1" dirty="0"/>
              <a:t>각 공제근거법규의 개정 </a:t>
            </a:r>
            <a:r>
              <a:rPr lang="en-US" altLang="ko-KR" sz="1600" b="1" dirty="0"/>
              <a:t>– </a:t>
            </a:r>
            <a:r>
              <a:rPr lang="ko-KR" altLang="en-US" sz="1600" b="1" dirty="0"/>
              <a:t>공제와 보험은 향후 각각의 </a:t>
            </a:r>
            <a:r>
              <a:rPr lang="ko-KR" altLang="en-US" sz="1600" b="1" dirty="0" err="1"/>
              <a:t>근거법에</a:t>
            </a:r>
            <a:r>
              <a:rPr lang="ko-KR" altLang="en-US" sz="1600" b="1" dirty="0"/>
              <a:t> 따라 </a:t>
            </a:r>
            <a:endParaRPr lang="en-US" altLang="ko-KR" sz="1600" b="1" dirty="0"/>
          </a:p>
          <a:p>
            <a:r>
              <a:rPr lang="en-US" altLang="ko-KR" sz="1600" b="1" dirty="0"/>
              <a:t>    </a:t>
            </a:r>
            <a:r>
              <a:rPr lang="ko-KR" altLang="en-US" sz="1600" b="1" dirty="0"/>
              <a:t>상호 발전해야 한다는 기본적 인식 하에</a:t>
            </a:r>
            <a:r>
              <a:rPr lang="en-US" altLang="ko-KR" sz="1600" b="1" dirty="0"/>
              <a:t>, </a:t>
            </a:r>
            <a:r>
              <a:rPr lang="ko-KR" altLang="en-US" sz="1600" b="1" dirty="0"/>
              <a:t>각 공제사업의 근거법규를 개정하여 </a:t>
            </a:r>
            <a:endParaRPr lang="en-US" altLang="ko-KR" sz="1600" b="1" dirty="0"/>
          </a:p>
          <a:p>
            <a:r>
              <a:rPr lang="en-US" altLang="ko-KR" sz="1600" b="1" dirty="0"/>
              <a:t>    </a:t>
            </a:r>
            <a:r>
              <a:rPr lang="ko-KR" altLang="en-US" sz="1600" b="1" dirty="0" err="1"/>
              <a:t>보험업법에</a:t>
            </a:r>
            <a:r>
              <a:rPr lang="ko-KR" altLang="en-US" sz="1600" b="1" dirty="0"/>
              <a:t> 준하는 감독규제 내용을 삽입</a:t>
            </a:r>
            <a:r>
              <a:rPr lang="en-US" altLang="ko-KR" sz="1600" b="1" dirty="0"/>
              <a:t> </a:t>
            </a:r>
            <a:r>
              <a:rPr lang="ko-KR" altLang="en-US" sz="1600" b="1" dirty="0"/>
              <a:t>   </a:t>
            </a:r>
            <a:endParaRPr lang="en-US" altLang="ko-KR" sz="1600" b="1" dirty="0"/>
          </a:p>
          <a:p>
            <a:r>
              <a:rPr lang="en-US" altLang="ko-KR" sz="1600" dirty="0"/>
              <a:t> ○ </a:t>
            </a:r>
            <a:r>
              <a:rPr lang="ko-KR" altLang="en-US" sz="1600" dirty="0"/>
              <a:t>공제 관련 특별법과 하위 규정 및 감독규준을 </a:t>
            </a:r>
            <a:r>
              <a:rPr lang="ko-KR" altLang="en-US" sz="1600" dirty="0" err="1"/>
              <a:t>보험업법</a:t>
            </a:r>
            <a:r>
              <a:rPr lang="ko-KR" altLang="en-US" sz="1600" dirty="0"/>
              <a:t> 및 시행령 등 하위규정과 </a:t>
            </a:r>
            <a:endParaRPr lang="en-US" altLang="ko-KR" sz="1600" dirty="0"/>
          </a:p>
          <a:p>
            <a:r>
              <a:rPr lang="en-US" altLang="ko-KR" sz="1600" dirty="0"/>
              <a:t>     </a:t>
            </a:r>
            <a:r>
              <a:rPr lang="ko-KR" altLang="en-US" sz="1600" dirty="0"/>
              <a:t>동일한 수준으로 개정</a:t>
            </a:r>
            <a:r>
              <a:rPr lang="en-US" altLang="ko-KR" sz="1600" dirty="0"/>
              <a:t>,</a:t>
            </a:r>
            <a:r>
              <a:rPr lang="ko-KR" altLang="en-US" sz="1600" dirty="0"/>
              <a:t> 시행 </a:t>
            </a:r>
            <a:endParaRPr lang="en-US" altLang="ko-KR" sz="1600" dirty="0"/>
          </a:p>
          <a:p>
            <a:r>
              <a:rPr lang="en-US" altLang="ko-KR" sz="1600" dirty="0"/>
              <a:t> ○ </a:t>
            </a:r>
            <a:r>
              <a:rPr lang="ko-KR" altLang="en-US" sz="1600" dirty="0"/>
              <a:t>상품심사</a:t>
            </a:r>
            <a:r>
              <a:rPr lang="en-US" altLang="ko-KR" sz="1600" dirty="0"/>
              <a:t>, </a:t>
            </a:r>
            <a:r>
              <a:rPr lang="ko-KR" altLang="en-US" sz="1600" dirty="0"/>
              <a:t>책임준비금 적립</a:t>
            </a:r>
            <a:r>
              <a:rPr lang="en-US" altLang="ko-KR" sz="1600" dirty="0"/>
              <a:t>, </a:t>
            </a:r>
            <a:r>
              <a:rPr lang="ko-KR" altLang="en-US" sz="1600" dirty="0"/>
              <a:t>자산운용</a:t>
            </a:r>
            <a:r>
              <a:rPr lang="en-US" altLang="ko-KR" sz="1600" dirty="0"/>
              <a:t>, </a:t>
            </a:r>
            <a:r>
              <a:rPr lang="ko-KR" altLang="en-US" sz="1600" dirty="0"/>
              <a:t>공시</a:t>
            </a:r>
            <a:r>
              <a:rPr lang="en-US" altLang="ko-KR" sz="1600" dirty="0"/>
              <a:t>, </a:t>
            </a:r>
            <a:r>
              <a:rPr lang="ko-KR" altLang="en-US" sz="1600" dirty="0"/>
              <a:t>영업행위</a:t>
            </a:r>
            <a:r>
              <a:rPr lang="en-US" altLang="ko-KR" sz="1600" dirty="0"/>
              <a:t>, </a:t>
            </a:r>
            <a:r>
              <a:rPr lang="ko-KR" altLang="en-US" sz="1600" dirty="0"/>
              <a:t>분쟁해결</a:t>
            </a:r>
            <a:r>
              <a:rPr lang="en-US" altLang="ko-KR" sz="1600" dirty="0"/>
              <a:t>, </a:t>
            </a:r>
            <a:r>
              <a:rPr lang="ko-KR" altLang="en-US" sz="1600" dirty="0"/>
              <a:t>예금보험제도 등</a:t>
            </a:r>
            <a:endParaRPr lang="en-US" altLang="ko-KR" sz="1600" dirty="0"/>
          </a:p>
          <a:p>
            <a:r>
              <a:rPr lang="en-US" altLang="ko-KR" sz="1600" dirty="0"/>
              <a:t>     </a:t>
            </a:r>
            <a:r>
              <a:rPr lang="ko-KR" altLang="en-US" sz="1600" dirty="0"/>
              <a:t>공제 규제 수준이 미흡한 사항에 대하여 보험업법과 시행령 등 하위규정을 참고</a:t>
            </a:r>
            <a:r>
              <a:rPr lang="en-US" altLang="ko-KR" sz="1600" dirty="0"/>
              <a:t>,</a:t>
            </a:r>
          </a:p>
          <a:p>
            <a:r>
              <a:rPr lang="en-US" altLang="ko-KR" sz="1600" dirty="0"/>
              <a:t>     </a:t>
            </a:r>
            <a:r>
              <a:rPr lang="ko-KR" altLang="en-US" sz="1600" dirty="0"/>
              <a:t>공제감독기준을 개선  </a:t>
            </a:r>
            <a:endParaRPr lang="en-US" altLang="ko-KR" sz="1600" dirty="0"/>
          </a:p>
          <a:p>
            <a:r>
              <a:rPr lang="en-US" altLang="ko-KR" sz="1600" dirty="0"/>
              <a:t> ○ </a:t>
            </a:r>
            <a:r>
              <a:rPr lang="ko-KR" altLang="en-US" sz="1600" dirty="0"/>
              <a:t>주무부처의 이해관계가 달라 </a:t>
            </a:r>
            <a:r>
              <a:rPr lang="ko-KR" altLang="en-US" sz="1600" b="1" dirty="0" err="1"/>
              <a:t>보험업법</a:t>
            </a:r>
            <a:r>
              <a:rPr lang="ko-KR" altLang="en-US" sz="1600" b="1" dirty="0"/>
              <a:t> 등의 수준으로 개정된다는 보장이 없음 </a:t>
            </a:r>
            <a:endParaRPr lang="en-US" altLang="ko-KR" sz="1600" b="1" dirty="0"/>
          </a:p>
          <a:p>
            <a:r>
              <a:rPr lang="en-US" altLang="ko-KR" sz="1600" dirty="0"/>
              <a:t>  - </a:t>
            </a:r>
            <a:r>
              <a:rPr lang="ko-KR" altLang="en-US" sz="1600" dirty="0"/>
              <a:t>만일 개정에 들어간다 하더라도 개정에 이르는 과정에서 각 공제의 지난한     </a:t>
            </a:r>
            <a:endParaRPr lang="en-US" altLang="ko-KR" sz="1600" dirty="0"/>
          </a:p>
          <a:p>
            <a:r>
              <a:rPr lang="en-US" altLang="ko-KR" sz="1600" dirty="0"/>
              <a:t>    </a:t>
            </a:r>
            <a:r>
              <a:rPr lang="ko-KR" altLang="en-US" sz="1600" dirty="0"/>
              <a:t>의견수렴까지 상당한 시간 소요 예상  </a:t>
            </a:r>
            <a:endParaRPr lang="en-US" altLang="ko-KR" sz="1600" dirty="0"/>
          </a:p>
          <a:p>
            <a:r>
              <a:rPr lang="en-US" altLang="ko-KR" sz="1600" dirty="0"/>
              <a:t> </a:t>
            </a:r>
            <a:r>
              <a:rPr lang="ko-KR" altLang="en-US" sz="1600" dirty="0"/>
              <a:t>○ 공제 특별법 개정 이전에 </a:t>
            </a:r>
            <a:r>
              <a:rPr lang="ko-KR" altLang="en-US" sz="1600" b="1" dirty="0"/>
              <a:t>금융위원회와 공제 감독을 담당하는 주무부처 간 </a:t>
            </a:r>
            <a:endParaRPr lang="en-US" altLang="ko-KR" sz="1600" b="1" dirty="0"/>
          </a:p>
          <a:p>
            <a:r>
              <a:rPr lang="en-US" altLang="ko-KR" sz="1600" dirty="0"/>
              <a:t>     </a:t>
            </a:r>
            <a:r>
              <a:rPr lang="en-US" altLang="ko-KR" sz="1600" b="1" dirty="0"/>
              <a:t>‘</a:t>
            </a:r>
            <a:r>
              <a:rPr lang="ko-KR" altLang="en-US" sz="1600" b="1" dirty="0"/>
              <a:t>공제운영 적정성 확보 협의체</a:t>
            </a:r>
            <a:r>
              <a:rPr lang="en-US" altLang="ko-KR" sz="1600" b="1" dirty="0"/>
              <a:t>(</a:t>
            </a:r>
            <a:r>
              <a:rPr lang="ko-KR" altLang="en-US" sz="1600" b="1" dirty="0"/>
              <a:t>가칭</a:t>
            </a:r>
            <a:r>
              <a:rPr lang="en-US" altLang="ko-KR" sz="1600" b="1" dirty="0"/>
              <a:t>)’ </a:t>
            </a:r>
            <a:r>
              <a:rPr lang="ko-KR" altLang="en-US" sz="1600" dirty="0"/>
              <a:t>채널을 구성하여 가동한다면 속도를 낼 수 </a:t>
            </a:r>
            <a:endParaRPr lang="en-US" altLang="ko-KR" sz="1600" dirty="0"/>
          </a:p>
          <a:p>
            <a:r>
              <a:rPr lang="en-US" altLang="ko-KR" sz="1600" dirty="0"/>
              <a:t>   </a:t>
            </a:r>
            <a:r>
              <a:rPr lang="ko-KR" altLang="en-US" sz="1600" dirty="0"/>
              <a:t> 있을 가능성</a:t>
            </a:r>
            <a:endParaRPr lang="en-US" altLang="ko-KR" sz="1600" dirty="0"/>
          </a:p>
          <a:p>
            <a:r>
              <a:rPr lang="en-US" altLang="ko-KR" sz="1600" dirty="0"/>
              <a:t>   → </a:t>
            </a:r>
            <a:r>
              <a:rPr lang="ko-KR" altLang="en-US" sz="1600" dirty="0"/>
              <a:t>공제 특별법에 ’공제운영 적정성 확보 방안‘에 대한 규정 명시 필요  </a:t>
            </a:r>
            <a:endParaRPr lang="en-US" altLang="ko-KR" sz="1600" dirty="0"/>
          </a:p>
          <a:p>
            <a:r>
              <a:rPr lang="en-US" altLang="ko-KR" sz="1600" b="1" dirty="0"/>
              <a:t> </a:t>
            </a:r>
            <a:endParaRPr lang="en-US" altLang="ko-KR" sz="1400" dirty="0"/>
          </a:p>
        </p:txBody>
      </p:sp>
      <p:sp>
        <p:nvSpPr>
          <p:cNvPr id="2" name="슬라이드 번호 개체 틀 1">
            <a:extLst>
              <a:ext uri="{FF2B5EF4-FFF2-40B4-BE49-F238E27FC236}">
                <a16:creationId xmlns:a16="http://schemas.microsoft.com/office/drawing/2014/main" id="{2857802E-970E-4817-B169-D2BF69347460}"/>
              </a:ext>
            </a:extLst>
          </p:cNvPr>
          <p:cNvSpPr>
            <a:spLocks noGrp="1"/>
          </p:cNvSpPr>
          <p:nvPr>
            <p:ph type="sldNum" sz="quarter" idx="12"/>
          </p:nvPr>
        </p:nvSpPr>
        <p:spPr/>
        <p:txBody>
          <a:bodyPr/>
          <a:lstStyle/>
          <a:p>
            <a:fld id="{2C35A0F8-76F7-4879-902E-6C3B317F277E}" type="slidenum">
              <a:rPr lang="ko-KR" altLang="en-US" smtClean="0"/>
              <a:t>59</a:t>
            </a:fld>
            <a:endParaRPr lang="ko-KR" altLang="en-US"/>
          </a:p>
        </p:txBody>
      </p:sp>
    </p:spTree>
    <p:extLst>
      <p:ext uri="{BB962C8B-B14F-4D97-AF65-F5344CB8AC3E}">
        <p14:creationId xmlns:p14="http://schemas.microsoft.com/office/powerpoint/2010/main" val="824843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0B1F3A"/>
        </a:solidFill>
        <a:effectLst/>
      </p:bgPr>
    </p:bg>
    <p:spTree>
      <p:nvGrpSpPr>
        <p:cNvPr id="1" name=""/>
        <p:cNvGrpSpPr/>
        <p:nvPr/>
      </p:nvGrpSpPr>
      <p:grpSpPr>
        <a:xfrm>
          <a:off x="0" y="0"/>
          <a:ext cx="0" cy="0"/>
          <a:chOff x="0" y="0"/>
          <a:chExt cx="0" cy="0"/>
        </a:xfrm>
      </p:grpSpPr>
      <p:sp>
        <p:nvSpPr>
          <p:cNvPr id="30" name="Rectangle 29"/>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6858000"/>
          </a:xfrm>
          <a:prstGeom prst="rect">
            <a:avLst/>
          </a:prstGeom>
          <a:solidFill>
            <a:srgbClr val="0B1F3A"/>
          </a:solidFill>
          <a:ln w="12700">
            <a:solidFill>
              <a:srgbClr val="0B1F3A"/>
            </a:solidFill>
            <a:prstDash val="solid"/>
          </a:ln>
        </p:spPr>
        <p:txBody>
          <a:bodyPr wrap="square" lIns="63500" tIns="38100" rIns="63500" bIns="38100"/>
          <a:lstStyle/>
          <a:p>
            <a:pPr>
              <a:lnSpc>
                <a:spcPct val="108000"/>
              </a:lnSpc>
              <a:spcBef>
                <a:spcPts val="0"/>
              </a:spcBef>
              <a:spcAft>
                <a:spcPts val="200"/>
              </a:spcAft>
            </a:pPr>
            <a:endParaRPr/>
          </a:p>
        </p:txBody>
      </p:sp>
      <p:sp>
        <p:nvSpPr>
          <p:cNvPr id="3" name="Shape 1"/>
          <p:cNvSpPr/>
          <p:nvPr/>
        </p:nvSpPr>
        <p:spPr>
          <a:xfrm rot="1200000">
            <a:off x="7680960" y="-1188720"/>
            <a:ext cx="5029200" cy="5029200"/>
          </a:xfrm>
          <a:prstGeom prst="arc">
            <a:avLst/>
          </a:prstGeom>
          <a:noFill/>
          <a:ln w="50800">
            <a:solidFill>
              <a:srgbClr val="60A5FA">
                <a:alpha val="3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900000">
            <a:off x="-1188720" y="4389120"/>
            <a:ext cx="3657600" cy="3657600"/>
          </a:xfrm>
          <a:prstGeom prst="arc">
            <a:avLst/>
          </a:prstGeom>
          <a:noFill/>
          <a:ln w="38100">
            <a:solidFill>
              <a:srgbClr val="22D3EE">
                <a:alpha val="2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Text 3"/>
          <p:cNvSpPr/>
          <p:nvPr/>
        </p:nvSpPr>
        <p:spPr>
          <a:xfrm>
            <a:off x="685800" y="713232"/>
            <a:ext cx="868680" cy="411480"/>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2100" b="1" dirty="0">
                <a:solidFill>
                  <a:srgbClr val="102B52"/>
                </a:solidFill>
                <a:latin typeface="맑은 고딕" pitchFamily="34" charset="0"/>
                <a:ea typeface="Malgun Gothic" pitchFamily="34" charset="-122"/>
                <a:cs typeface="Malgun Gothic" pitchFamily="34" charset="-120"/>
              </a:rPr>
              <a:t>Ⅰ</a:t>
            </a:r>
            <a:endParaRPr lang="en-US" sz="1900" dirty="0"/>
          </a:p>
        </p:txBody>
      </p:sp>
      <p:sp>
        <p:nvSpPr>
          <p:cNvPr id="6" name="Shape 4"/>
          <p:cNvSpPr/>
          <p:nvPr/>
        </p:nvSpPr>
        <p:spPr>
          <a:xfrm>
            <a:off x="685800" y="1298448"/>
            <a:ext cx="10698480" cy="0"/>
          </a:xfrm>
          <a:prstGeom prst="line">
            <a:avLst/>
          </a:prstGeom>
          <a:noFill/>
          <a:ln w="15240">
            <a:solidFill>
              <a:srgbClr val="475569"/>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7" name="Text 5"/>
          <p:cNvSpPr/>
          <p:nvPr/>
        </p:nvSpPr>
        <p:spPr>
          <a:xfrm>
            <a:off x="685800" y="2212848"/>
            <a:ext cx="10789920" cy="6858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3500" b="1" dirty="0">
                <a:solidFill>
                  <a:srgbClr val="FFFFFF"/>
                </a:solidFill>
                <a:latin typeface="맑은 고딕" pitchFamily="34" charset="0"/>
                <a:ea typeface="Malgun Gothic" pitchFamily="34" charset="-122"/>
                <a:cs typeface="Malgun Gothic" pitchFamily="34" charset="-120"/>
              </a:rPr>
              <a:t>서론: 왜 지금 공제 연구인가</a:t>
            </a:r>
            <a:endParaRPr lang="en-US" sz="3400" dirty="0"/>
          </a:p>
        </p:txBody>
      </p:sp>
      <p:sp>
        <p:nvSpPr>
          <p:cNvPr id="8" name="Text 6"/>
          <p:cNvSpPr/>
          <p:nvPr/>
        </p:nvSpPr>
        <p:spPr>
          <a:xfrm>
            <a:off x="685800" y="3072384"/>
            <a:ext cx="9875520" cy="50292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850" b="1" dirty="0">
                <a:solidFill>
                  <a:srgbClr val="BAE6FD"/>
                </a:solidFill>
                <a:latin typeface="맑은 고딕" pitchFamily="34" charset="0"/>
                <a:ea typeface="Malgun Gothic" pitchFamily="34" charset="-122"/>
                <a:cs typeface="Malgun Gothic" pitchFamily="34" charset="-120"/>
              </a:rPr>
              <a:t>공제의 사회경제적 의의와 한국 공제산업의 구조적 특징</a:t>
            </a:r>
            <a:endParaRPr lang="en-US" sz="1700" dirty="0"/>
          </a:p>
        </p:txBody>
      </p:sp>
      <p:sp>
        <p:nvSpPr>
          <p:cNvPr id="31" name="TextBox 30"/>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E2E8F0"/>
                </a:solidFill>
                <a:latin typeface="Arial"/>
              </a:rPr>
              <a:t>03</a:t>
            </a:r>
          </a:p>
        </p:txBody>
      </p:sp>
      <p:sp>
        <p:nvSpPr>
          <p:cNvPr id="9" name="슬라이드 번호 개체 틀 8">
            <a:extLst>
              <a:ext uri="{FF2B5EF4-FFF2-40B4-BE49-F238E27FC236}">
                <a16:creationId xmlns:a16="http://schemas.microsoft.com/office/drawing/2014/main" id="{DB500401-0E4B-4A21-AA29-0A61E47F625C}"/>
              </a:ext>
            </a:extLst>
          </p:cNvPr>
          <p:cNvSpPr>
            <a:spLocks noGrp="1"/>
          </p:cNvSpPr>
          <p:nvPr>
            <p:ph type="sldNum" sz="quarter" idx="4294967295"/>
          </p:nvPr>
        </p:nvSpPr>
        <p:spPr/>
        <p:txBody>
          <a:bodyPr/>
          <a:lstStyle/>
          <a:p>
            <a:pPr algn="l"/>
            <a:fld id="{F7021451-1387-4CA6-816F-3879F97B5CBC}" type="slidenum">
              <a:rPr lang="en-US" b="0" smtClean="0"/>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ko-KR" altLang="en-US" sz="1600" b="1" dirty="0"/>
              <a:t>□ </a:t>
            </a:r>
            <a:r>
              <a:rPr lang="ko-KR" altLang="en-US" sz="1600" b="1" u="sng" dirty="0"/>
              <a:t>제</a:t>
            </a:r>
            <a:r>
              <a:rPr lang="en-US" altLang="ko-KR" sz="1600" b="1" u="sng" dirty="0"/>
              <a:t>2</a:t>
            </a:r>
            <a:r>
              <a:rPr lang="ko-KR" altLang="en-US" sz="1600" b="1" u="sng" dirty="0"/>
              <a:t>안 </a:t>
            </a:r>
            <a:r>
              <a:rPr lang="en-US" altLang="ko-KR" sz="1600" b="1" u="sng" dirty="0"/>
              <a:t>: </a:t>
            </a:r>
            <a:r>
              <a:rPr lang="ko-KR" altLang="en-US" sz="1600" b="1" dirty="0"/>
              <a:t>단계적 </a:t>
            </a:r>
            <a:r>
              <a:rPr lang="ko-KR" altLang="en-US" sz="1600" b="1" dirty="0" err="1"/>
              <a:t>보험업법</a:t>
            </a:r>
            <a:r>
              <a:rPr lang="ko-KR" altLang="en-US" sz="1600" b="1" dirty="0"/>
              <a:t> 적용에 의한 감독 일원화 </a:t>
            </a:r>
            <a:r>
              <a:rPr lang="en-US" altLang="ko-KR" sz="1600" b="1" dirty="0"/>
              <a:t>– </a:t>
            </a:r>
            <a:r>
              <a:rPr lang="ko-KR" altLang="en-US" sz="1600" b="1" dirty="0"/>
              <a:t>공제사업이 보험사업의 아웃 </a:t>
            </a:r>
            <a:endParaRPr lang="en-US" altLang="ko-KR" sz="1600" b="1" dirty="0"/>
          </a:p>
          <a:p>
            <a:r>
              <a:rPr lang="en-US" altLang="ko-KR" sz="1600" b="1" dirty="0"/>
              <a:t>    </a:t>
            </a:r>
            <a:r>
              <a:rPr lang="ko-KR" altLang="en-US" sz="1600" b="1" dirty="0" err="1"/>
              <a:t>사이더가</a:t>
            </a:r>
            <a:r>
              <a:rPr lang="ko-KR" altLang="en-US" sz="1600" b="1" dirty="0"/>
              <a:t> 아니라 보험∙공제사업이라는 동일사업∙동일규제의 관점에서 현행 </a:t>
            </a:r>
            <a:endParaRPr lang="en-US" altLang="ko-KR" sz="1600" b="1" dirty="0"/>
          </a:p>
          <a:p>
            <a:r>
              <a:rPr lang="en-US" altLang="ko-KR" sz="1600" b="1" dirty="0"/>
              <a:t>   </a:t>
            </a:r>
            <a:r>
              <a:rPr lang="ko-KR" altLang="en-US" sz="1600" b="1" dirty="0" err="1"/>
              <a:t>보험업법을</a:t>
            </a:r>
            <a:r>
              <a:rPr lang="ko-KR" altLang="en-US" sz="1600" b="1" dirty="0"/>
              <a:t> 개정</a:t>
            </a:r>
            <a:r>
              <a:rPr lang="en-US" altLang="ko-KR" sz="1600" b="1" dirty="0"/>
              <a:t>, </a:t>
            </a:r>
            <a:r>
              <a:rPr lang="ko-KR" altLang="en-US" sz="1600" b="1" dirty="0"/>
              <a:t>보험∙공제감독의 일원화를 도모  </a:t>
            </a:r>
            <a:endParaRPr lang="en-US" altLang="ko-KR" sz="1600" b="1" dirty="0"/>
          </a:p>
          <a:p>
            <a:r>
              <a:rPr lang="en-US" altLang="ko-KR" sz="1600" dirty="0"/>
              <a:t> ○ </a:t>
            </a:r>
            <a:r>
              <a:rPr lang="en-US" altLang="ko-KR" sz="1600" b="1" dirty="0"/>
              <a:t>1</a:t>
            </a:r>
            <a:r>
              <a:rPr lang="ko-KR" altLang="en-US" sz="1600" b="1" dirty="0"/>
              <a:t>단계</a:t>
            </a:r>
            <a:r>
              <a:rPr lang="en-US" altLang="ko-KR" sz="1600" b="1" dirty="0"/>
              <a:t>(</a:t>
            </a:r>
            <a:r>
              <a:rPr lang="ko-KR" altLang="en-US" sz="1600" b="1" dirty="0"/>
              <a:t>부분적 적용</a:t>
            </a:r>
            <a:r>
              <a:rPr lang="en-US" altLang="ko-KR" sz="1600" b="1" dirty="0"/>
              <a:t>) : </a:t>
            </a:r>
            <a:r>
              <a:rPr lang="ko-KR" altLang="en-US" sz="1600" b="1" dirty="0" err="1"/>
              <a:t>보험업법상</a:t>
            </a:r>
            <a:r>
              <a:rPr lang="ko-KR" altLang="en-US" sz="1600" b="1" dirty="0"/>
              <a:t> 규제 일부 적용</a:t>
            </a:r>
            <a:endParaRPr lang="en-US" altLang="ko-KR" sz="1600" b="1" dirty="0"/>
          </a:p>
          <a:p>
            <a:r>
              <a:rPr lang="en-US" altLang="ko-KR" sz="1600" b="1" dirty="0"/>
              <a:t>     </a:t>
            </a:r>
            <a:r>
              <a:rPr lang="en-US" altLang="ko-KR" sz="1600" dirty="0"/>
              <a:t>- </a:t>
            </a:r>
            <a:r>
              <a:rPr lang="ko-KR" altLang="en-US" sz="1600" dirty="0"/>
              <a:t>사업범위</a:t>
            </a:r>
            <a:r>
              <a:rPr lang="en-US" altLang="ko-KR" sz="1600" dirty="0"/>
              <a:t>, </a:t>
            </a:r>
            <a:r>
              <a:rPr lang="ko-KR" altLang="en-US" sz="1600" dirty="0"/>
              <a:t>상품심사</a:t>
            </a:r>
            <a:r>
              <a:rPr lang="en-US" altLang="ko-KR" sz="1600" dirty="0"/>
              <a:t>, </a:t>
            </a:r>
            <a:r>
              <a:rPr lang="ko-KR" altLang="en-US" sz="1600" dirty="0"/>
              <a:t>책임준비금 적립</a:t>
            </a:r>
            <a:r>
              <a:rPr lang="en-US" altLang="ko-KR" sz="1600" dirty="0"/>
              <a:t>, </a:t>
            </a:r>
            <a:r>
              <a:rPr lang="ko-KR" altLang="en-US" sz="1600" dirty="0"/>
              <a:t>자산운용</a:t>
            </a:r>
            <a:r>
              <a:rPr lang="en-US" altLang="ko-KR" sz="1600" dirty="0"/>
              <a:t>, </a:t>
            </a:r>
            <a:r>
              <a:rPr lang="ko-KR" altLang="en-US" sz="1600" dirty="0"/>
              <a:t>공시</a:t>
            </a:r>
            <a:r>
              <a:rPr lang="en-US" altLang="ko-KR" sz="1600" dirty="0"/>
              <a:t>, </a:t>
            </a:r>
            <a:r>
              <a:rPr lang="ko-KR" altLang="en-US" sz="1600" dirty="0"/>
              <a:t>모집 및 영업행위</a:t>
            </a:r>
            <a:r>
              <a:rPr lang="en-US" altLang="ko-KR" sz="1600" dirty="0"/>
              <a:t>, </a:t>
            </a:r>
          </a:p>
          <a:p>
            <a:r>
              <a:rPr lang="en-US" altLang="ko-KR" sz="1600" dirty="0"/>
              <a:t>       </a:t>
            </a:r>
            <a:r>
              <a:rPr lang="ko-KR" altLang="en-US" sz="1600" dirty="0"/>
              <a:t>예금보호제도 등 분야 동일 적용</a:t>
            </a:r>
            <a:endParaRPr lang="en-US" altLang="ko-KR" sz="1600" dirty="0"/>
          </a:p>
          <a:p>
            <a:r>
              <a:rPr lang="en-US" altLang="ko-KR" sz="1600" dirty="0"/>
              <a:t>     - </a:t>
            </a:r>
            <a:r>
              <a:rPr lang="ko-KR" altLang="en-US" sz="1600" dirty="0" err="1"/>
              <a:t>보험업법</a:t>
            </a:r>
            <a:r>
              <a:rPr lang="ko-KR" altLang="en-US" sz="1600" dirty="0"/>
              <a:t> 규제 적용 제외 분야 </a:t>
            </a:r>
            <a:r>
              <a:rPr lang="en-US" altLang="ko-KR" sz="1600" dirty="0"/>
              <a:t>: </a:t>
            </a:r>
            <a:r>
              <a:rPr lang="ko-KR" altLang="en-US" sz="1600" dirty="0"/>
              <a:t>공제로서 특수성이 인정되는 분야로 진입규제</a:t>
            </a:r>
            <a:r>
              <a:rPr lang="en-US" altLang="ko-KR" sz="1600" dirty="0"/>
              <a:t>, </a:t>
            </a:r>
          </a:p>
          <a:p>
            <a:r>
              <a:rPr lang="en-US" altLang="ko-KR" sz="1600" dirty="0"/>
              <a:t>       </a:t>
            </a:r>
            <a:r>
              <a:rPr lang="ko-KR" altLang="en-US" sz="1600" dirty="0"/>
              <a:t>검사 및 감독분야 제외  </a:t>
            </a:r>
            <a:r>
              <a:rPr lang="en-US" altLang="ko-KR" sz="1600" dirty="0"/>
              <a:t>  </a:t>
            </a:r>
          </a:p>
          <a:p>
            <a:r>
              <a:rPr lang="en-US" altLang="ko-KR" sz="1600" dirty="0"/>
              <a:t> ○ </a:t>
            </a:r>
            <a:r>
              <a:rPr lang="en-US" altLang="ko-KR" sz="1600" b="1" dirty="0"/>
              <a:t>2</a:t>
            </a:r>
            <a:r>
              <a:rPr lang="ko-KR" altLang="en-US" sz="1600" b="1" dirty="0"/>
              <a:t>단계</a:t>
            </a:r>
            <a:r>
              <a:rPr lang="en-US" altLang="ko-KR" sz="1600" b="1" dirty="0"/>
              <a:t>(</a:t>
            </a:r>
            <a:r>
              <a:rPr lang="ko-KR" altLang="en-US" sz="1600" b="1" dirty="0"/>
              <a:t>전면적 적용</a:t>
            </a:r>
            <a:r>
              <a:rPr lang="en-US" altLang="ko-KR" sz="1600" b="1" dirty="0"/>
              <a:t>) : </a:t>
            </a:r>
            <a:r>
              <a:rPr lang="ko-KR" altLang="en-US" sz="1600" b="1" dirty="0" err="1"/>
              <a:t>보험업법</a:t>
            </a:r>
            <a:r>
              <a:rPr lang="ko-KR" altLang="en-US" sz="1600" b="1" dirty="0"/>
              <a:t> 제</a:t>
            </a:r>
            <a:r>
              <a:rPr lang="en-US" altLang="ko-KR" sz="1600" b="1" dirty="0"/>
              <a:t>2</a:t>
            </a:r>
            <a:r>
              <a:rPr lang="ko-KR" altLang="en-US" sz="1600" b="1" dirty="0"/>
              <a:t>조</a:t>
            </a:r>
            <a:r>
              <a:rPr lang="en-US" altLang="ko-KR" sz="1600" b="1" dirty="0"/>
              <a:t>(</a:t>
            </a:r>
            <a:r>
              <a:rPr lang="ko-KR" altLang="en-US" sz="1600" b="1" dirty="0"/>
              <a:t>정의</a:t>
            </a:r>
            <a:r>
              <a:rPr lang="en-US" altLang="ko-KR" sz="1600" b="1" dirty="0"/>
              <a:t>) </a:t>
            </a:r>
            <a:r>
              <a:rPr lang="ko-KR" altLang="en-US" sz="1600" b="1" dirty="0"/>
              <a:t>규정 내 보험업 범주에 포함시킴</a:t>
            </a:r>
            <a:endParaRPr lang="en-US" altLang="ko-KR" sz="1600" b="1" dirty="0"/>
          </a:p>
          <a:p>
            <a:r>
              <a:rPr lang="en-US" altLang="ko-KR" sz="1600" b="1" dirty="0"/>
              <a:t>     </a:t>
            </a:r>
            <a:r>
              <a:rPr lang="en-US" altLang="ko-KR" sz="1600" dirty="0"/>
              <a:t>- </a:t>
            </a:r>
            <a:r>
              <a:rPr lang="ko-KR" altLang="en-US" sz="1600" dirty="0"/>
              <a:t>생명보험</a:t>
            </a:r>
            <a:r>
              <a:rPr lang="en-US" altLang="ko-KR" sz="1600" dirty="0"/>
              <a:t>, </a:t>
            </a:r>
            <a:r>
              <a:rPr lang="ko-KR" altLang="en-US" sz="1600" dirty="0"/>
              <a:t>손해보험</a:t>
            </a:r>
            <a:r>
              <a:rPr lang="en-US" altLang="ko-KR" sz="1600" dirty="0"/>
              <a:t>, </a:t>
            </a:r>
            <a:r>
              <a:rPr lang="ko-KR" altLang="en-US" sz="1600" dirty="0"/>
              <a:t>제</a:t>
            </a:r>
            <a:r>
              <a:rPr lang="en-US" altLang="ko-KR" sz="1600" dirty="0"/>
              <a:t>3</a:t>
            </a:r>
            <a:r>
              <a:rPr lang="ko-KR" altLang="en-US" sz="1600" dirty="0"/>
              <a:t>보험</a:t>
            </a:r>
            <a:r>
              <a:rPr lang="en-US" altLang="ko-KR" sz="1600" dirty="0"/>
              <a:t>, </a:t>
            </a:r>
            <a:r>
              <a:rPr lang="ko-KR" altLang="en-US" sz="1600" dirty="0"/>
              <a:t>공제</a:t>
            </a:r>
            <a:endParaRPr lang="en-US" altLang="ko-KR" sz="1600" dirty="0"/>
          </a:p>
          <a:p>
            <a:r>
              <a:rPr lang="en-US" altLang="ko-KR" sz="1600" b="1" dirty="0"/>
              <a:t>     </a:t>
            </a:r>
            <a:r>
              <a:rPr lang="en-US" altLang="ko-KR" sz="1600" dirty="0"/>
              <a:t>- </a:t>
            </a:r>
            <a:r>
              <a:rPr lang="ko-KR" altLang="en-US" sz="1600" dirty="0" err="1"/>
              <a:t>공제업을</a:t>
            </a:r>
            <a:r>
              <a:rPr lang="ko-KR" altLang="en-US" sz="1600" dirty="0"/>
              <a:t> 일반공제</a:t>
            </a:r>
            <a:r>
              <a:rPr lang="en-US" altLang="ko-KR" sz="1600" dirty="0"/>
              <a:t>, </a:t>
            </a:r>
            <a:r>
              <a:rPr lang="ko-KR" altLang="en-US" sz="1600" dirty="0"/>
              <a:t>조합공제</a:t>
            </a:r>
            <a:r>
              <a:rPr lang="en-US" altLang="ko-KR" sz="1600" dirty="0"/>
              <a:t>, </a:t>
            </a:r>
            <a:r>
              <a:rPr lang="ko-KR" altLang="en-US" sz="1600" dirty="0" err="1"/>
              <a:t>정책성공제</a:t>
            </a:r>
            <a:r>
              <a:rPr lang="en-US" altLang="ko-KR" sz="1600" dirty="0"/>
              <a:t>, </a:t>
            </a:r>
            <a:r>
              <a:rPr lang="ko-KR" altLang="en-US" sz="1600" dirty="0" err="1"/>
              <a:t>상호부조형</a:t>
            </a:r>
            <a:r>
              <a:rPr lang="ko-KR" altLang="en-US" sz="1600" dirty="0"/>
              <a:t> 공제를 열거하고</a:t>
            </a:r>
            <a:r>
              <a:rPr lang="en-US" altLang="ko-KR" sz="1600" dirty="0"/>
              <a:t>, </a:t>
            </a:r>
          </a:p>
          <a:p>
            <a:r>
              <a:rPr lang="en-US" altLang="ko-KR" sz="1600" dirty="0"/>
              <a:t>       </a:t>
            </a:r>
            <a:r>
              <a:rPr lang="ko-KR" altLang="en-US" sz="1600" dirty="0"/>
              <a:t>우선 </a:t>
            </a:r>
            <a:r>
              <a:rPr lang="ko-KR" altLang="en-US" sz="1600" b="1" dirty="0"/>
              <a:t>일반공제</a:t>
            </a:r>
            <a:r>
              <a:rPr lang="ko-KR" altLang="en-US" sz="1600" dirty="0"/>
              <a:t>에 대해 </a:t>
            </a:r>
            <a:r>
              <a:rPr lang="ko-KR" altLang="en-US" sz="1600" dirty="0" err="1"/>
              <a:t>보험업법</a:t>
            </a:r>
            <a:r>
              <a:rPr lang="ko-KR" altLang="en-US" sz="1600" dirty="0"/>
              <a:t> 전면 적용</a:t>
            </a:r>
            <a:endParaRPr lang="en-US" altLang="ko-KR" sz="1600" dirty="0"/>
          </a:p>
          <a:p>
            <a:r>
              <a:rPr lang="en-US" altLang="ko-KR" sz="1600" dirty="0"/>
              <a:t>     - </a:t>
            </a:r>
            <a:r>
              <a:rPr lang="ko-KR" altLang="en-US" sz="1600" dirty="0"/>
              <a:t>준비 및 대응 일정 기간</a:t>
            </a:r>
            <a:r>
              <a:rPr lang="en-US" altLang="ko-KR" sz="1600" dirty="0"/>
              <a:t>(</a:t>
            </a:r>
            <a:r>
              <a:rPr lang="ko-KR" altLang="en-US" sz="1600" dirty="0"/>
              <a:t>일몰규정</a:t>
            </a:r>
            <a:r>
              <a:rPr lang="en-US" altLang="ko-KR" sz="1600" dirty="0"/>
              <a:t>)</a:t>
            </a:r>
            <a:r>
              <a:rPr lang="ko-KR" altLang="en-US" sz="1600" dirty="0"/>
              <a:t>을 거쳐 </a:t>
            </a:r>
            <a:r>
              <a:rPr lang="ko-KR" altLang="en-US" sz="1600" b="1" dirty="0"/>
              <a:t>조합공제</a:t>
            </a:r>
            <a:r>
              <a:rPr lang="en-US" altLang="ko-KR" sz="1600" b="1" dirty="0"/>
              <a:t>, </a:t>
            </a:r>
            <a:r>
              <a:rPr lang="ko-KR" altLang="en-US" sz="1600" b="1" dirty="0" err="1"/>
              <a:t>정책성공제</a:t>
            </a:r>
            <a:r>
              <a:rPr lang="en-US" altLang="ko-KR" sz="1600" b="1" dirty="0"/>
              <a:t>, </a:t>
            </a:r>
            <a:r>
              <a:rPr lang="ko-KR" altLang="en-US" sz="1600" b="1" dirty="0" err="1"/>
              <a:t>상호부조형</a:t>
            </a:r>
            <a:r>
              <a:rPr lang="ko-KR" altLang="en-US" sz="1600" b="1" dirty="0"/>
              <a:t> </a:t>
            </a:r>
            <a:endParaRPr lang="en-US" altLang="ko-KR" sz="1600" b="1" dirty="0"/>
          </a:p>
          <a:p>
            <a:r>
              <a:rPr lang="en-US" altLang="ko-KR" sz="1600" b="1" dirty="0"/>
              <a:t>       </a:t>
            </a:r>
            <a:r>
              <a:rPr lang="ko-KR" altLang="en-US" sz="1600" b="1" dirty="0"/>
              <a:t>공제</a:t>
            </a:r>
            <a:r>
              <a:rPr lang="ko-KR" altLang="en-US" sz="1600" dirty="0"/>
              <a:t>에 대해서도 </a:t>
            </a:r>
            <a:r>
              <a:rPr lang="ko-KR" altLang="en-US" sz="1600" dirty="0" err="1"/>
              <a:t>보험업법</a:t>
            </a:r>
            <a:r>
              <a:rPr lang="ko-KR" altLang="en-US" sz="1600" dirty="0"/>
              <a:t> 전면 적용</a:t>
            </a:r>
            <a:endParaRPr lang="en-US" altLang="ko-KR" sz="1600" dirty="0"/>
          </a:p>
          <a:p>
            <a:r>
              <a:rPr lang="en-US" altLang="ko-KR" sz="1600" dirty="0"/>
              <a:t>     - </a:t>
            </a:r>
            <a:r>
              <a:rPr lang="ko-KR" altLang="en-US" sz="1600" dirty="0"/>
              <a:t>전면적 적용 시 처음에는 상품심사</a:t>
            </a:r>
            <a:r>
              <a:rPr lang="en-US" altLang="ko-KR" sz="1600" dirty="0"/>
              <a:t>, </a:t>
            </a:r>
            <a:r>
              <a:rPr lang="ko-KR" altLang="en-US" sz="1600" dirty="0"/>
              <a:t>책임준비금 적립</a:t>
            </a:r>
            <a:r>
              <a:rPr lang="en-US" altLang="ko-KR" sz="1600" dirty="0"/>
              <a:t>, </a:t>
            </a:r>
            <a:r>
              <a:rPr lang="ko-KR" altLang="en-US" sz="1600" dirty="0"/>
              <a:t>자산운용 심사</a:t>
            </a:r>
            <a:r>
              <a:rPr lang="en-US" altLang="ko-KR" sz="1600" dirty="0"/>
              <a:t>, </a:t>
            </a:r>
            <a:r>
              <a:rPr lang="ko-KR" altLang="en-US" sz="1600" dirty="0"/>
              <a:t>모집 및 </a:t>
            </a:r>
            <a:endParaRPr lang="en-US" altLang="ko-KR" sz="1600" dirty="0"/>
          </a:p>
          <a:p>
            <a:r>
              <a:rPr lang="en-US" altLang="ko-KR" sz="1600" dirty="0"/>
              <a:t>       </a:t>
            </a:r>
            <a:r>
              <a:rPr lang="ko-KR" altLang="en-US" sz="1600" dirty="0"/>
              <a:t>영업행위</a:t>
            </a:r>
            <a:r>
              <a:rPr lang="en-US" altLang="ko-KR" sz="1600" dirty="0"/>
              <a:t>, </a:t>
            </a:r>
            <a:r>
              <a:rPr lang="ko-KR" altLang="en-US" sz="1600" dirty="0"/>
              <a:t>보험사기 부분 적용</a:t>
            </a:r>
            <a:r>
              <a:rPr lang="en-US" altLang="ko-KR" sz="1600" dirty="0"/>
              <a:t>, </a:t>
            </a:r>
            <a:r>
              <a:rPr lang="ko-KR" altLang="en-US" sz="1600" dirty="0"/>
              <a:t>그 다음 단계로 진입규제</a:t>
            </a:r>
            <a:r>
              <a:rPr lang="en-US" altLang="ko-KR" sz="1600" dirty="0"/>
              <a:t>, </a:t>
            </a:r>
            <a:r>
              <a:rPr lang="ko-KR" altLang="en-US" sz="1600" dirty="0"/>
              <a:t>사업범위 분야</a:t>
            </a:r>
            <a:r>
              <a:rPr lang="en-US" altLang="ko-KR" sz="1600" dirty="0"/>
              <a:t>, </a:t>
            </a:r>
          </a:p>
          <a:p>
            <a:r>
              <a:rPr lang="en-US" altLang="ko-KR" sz="1600" dirty="0"/>
              <a:t>       </a:t>
            </a:r>
            <a:r>
              <a:rPr lang="ko-KR" altLang="en-US" sz="1600" dirty="0"/>
              <a:t>검사 및 감독분야</a:t>
            </a:r>
            <a:r>
              <a:rPr lang="en-US" altLang="ko-KR" sz="1600" dirty="0"/>
              <a:t> </a:t>
            </a:r>
          </a:p>
          <a:p>
            <a:r>
              <a:rPr lang="ko-KR" altLang="en-US" sz="1600" b="1" dirty="0"/>
              <a:t> </a:t>
            </a:r>
            <a:r>
              <a:rPr lang="en-US" altLang="ko-KR" sz="1600" dirty="0"/>
              <a:t>○ 1</a:t>
            </a:r>
            <a:r>
              <a:rPr lang="ko-KR" altLang="en-US" sz="1600" dirty="0"/>
              <a:t>단계든 </a:t>
            </a:r>
            <a:r>
              <a:rPr lang="en-US" altLang="ko-KR" sz="1600" dirty="0"/>
              <a:t>2</a:t>
            </a:r>
            <a:r>
              <a:rPr lang="ko-KR" altLang="en-US" sz="1600" dirty="0"/>
              <a:t>단계든 분쟁해결</a:t>
            </a:r>
            <a:r>
              <a:rPr lang="en-US" altLang="ko-KR" sz="1600" dirty="0"/>
              <a:t>, </a:t>
            </a:r>
            <a:r>
              <a:rPr lang="ko-KR" altLang="en-US" sz="1600" dirty="0"/>
              <a:t>예금보험제도 통합</a:t>
            </a:r>
            <a:r>
              <a:rPr lang="en-US" altLang="ko-KR" sz="1600" dirty="0"/>
              <a:t> </a:t>
            </a:r>
          </a:p>
          <a:p>
            <a:endParaRPr lang="en-US" altLang="ko-KR" sz="1600" dirty="0"/>
          </a:p>
          <a:p>
            <a:r>
              <a:rPr lang="en-US" altLang="ko-KR" sz="1600" b="1" dirty="0"/>
              <a:t>□ </a:t>
            </a:r>
            <a:r>
              <a:rPr lang="ko-KR" altLang="en-US" sz="1600" b="1" u="sng" dirty="0"/>
              <a:t>제</a:t>
            </a:r>
            <a:r>
              <a:rPr lang="en-US" altLang="ko-KR" sz="1600" b="1" u="sng" dirty="0"/>
              <a:t>3</a:t>
            </a:r>
            <a:r>
              <a:rPr lang="ko-KR" altLang="en-US" sz="1600" b="1" u="sng" dirty="0"/>
              <a:t>안 </a:t>
            </a:r>
            <a:r>
              <a:rPr lang="en-US" altLang="ko-KR" sz="1600" b="1" u="sng" dirty="0"/>
              <a:t>:</a:t>
            </a:r>
            <a:r>
              <a:rPr lang="en-US" altLang="ko-KR" sz="1600" b="1" dirty="0"/>
              <a:t> </a:t>
            </a:r>
            <a:r>
              <a:rPr lang="ko-KR" altLang="en-US" sz="1600" b="1" dirty="0"/>
              <a:t>「공제기본법」의 제정 </a:t>
            </a:r>
            <a:r>
              <a:rPr lang="en-US" altLang="ko-KR" sz="1600" b="1" dirty="0"/>
              <a:t>– </a:t>
            </a:r>
            <a:r>
              <a:rPr lang="ko-KR" altLang="en-US" sz="1600" b="1" dirty="0"/>
              <a:t>공제사업의 특성을 중시하는 입장에서 보험업</a:t>
            </a:r>
            <a:endParaRPr lang="en-US" altLang="ko-KR" sz="1600" b="1" dirty="0"/>
          </a:p>
          <a:p>
            <a:r>
              <a:rPr lang="en-US" altLang="ko-KR" sz="1600" b="1" dirty="0"/>
              <a:t>   </a:t>
            </a:r>
            <a:r>
              <a:rPr lang="ko-KR" altLang="en-US" sz="1600" b="1" dirty="0"/>
              <a:t>과는 별도로 각 공제사업의 근거법규를 통일한 「공제기본법」을 제정</a:t>
            </a:r>
            <a:r>
              <a:rPr lang="en-US" altLang="ko-KR" sz="1600" b="1" dirty="0"/>
              <a:t>, </a:t>
            </a:r>
            <a:r>
              <a:rPr lang="ko-KR" altLang="en-US" sz="1600" b="1" dirty="0"/>
              <a:t>기본법의 </a:t>
            </a:r>
            <a:endParaRPr lang="en-US" altLang="ko-KR" sz="1600" b="1" dirty="0"/>
          </a:p>
          <a:p>
            <a:r>
              <a:rPr lang="en-US" altLang="ko-KR" sz="1600" b="1" dirty="0"/>
              <a:t>   </a:t>
            </a:r>
            <a:r>
              <a:rPr lang="ko-KR" altLang="en-US" sz="1600" b="1" dirty="0"/>
              <a:t>내용을 </a:t>
            </a:r>
            <a:r>
              <a:rPr lang="ko-KR" altLang="en-US" sz="1600" b="1" dirty="0" err="1"/>
              <a:t>보험업법에</a:t>
            </a:r>
            <a:r>
              <a:rPr lang="ko-KR" altLang="en-US" sz="1600" b="1" dirty="0"/>
              <a:t> 준하는 내용으로 하여 감독관청을 금융위원회와 주무부처가 </a:t>
            </a:r>
            <a:endParaRPr lang="en-US" altLang="ko-KR" sz="1600" b="1" dirty="0"/>
          </a:p>
          <a:p>
            <a:r>
              <a:rPr lang="en-US" altLang="ko-KR" sz="1600" b="1" dirty="0"/>
              <a:t>   </a:t>
            </a:r>
            <a:r>
              <a:rPr lang="ko-KR" altLang="en-US" sz="1600" b="1" dirty="0"/>
              <a:t>공동으로 관할함 </a:t>
            </a:r>
            <a:r>
              <a:rPr lang="en-US" altLang="ko-KR" sz="1600" b="1" dirty="0"/>
              <a:t> </a:t>
            </a:r>
            <a:r>
              <a:rPr lang="en-US" altLang="ko-KR" sz="1600" dirty="0"/>
              <a:t> </a:t>
            </a:r>
            <a:endParaRPr lang="ko-KR" altLang="en-US" sz="1600" dirty="0"/>
          </a:p>
          <a:p>
            <a:endParaRPr lang="ko-KR" altLang="en-US" sz="1600" dirty="0"/>
          </a:p>
          <a:p>
            <a:endParaRPr lang="ko-KR" altLang="en-US" sz="1600" dirty="0"/>
          </a:p>
        </p:txBody>
      </p:sp>
      <p:sp>
        <p:nvSpPr>
          <p:cNvPr id="2" name="슬라이드 번호 개체 틀 1">
            <a:extLst>
              <a:ext uri="{FF2B5EF4-FFF2-40B4-BE49-F238E27FC236}">
                <a16:creationId xmlns:a16="http://schemas.microsoft.com/office/drawing/2014/main" id="{7840EEBC-1872-4668-A9CC-9F003681CDDB}"/>
              </a:ext>
            </a:extLst>
          </p:cNvPr>
          <p:cNvSpPr>
            <a:spLocks noGrp="1"/>
          </p:cNvSpPr>
          <p:nvPr>
            <p:ph type="sldNum" sz="quarter" idx="12"/>
          </p:nvPr>
        </p:nvSpPr>
        <p:spPr/>
        <p:txBody>
          <a:bodyPr/>
          <a:lstStyle/>
          <a:p>
            <a:fld id="{2C35A0F8-76F7-4879-902E-6C3B317F277E}" type="slidenum">
              <a:rPr lang="ko-KR" altLang="en-US" smtClean="0"/>
              <a:t>60</a:t>
            </a:fld>
            <a:endParaRPr lang="ko-KR" altLang="en-US"/>
          </a:p>
        </p:txBody>
      </p:sp>
    </p:spTree>
    <p:extLst>
      <p:ext uri="{BB962C8B-B14F-4D97-AF65-F5344CB8AC3E}">
        <p14:creationId xmlns:p14="http://schemas.microsoft.com/office/powerpoint/2010/main" val="32252498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ko-KR" altLang="en-US" sz="1600" dirty="0"/>
              <a:t> ○ 「공제기본법」에 의해서 오랜 역사에 걸쳐 민영보험과 대립∙경쟁하면서 법질서</a:t>
            </a:r>
            <a:endParaRPr lang="en-US" altLang="ko-KR" sz="1600" dirty="0"/>
          </a:p>
          <a:p>
            <a:r>
              <a:rPr lang="en-US" altLang="ko-KR" sz="1600" dirty="0"/>
              <a:t>    </a:t>
            </a:r>
            <a:r>
              <a:rPr lang="ko-KR" altLang="en-US" sz="1600" dirty="0"/>
              <a:t>에서 배제되었던 공제를 정식 「공제보험」으로 법적 인정∙승인하게 됨</a:t>
            </a:r>
            <a:endParaRPr lang="en-US" altLang="ko-KR" sz="1600" dirty="0"/>
          </a:p>
          <a:p>
            <a:r>
              <a:rPr lang="en-US" altLang="ko-KR" sz="1600" b="1" dirty="0"/>
              <a:t> </a:t>
            </a:r>
            <a:r>
              <a:rPr lang="ko-KR" altLang="ko-KR" sz="1600" dirty="0"/>
              <a:t>○</a:t>
            </a:r>
            <a:r>
              <a:rPr lang="en-US" altLang="ko-KR" sz="1600" dirty="0"/>
              <a:t> </a:t>
            </a:r>
            <a:r>
              <a:rPr lang="ko-KR" altLang="en-US" sz="1600" b="1" dirty="0"/>
              <a:t>「공제기본법」의 구체적인 내용</a:t>
            </a:r>
            <a:r>
              <a:rPr lang="en-US" altLang="ko-KR" sz="1600" b="1" dirty="0"/>
              <a:t>(</a:t>
            </a:r>
            <a:r>
              <a:rPr lang="ko-KR" altLang="en-US" sz="1600" b="1" dirty="0"/>
              <a:t>안</a:t>
            </a:r>
            <a:r>
              <a:rPr lang="en-US" altLang="ko-KR" sz="1600" b="1" dirty="0"/>
              <a:t>)</a:t>
            </a:r>
            <a:r>
              <a:rPr lang="ko-KR" altLang="en-US" sz="1600" dirty="0"/>
              <a:t>은 다음과 같이 제언함</a:t>
            </a:r>
            <a:endParaRPr lang="en-US" altLang="ko-KR" sz="1600" dirty="0"/>
          </a:p>
          <a:p>
            <a:r>
              <a:rPr lang="en-US" altLang="ko-KR" sz="1600" dirty="0"/>
              <a:t>  - </a:t>
            </a:r>
            <a:r>
              <a:rPr lang="ko-KR" altLang="en-US" sz="1600" dirty="0"/>
              <a:t>공제기본법의 제정 시까지는 공제기본법안에 의거 각각의 공제사업의 근거 </a:t>
            </a:r>
            <a:endParaRPr lang="en-US" altLang="ko-KR" sz="1600" dirty="0"/>
          </a:p>
          <a:p>
            <a:r>
              <a:rPr lang="en-US" altLang="ko-KR" sz="1600" dirty="0"/>
              <a:t>    </a:t>
            </a:r>
            <a:r>
              <a:rPr lang="ko-KR" altLang="en-US" sz="1600" dirty="0"/>
              <a:t>법령 등을 정비함 </a:t>
            </a:r>
            <a:endParaRPr lang="en-US" altLang="ko-KR" sz="1600" dirty="0"/>
          </a:p>
          <a:p>
            <a:r>
              <a:rPr lang="en-US" altLang="ko-KR" sz="1600" dirty="0"/>
              <a:t>  - </a:t>
            </a:r>
            <a:r>
              <a:rPr lang="ko-KR" altLang="en-US" sz="1600" dirty="0"/>
              <a:t>규제대상의 공제조직은 </a:t>
            </a:r>
            <a:r>
              <a:rPr lang="en-US" altLang="ko-KR" sz="1600" dirty="0"/>
              <a:t>(1) </a:t>
            </a:r>
            <a:r>
              <a:rPr lang="ko-KR" altLang="en-US" sz="1600" dirty="0"/>
              <a:t>직역 내지는 지역을 제한하지 않고 불특정다수를 </a:t>
            </a:r>
            <a:endParaRPr lang="en-US" altLang="ko-KR" sz="1600" dirty="0"/>
          </a:p>
          <a:p>
            <a:r>
              <a:rPr lang="en-US" altLang="ko-KR" sz="1600" dirty="0"/>
              <a:t>    </a:t>
            </a:r>
            <a:r>
              <a:rPr lang="ko-KR" altLang="en-US" sz="1600" dirty="0"/>
              <a:t>대상으로 모집활동을 공제 및 </a:t>
            </a:r>
            <a:r>
              <a:rPr lang="en-US" altLang="ko-KR" sz="1600" dirty="0"/>
              <a:t>(2) </a:t>
            </a:r>
            <a:r>
              <a:rPr lang="ko-KR" altLang="en-US" sz="1600" dirty="0"/>
              <a:t>지역∙직역의 퇴직급여 제도의 성격을 갖는</a:t>
            </a:r>
            <a:endParaRPr lang="en-US" altLang="ko-KR" sz="1600" dirty="0"/>
          </a:p>
          <a:p>
            <a:r>
              <a:rPr lang="en-US" altLang="ko-KR" sz="1600" dirty="0"/>
              <a:t>    </a:t>
            </a:r>
            <a:r>
              <a:rPr lang="ko-KR" altLang="en-US" sz="1600" b="1" dirty="0" err="1"/>
              <a:t>정책성</a:t>
            </a:r>
            <a:r>
              <a:rPr lang="ko-KR" altLang="en-US" sz="1600" b="1" dirty="0"/>
              <a:t> 공제를 제외</a:t>
            </a:r>
            <a:r>
              <a:rPr lang="ko-KR" altLang="en-US" sz="1600" dirty="0"/>
              <a:t>한 공제사업이 주된 사업인 공제에 한정함     </a:t>
            </a:r>
            <a:r>
              <a:rPr lang="en-US" altLang="ko-KR" sz="1600" dirty="0"/>
              <a:t>   </a:t>
            </a:r>
          </a:p>
          <a:p>
            <a:r>
              <a:rPr lang="en-US" altLang="ko-KR" sz="1600" dirty="0"/>
              <a:t>  - </a:t>
            </a:r>
            <a:r>
              <a:rPr lang="ko-KR" altLang="en-US" sz="1600" dirty="0"/>
              <a:t>공제사업의 지급여력 건전화를 위한 책임준비금 산출방법과 산출액 등을 포함한 </a:t>
            </a:r>
            <a:endParaRPr lang="en-US" altLang="ko-KR" sz="1600" dirty="0"/>
          </a:p>
          <a:p>
            <a:r>
              <a:rPr lang="en-US" altLang="ko-KR" sz="1600" dirty="0"/>
              <a:t>    </a:t>
            </a:r>
            <a:r>
              <a:rPr lang="ko-KR" altLang="en-US" sz="1600" dirty="0"/>
              <a:t>공제규정에 관한 사항</a:t>
            </a:r>
            <a:r>
              <a:rPr lang="en-US" altLang="ko-KR" sz="1600" dirty="0"/>
              <a:t>, </a:t>
            </a:r>
            <a:r>
              <a:rPr lang="ko-KR" altLang="en-US" sz="1600" dirty="0"/>
              <a:t>공제사업 인가에 관한 사항</a:t>
            </a:r>
            <a:r>
              <a:rPr lang="en-US" altLang="ko-KR" sz="1600" dirty="0"/>
              <a:t>, </a:t>
            </a:r>
            <a:r>
              <a:rPr lang="ko-KR" altLang="en-US" sz="1600" dirty="0"/>
              <a:t>보험사업의 </a:t>
            </a:r>
            <a:r>
              <a:rPr lang="ko-KR" altLang="en-US" sz="1600" dirty="0" err="1"/>
              <a:t>보험계리인에</a:t>
            </a:r>
            <a:r>
              <a:rPr lang="ko-KR" altLang="en-US" sz="1600" dirty="0"/>
              <a:t> </a:t>
            </a:r>
            <a:endParaRPr lang="en-US" altLang="ko-KR" sz="1600" dirty="0"/>
          </a:p>
          <a:p>
            <a:r>
              <a:rPr lang="en-US" altLang="ko-KR" sz="1600" dirty="0"/>
              <a:t>    </a:t>
            </a:r>
            <a:r>
              <a:rPr lang="ko-KR" altLang="en-US" sz="1600" dirty="0"/>
              <a:t>상당하는 자에 관한 사항 등 최소한 이상의 사항을 규정할 필요</a:t>
            </a:r>
            <a:endParaRPr lang="en-US" altLang="ko-KR" sz="1600" dirty="0"/>
          </a:p>
          <a:p>
            <a:r>
              <a:rPr lang="en-US" altLang="ko-KR" sz="1600" dirty="0"/>
              <a:t>  - </a:t>
            </a:r>
            <a:r>
              <a:rPr lang="ko-KR" altLang="en-US" sz="1600" dirty="0"/>
              <a:t>모집인의 자질 등 모집 및 모집행위 관련 공제모집규제 내용 포함</a:t>
            </a:r>
            <a:endParaRPr lang="en-US" altLang="ko-KR" sz="1600" dirty="0"/>
          </a:p>
          <a:p>
            <a:r>
              <a:rPr lang="en-US" altLang="ko-KR" sz="1600" dirty="0"/>
              <a:t>  - </a:t>
            </a:r>
            <a:r>
              <a:rPr lang="ko-KR" altLang="en-US" sz="1600" dirty="0" err="1"/>
              <a:t>재공제에</a:t>
            </a:r>
            <a:r>
              <a:rPr lang="ko-KR" altLang="en-US" sz="1600" dirty="0"/>
              <a:t> 관한 사항이 규정되어야 하고</a:t>
            </a:r>
            <a:r>
              <a:rPr lang="en-US" altLang="ko-KR" sz="1600" dirty="0"/>
              <a:t>, </a:t>
            </a:r>
            <a:r>
              <a:rPr lang="ko-KR" altLang="en-US" sz="1600" dirty="0"/>
              <a:t>특히 공제사업의 지불능력을 보장하기 </a:t>
            </a:r>
            <a:endParaRPr lang="en-US" altLang="ko-KR" sz="1600" dirty="0"/>
          </a:p>
          <a:p>
            <a:r>
              <a:rPr lang="en-US" altLang="ko-KR" sz="1600" dirty="0"/>
              <a:t>    </a:t>
            </a:r>
            <a:r>
              <a:rPr lang="ko-KR" altLang="en-US" sz="1600" dirty="0"/>
              <a:t>위한 ‘공제보험 보증기관</a:t>
            </a:r>
            <a:r>
              <a:rPr lang="en-US" altLang="ko-KR" sz="1600" dirty="0"/>
              <a:t>(</a:t>
            </a:r>
            <a:r>
              <a:rPr lang="ko-KR" altLang="en-US" sz="1600" dirty="0"/>
              <a:t>가칭</a:t>
            </a:r>
            <a:r>
              <a:rPr lang="en-US" altLang="ko-KR" sz="1600" dirty="0"/>
              <a:t>)</a:t>
            </a:r>
            <a:r>
              <a:rPr lang="ko-KR" altLang="en-US" sz="1600" dirty="0"/>
              <a:t>’을 설치할 필요</a:t>
            </a:r>
            <a:endParaRPr lang="en-US" altLang="ko-KR" sz="1600" dirty="0"/>
          </a:p>
          <a:p>
            <a:r>
              <a:rPr lang="en-US" altLang="ko-KR" sz="1600" dirty="0"/>
              <a:t>  - </a:t>
            </a:r>
            <a:r>
              <a:rPr lang="ko-KR" altLang="en-US" sz="1600" dirty="0"/>
              <a:t>공제사업의 해당 주무관청 및 금융감독원에 의한 수시검사에 관한 사항 </a:t>
            </a:r>
            <a:r>
              <a:rPr lang="ko-KR" altLang="en-US" sz="1600" b="1" dirty="0"/>
              <a:t>법정화</a:t>
            </a:r>
            <a:endParaRPr lang="en-US" altLang="ko-KR" sz="1600" b="1" dirty="0"/>
          </a:p>
          <a:p>
            <a:endParaRPr lang="en-US" altLang="ko-KR" sz="1600" dirty="0"/>
          </a:p>
          <a:p>
            <a:r>
              <a:rPr lang="ko-KR" altLang="ko-KR" sz="1600" b="1" dirty="0"/>
              <a:t>□</a:t>
            </a:r>
            <a:r>
              <a:rPr lang="en-US" altLang="ko-KR" sz="1600" b="1" dirty="0"/>
              <a:t> </a:t>
            </a:r>
            <a:r>
              <a:rPr lang="ko-KR" altLang="en-US" sz="1600" b="1" dirty="0"/>
              <a:t>결론적으로 이상의 제반 안 중 어느 안이 가장 바람직한가 하는 것은 공제의 역사</a:t>
            </a:r>
            <a:r>
              <a:rPr lang="en-US" altLang="ko-KR" sz="1600" b="1" dirty="0"/>
              <a:t>, </a:t>
            </a:r>
          </a:p>
          <a:p>
            <a:r>
              <a:rPr lang="en-US" altLang="ko-KR" sz="1600" b="1" dirty="0"/>
              <a:t>    </a:t>
            </a:r>
            <a:r>
              <a:rPr lang="ko-KR" altLang="en-US" sz="1600" b="1" dirty="0"/>
              <a:t>보험과 공제의 관계</a:t>
            </a:r>
            <a:r>
              <a:rPr lang="en-US" altLang="ko-KR" sz="1600" b="1" dirty="0"/>
              <a:t>, </a:t>
            </a:r>
            <a:r>
              <a:rPr lang="ko-KR" altLang="en-US" sz="1600" b="1" dirty="0"/>
              <a:t>공제의 현황</a:t>
            </a:r>
            <a:r>
              <a:rPr lang="en-US" altLang="ko-KR" sz="1600" b="1" dirty="0"/>
              <a:t>, </a:t>
            </a:r>
            <a:r>
              <a:rPr lang="ko-KR" altLang="en-US" sz="1600" b="1" dirty="0"/>
              <a:t>즉 실질적 보험행위인 점 등을 감안하여 </a:t>
            </a:r>
            <a:endParaRPr lang="en-US" altLang="ko-KR" sz="1600" b="1" dirty="0"/>
          </a:p>
          <a:p>
            <a:r>
              <a:rPr lang="en-US" altLang="ko-KR" sz="1600" b="1" dirty="0"/>
              <a:t>    </a:t>
            </a:r>
            <a:r>
              <a:rPr lang="ko-KR" altLang="en-US" sz="1600" b="1" dirty="0"/>
              <a:t>판단되어질 정책과제임  </a:t>
            </a:r>
            <a:endParaRPr lang="en-US" altLang="ko-KR" sz="1600" b="1" dirty="0"/>
          </a:p>
          <a:p>
            <a:r>
              <a:rPr lang="en-US" altLang="ko-KR" sz="1600" dirty="0"/>
              <a:t> </a:t>
            </a:r>
            <a:r>
              <a:rPr lang="ko-KR" altLang="ko-KR" sz="1600" dirty="0"/>
              <a:t>○</a:t>
            </a:r>
            <a:r>
              <a:rPr lang="en-US" altLang="ko-KR" sz="1600" dirty="0"/>
              <a:t> </a:t>
            </a:r>
            <a:r>
              <a:rPr lang="ko-KR" altLang="en-US" sz="1600" dirty="0"/>
              <a:t>다만 오늘날 </a:t>
            </a:r>
            <a:r>
              <a:rPr lang="ko-KR" altLang="en-US" sz="1600" b="1" dirty="0"/>
              <a:t>대형 공제는 몸집이 비대한 거인</a:t>
            </a:r>
            <a:r>
              <a:rPr lang="ko-KR" altLang="en-US" sz="1600" dirty="0"/>
              <a:t>이 되었지만</a:t>
            </a:r>
            <a:r>
              <a:rPr lang="en-US" altLang="ko-KR" sz="1600" dirty="0"/>
              <a:t>,</a:t>
            </a:r>
            <a:r>
              <a:rPr lang="ko-KR" altLang="en-US" sz="1600" dirty="0"/>
              <a:t> 공제가 보험이 아니라 </a:t>
            </a:r>
            <a:endParaRPr lang="en-US" altLang="ko-KR" sz="1600" dirty="0"/>
          </a:p>
          <a:p>
            <a:r>
              <a:rPr lang="en-US" altLang="ko-KR" sz="1600" dirty="0"/>
              <a:t>    </a:t>
            </a:r>
            <a:r>
              <a:rPr lang="ko-KR" altLang="en-US" sz="1600" dirty="0"/>
              <a:t>는 주무부처 등의 방어∙옹호 등의 현상 속에서 계속 방치될 성질의 것이 아니라는 </a:t>
            </a:r>
            <a:endParaRPr lang="en-US" altLang="ko-KR" sz="1600" dirty="0"/>
          </a:p>
          <a:p>
            <a:r>
              <a:rPr lang="en-US" altLang="ko-KR" sz="1600" dirty="0"/>
              <a:t>    </a:t>
            </a:r>
            <a:r>
              <a:rPr lang="ko-KR" altLang="en-US" sz="1600" dirty="0"/>
              <a:t>것은 일반적으로 시인되고 있다고 할 것임</a:t>
            </a:r>
            <a:endParaRPr lang="en-US" altLang="ko-KR" sz="1600" dirty="0"/>
          </a:p>
          <a:p>
            <a:r>
              <a:rPr lang="en-US" altLang="ko-KR" sz="1600" dirty="0"/>
              <a:t>  - </a:t>
            </a:r>
            <a:r>
              <a:rPr lang="ko-KR" altLang="en-US" sz="1600" dirty="0"/>
              <a:t>총자산 </a:t>
            </a:r>
            <a:r>
              <a:rPr lang="en-US" altLang="ko-KR" sz="1600" dirty="0"/>
              <a:t>: </a:t>
            </a:r>
            <a:r>
              <a:rPr lang="ko-KR" altLang="en-US" sz="1600" dirty="0"/>
              <a:t>새마을금고 </a:t>
            </a:r>
            <a:r>
              <a:rPr lang="en-US" altLang="ko-KR" sz="1600" dirty="0"/>
              <a:t>284</a:t>
            </a:r>
            <a:r>
              <a:rPr lang="ko-KR" altLang="en-US" sz="1600" dirty="0"/>
              <a:t>조원</a:t>
            </a:r>
            <a:r>
              <a:rPr lang="en-US" altLang="ko-KR" sz="1600" dirty="0"/>
              <a:t>, </a:t>
            </a:r>
            <a:r>
              <a:rPr lang="ko-KR" altLang="en-US" sz="1600" dirty="0"/>
              <a:t>교직원공제 </a:t>
            </a:r>
            <a:r>
              <a:rPr lang="en-US" altLang="ko-KR" sz="1600" dirty="0"/>
              <a:t>86</a:t>
            </a:r>
            <a:r>
              <a:rPr lang="ko-KR" altLang="en-US" sz="1600" dirty="0"/>
              <a:t>조원</a:t>
            </a:r>
            <a:r>
              <a:rPr lang="en-US" altLang="ko-KR" sz="1600" dirty="0"/>
              <a:t>, </a:t>
            </a:r>
            <a:r>
              <a:rPr lang="ko-KR" altLang="en-US" sz="1600" dirty="0"/>
              <a:t>행정공제회 </a:t>
            </a:r>
            <a:r>
              <a:rPr lang="en-US" altLang="ko-KR" sz="1600" dirty="0"/>
              <a:t>34</a:t>
            </a:r>
            <a:r>
              <a:rPr lang="ko-KR" altLang="en-US" sz="1600" dirty="0"/>
              <a:t>조원 등</a:t>
            </a:r>
          </a:p>
        </p:txBody>
      </p:sp>
      <p:sp>
        <p:nvSpPr>
          <p:cNvPr id="2" name="슬라이드 번호 개체 틀 1">
            <a:extLst>
              <a:ext uri="{FF2B5EF4-FFF2-40B4-BE49-F238E27FC236}">
                <a16:creationId xmlns:a16="http://schemas.microsoft.com/office/drawing/2014/main" id="{B0941365-6AA2-4CB0-89CE-EBFBE72A5052}"/>
              </a:ext>
            </a:extLst>
          </p:cNvPr>
          <p:cNvSpPr>
            <a:spLocks noGrp="1"/>
          </p:cNvSpPr>
          <p:nvPr>
            <p:ph type="sldNum" sz="quarter" idx="12"/>
          </p:nvPr>
        </p:nvSpPr>
        <p:spPr/>
        <p:txBody>
          <a:bodyPr/>
          <a:lstStyle/>
          <a:p>
            <a:fld id="{2C35A0F8-76F7-4879-902E-6C3B317F277E}" type="slidenum">
              <a:rPr lang="ko-KR" altLang="en-US" smtClean="0"/>
              <a:t>61</a:t>
            </a:fld>
            <a:endParaRPr lang="ko-KR" altLang="en-US"/>
          </a:p>
        </p:txBody>
      </p:sp>
    </p:spTree>
    <p:extLst>
      <p:ext uri="{BB962C8B-B14F-4D97-AF65-F5344CB8AC3E}">
        <p14:creationId xmlns:p14="http://schemas.microsoft.com/office/powerpoint/2010/main" val="42249734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981200" y="0"/>
            <a:ext cx="8229600" cy="6858000"/>
          </a:xfrm>
        </p:spPr>
        <p:txBody>
          <a:bodyPr>
            <a:normAutofit/>
          </a:bodyPr>
          <a:lstStyle/>
          <a:p>
            <a:r>
              <a:rPr lang="en-US" altLang="ko-KR" sz="1800" b="1" dirty="0"/>
              <a:t>&lt;</a:t>
            </a:r>
            <a:r>
              <a:rPr lang="ko-KR" altLang="en-US" sz="1800" b="1" dirty="0"/>
              <a:t>별첨</a:t>
            </a:r>
            <a:r>
              <a:rPr lang="en-US" altLang="ko-KR" sz="1800" b="1" dirty="0"/>
              <a:t>&gt; </a:t>
            </a:r>
            <a:r>
              <a:rPr lang="ko-KR" altLang="en-US" sz="1800" b="1" dirty="0"/>
              <a:t>미국 및 외국사의 통상마찰 제기에 따른 일본에서의 공제에 대한 </a:t>
            </a:r>
            <a:endParaRPr lang="en-US" altLang="ko-KR" sz="1800" b="1" dirty="0"/>
          </a:p>
          <a:p>
            <a:r>
              <a:rPr lang="en-US" altLang="ko-KR" sz="1800" b="1" dirty="0"/>
              <a:t>          </a:t>
            </a:r>
            <a:r>
              <a:rPr lang="ko-KR" altLang="en-US" sz="1800" b="1" dirty="0"/>
              <a:t> 「</a:t>
            </a:r>
            <a:r>
              <a:rPr lang="ko-KR" altLang="en-US" sz="1800" b="1" dirty="0" err="1"/>
              <a:t>보험업법</a:t>
            </a:r>
            <a:r>
              <a:rPr lang="ko-KR" altLang="en-US" sz="1800" b="1" dirty="0"/>
              <a:t>」 적용 요구와 한∙미 </a:t>
            </a:r>
            <a:r>
              <a:rPr lang="en-US" altLang="ko-KR" sz="1800" b="1" dirty="0"/>
              <a:t>FTA </a:t>
            </a:r>
            <a:r>
              <a:rPr lang="ko-KR" altLang="en-US" sz="1800" b="1" dirty="0"/>
              <a:t>약속 내용 </a:t>
            </a:r>
            <a:endParaRPr lang="en-US" altLang="ko-KR" sz="1800" b="1" dirty="0"/>
          </a:p>
          <a:p>
            <a:endParaRPr lang="en-US" altLang="ko-KR" sz="1200" b="1" dirty="0"/>
          </a:p>
          <a:p>
            <a:r>
              <a:rPr lang="ko-KR" altLang="ko-KR" sz="1600" b="1" dirty="0"/>
              <a:t>□</a:t>
            </a:r>
            <a:r>
              <a:rPr lang="en-US" altLang="ko-KR" sz="1600" b="1" dirty="0"/>
              <a:t> </a:t>
            </a:r>
            <a:r>
              <a:rPr lang="ko-KR" altLang="en-US" sz="1600" b="1" dirty="0"/>
              <a:t>미국 등은 재일 상공회의소를 통해 일본정부에 공제규제를 반복하여 요구</a:t>
            </a:r>
            <a:r>
              <a:rPr lang="en-US" altLang="ko-KR" sz="1600" b="1" dirty="0"/>
              <a:t>, </a:t>
            </a:r>
            <a:r>
              <a:rPr lang="ko-KR" altLang="en-US" sz="1600" b="1" dirty="0"/>
              <a:t>결국</a:t>
            </a:r>
            <a:endParaRPr lang="en-US" altLang="ko-KR" sz="1600" b="1" dirty="0"/>
          </a:p>
          <a:p>
            <a:r>
              <a:rPr lang="en-US" altLang="ko-KR" sz="1600" b="1" dirty="0"/>
              <a:t>    </a:t>
            </a:r>
            <a:r>
              <a:rPr lang="ko-KR" altLang="en-US" sz="1600" b="1" dirty="0"/>
              <a:t>일본정부는 이러한 요구를 받아들여 </a:t>
            </a:r>
            <a:r>
              <a:rPr lang="en-US" altLang="ko-KR" sz="1600" b="1" dirty="0"/>
              <a:t>2006</a:t>
            </a:r>
            <a:r>
              <a:rPr lang="ko-KR" altLang="en-US" sz="1600" b="1" dirty="0"/>
              <a:t>년 </a:t>
            </a:r>
            <a:r>
              <a:rPr lang="en-US" altLang="ko-KR" sz="1600" b="1" dirty="0"/>
              <a:t>4</a:t>
            </a:r>
            <a:r>
              <a:rPr lang="ko-KR" altLang="en-US" sz="1600" b="1" dirty="0"/>
              <a:t>월 시행된 개정 「</a:t>
            </a:r>
            <a:r>
              <a:rPr lang="ko-KR" altLang="en-US" sz="1600" b="1" dirty="0" err="1"/>
              <a:t>보험엄법</a:t>
            </a:r>
            <a:r>
              <a:rPr lang="ko-KR" altLang="en-US" sz="1600" b="1" dirty="0"/>
              <a:t>」에 공제</a:t>
            </a:r>
            <a:endParaRPr lang="en-US" altLang="ko-KR" sz="1600" b="1" dirty="0"/>
          </a:p>
          <a:p>
            <a:r>
              <a:rPr lang="en-US" altLang="ko-KR" sz="1600" b="1" dirty="0"/>
              <a:t>    </a:t>
            </a:r>
            <a:r>
              <a:rPr lang="ko-KR" altLang="en-US" sz="1600" b="1" dirty="0"/>
              <a:t>사업을 보험업과 동렬선상으로 보고 엄격한 규제를 실시</a:t>
            </a:r>
            <a:r>
              <a:rPr lang="en-US" altLang="ko-KR" sz="1600" b="1" dirty="0"/>
              <a:t>. </a:t>
            </a:r>
            <a:r>
              <a:rPr lang="ko-KR" altLang="en-US" sz="1600" b="1" dirty="0"/>
              <a:t>미국 등의 요구내용은</a:t>
            </a:r>
            <a:r>
              <a:rPr lang="en-US" altLang="ko-KR" sz="1600" b="1" dirty="0"/>
              <a:t>, </a:t>
            </a:r>
          </a:p>
          <a:p>
            <a:r>
              <a:rPr lang="en-US" altLang="ko-KR" sz="1600" b="1" dirty="0"/>
              <a:t> </a:t>
            </a:r>
            <a:r>
              <a:rPr lang="ko-KR" altLang="en-US" sz="1600" dirty="0"/>
              <a:t>○ </a:t>
            </a:r>
            <a:r>
              <a:rPr lang="en-US" altLang="ko-KR" sz="1600" dirty="0"/>
              <a:t>(1) </a:t>
            </a:r>
            <a:r>
              <a:rPr lang="ko-KR" altLang="en-US" sz="1600" dirty="0"/>
              <a:t>공제상품은 실질적으로 불특정다수인에 대해 판매되어 실태는 보험회사와 </a:t>
            </a:r>
            <a:endParaRPr lang="en-US" altLang="ko-KR" sz="1600" dirty="0"/>
          </a:p>
          <a:p>
            <a:r>
              <a:rPr lang="en-US" altLang="ko-KR" sz="1600" dirty="0"/>
              <a:t>     </a:t>
            </a:r>
            <a:r>
              <a:rPr lang="ko-KR" altLang="en-US" sz="1600" dirty="0"/>
              <a:t>다르지 않고</a:t>
            </a:r>
            <a:r>
              <a:rPr lang="en-US" altLang="ko-KR" sz="1600" dirty="0"/>
              <a:t>, </a:t>
            </a:r>
          </a:p>
          <a:p>
            <a:r>
              <a:rPr lang="en-US" altLang="ko-KR" sz="1600" dirty="0"/>
              <a:t> </a:t>
            </a:r>
            <a:r>
              <a:rPr lang="ko-KR" altLang="en-US" sz="1600" dirty="0"/>
              <a:t>○ </a:t>
            </a:r>
            <a:r>
              <a:rPr lang="en-US" altLang="ko-KR" sz="1600" dirty="0"/>
              <a:t>(2) </a:t>
            </a:r>
            <a:r>
              <a:rPr lang="ko-KR" altLang="en-US" sz="1600" dirty="0"/>
              <a:t>공제는 생명보험∙손해보험시장에서 계약건수∙</a:t>
            </a:r>
            <a:r>
              <a:rPr lang="ko-KR" altLang="en-US" sz="1600" dirty="0" err="1"/>
              <a:t>공제료</a:t>
            </a:r>
            <a:r>
              <a:rPr lang="ko-KR" altLang="en-US" sz="1600" dirty="0"/>
              <a:t> 등에서 상당수를 점하고 </a:t>
            </a:r>
            <a:endParaRPr lang="en-US" altLang="ko-KR" sz="1600" dirty="0"/>
          </a:p>
          <a:p>
            <a:r>
              <a:rPr lang="en-US" altLang="ko-KR" sz="1600" dirty="0"/>
              <a:t>   </a:t>
            </a:r>
            <a:r>
              <a:rPr lang="ko-KR" altLang="en-US" sz="1600" dirty="0"/>
              <a:t> 있고</a:t>
            </a:r>
            <a:r>
              <a:rPr lang="en-US" altLang="ko-KR" sz="1600" dirty="0"/>
              <a:t>, </a:t>
            </a:r>
          </a:p>
          <a:p>
            <a:r>
              <a:rPr lang="en-US" altLang="ko-KR" sz="1600" dirty="0"/>
              <a:t> </a:t>
            </a:r>
            <a:r>
              <a:rPr lang="ko-KR" altLang="en-US" sz="1600" dirty="0"/>
              <a:t>○ </a:t>
            </a:r>
            <a:r>
              <a:rPr lang="en-US" altLang="ko-KR" sz="1600" dirty="0"/>
              <a:t>(3) </a:t>
            </a:r>
            <a:r>
              <a:rPr lang="ko-KR" altLang="en-US" sz="1600" dirty="0"/>
              <a:t>공제는 계약자보호기구에 대한 자금갹출이 면제되고</a:t>
            </a:r>
            <a:r>
              <a:rPr lang="en-US" altLang="ko-KR" sz="1600" dirty="0"/>
              <a:t>, </a:t>
            </a:r>
            <a:r>
              <a:rPr lang="ko-KR" altLang="en-US" sz="1600" dirty="0"/>
              <a:t>법인세가 낮고</a:t>
            </a:r>
            <a:r>
              <a:rPr lang="en-US" altLang="ko-KR" sz="1600" dirty="0"/>
              <a:t>, </a:t>
            </a:r>
          </a:p>
          <a:p>
            <a:r>
              <a:rPr lang="en-US" altLang="ko-KR" sz="1600" dirty="0"/>
              <a:t>    </a:t>
            </a:r>
            <a:r>
              <a:rPr lang="ko-KR" altLang="en-US" sz="1600" dirty="0"/>
              <a:t>보험업법의 규제 하에 놓여 있지도 않음을 이유로 공제규제의 강화를 요구   </a:t>
            </a:r>
            <a:endParaRPr lang="en-US" altLang="ko-KR" sz="1600" dirty="0"/>
          </a:p>
          <a:p>
            <a:endParaRPr lang="en-US" altLang="ko-KR" sz="1200" dirty="0"/>
          </a:p>
          <a:p>
            <a:r>
              <a:rPr lang="en-US" altLang="ko-KR" sz="1600" b="1" dirty="0"/>
              <a:t>□ </a:t>
            </a:r>
            <a:r>
              <a:rPr lang="ko-KR" altLang="en-US" sz="1600" b="1" dirty="0"/>
              <a:t>「한∙미 </a:t>
            </a:r>
            <a:r>
              <a:rPr lang="en-US" altLang="ko-KR" sz="1600" b="1" dirty="0"/>
              <a:t>FTA(2012.3.15. </a:t>
            </a:r>
            <a:r>
              <a:rPr lang="ko-KR" altLang="en-US" sz="1600" b="1" dirty="0"/>
              <a:t>발효 </a:t>
            </a:r>
            <a:r>
              <a:rPr lang="en-US" altLang="ko-KR" sz="1600" b="1" dirty="0"/>
              <a:t>: </a:t>
            </a:r>
            <a:r>
              <a:rPr lang="ko-KR" altLang="en-US" sz="1600" b="1" dirty="0"/>
              <a:t>부속서 </a:t>
            </a:r>
            <a:r>
              <a:rPr lang="en-US" altLang="ko-KR" sz="1600" b="1" dirty="0"/>
              <a:t>13-</a:t>
            </a:r>
            <a:r>
              <a:rPr lang="ko-KR" altLang="en-US" sz="1600" b="1" dirty="0"/>
              <a:t>나</a:t>
            </a:r>
            <a:r>
              <a:rPr lang="en-US" altLang="ko-KR" sz="1600" b="1" dirty="0"/>
              <a:t>(</a:t>
            </a:r>
            <a:r>
              <a:rPr lang="ko-KR" altLang="en-US" sz="1600" b="1" dirty="0"/>
              <a:t>구체적 약속</a:t>
            </a:r>
            <a:r>
              <a:rPr lang="en-US" altLang="ko-KR" sz="1600" b="1" dirty="0"/>
              <a:t>)</a:t>
            </a:r>
            <a:r>
              <a:rPr lang="ko-KR" altLang="en-US" sz="1600" b="1" dirty="0"/>
              <a:t>」</a:t>
            </a:r>
            <a:r>
              <a:rPr lang="en-US" altLang="ko-KR" sz="1600" dirty="0"/>
              <a:t> </a:t>
            </a:r>
          </a:p>
          <a:p>
            <a:r>
              <a:rPr lang="ko-KR" altLang="en-US" sz="1600" dirty="0"/>
              <a:t> ○ 제</a:t>
            </a:r>
            <a:r>
              <a:rPr lang="en-US" altLang="ko-KR" sz="1600" dirty="0"/>
              <a:t>6</a:t>
            </a:r>
            <a:r>
              <a:rPr lang="ko-KR" altLang="en-US" sz="1600" dirty="0"/>
              <a:t>절 분야별 협동조합 판매 보험</a:t>
            </a:r>
            <a:endParaRPr lang="en-US" altLang="ko-KR" sz="1600" dirty="0"/>
          </a:p>
          <a:p>
            <a:r>
              <a:rPr lang="en-US" altLang="ko-KR" sz="1600" dirty="0"/>
              <a:t>  - </a:t>
            </a:r>
            <a:r>
              <a:rPr lang="ko-KR" altLang="en-US" sz="1600" dirty="0"/>
              <a:t>보험서비스에 대한 규제로 인한 경쟁상의 혜택 제공 금지</a:t>
            </a:r>
            <a:endParaRPr lang="en-US" altLang="ko-KR" sz="1600" dirty="0"/>
          </a:p>
          <a:p>
            <a:r>
              <a:rPr lang="en-US" altLang="ko-KR" sz="1600" dirty="0"/>
              <a:t>  - </a:t>
            </a:r>
            <a:r>
              <a:rPr lang="ko-KR" altLang="en-US" sz="1600" dirty="0"/>
              <a:t>실행 가능한 한도에서</a:t>
            </a:r>
            <a:r>
              <a:rPr lang="en-US" altLang="ko-KR" sz="1600" dirty="0"/>
              <a:t>, </a:t>
            </a:r>
            <a:r>
              <a:rPr lang="ko-KR" altLang="en-US" sz="1600" dirty="0"/>
              <a:t>동일한 규범을 적용</a:t>
            </a:r>
            <a:endParaRPr lang="en-US" altLang="ko-KR" sz="1600" dirty="0"/>
          </a:p>
          <a:p>
            <a:r>
              <a:rPr lang="en-US" altLang="ko-KR" sz="1600" dirty="0"/>
              <a:t>  - </a:t>
            </a:r>
            <a:r>
              <a:rPr lang="ko-KR" altLang="en-US" sz="1600" dirty="0"/>
              <a:t>금융감독위원회가 규제감독권 행사 </a:t>
            </a:r>
            <a:r>
              <a:rPr lang="en-US" altLang="ko-KR" sz="1600" dirty="0"/>
              <a:t>: FTA </a:t>
            </a:r>
            <a:r>
              <a:rPr lang="ko-KR" altLang="en-US" sz="1600" dirty="0"/>
              <a:t>발효 후 </a:t>
            </a:r>
            <a:r>
              <a:rPr lang="en-US" altLang="ko-KR" sz="1600" dirty="0"/>
              <a:t>3</a:t>
            </a:r>
            <a:r>
              <a:rPr lang="ko-KR" altLang="en-US" sz="1600" dirty="0"/>
              <a:t>년 이내에 금융감독위원회가  </a:t>
            </a:r>
            <a:endParaRPr lang="en-US" altLang="ko-KR" sz="1600" dirty="0"/>
          </a:p>
          <a:p>
            <a:r>
              <a:rPr lang="en-US" altLang="ko-KR" sz="1600" dirty="0"/>
              <a:t>    4</a:t>
            </a:r>
            <a:r>
              <a:rPr lang="ko-KR" altLang="en-US" sz="1600" dirty="0"/>
              <a:t>대 공제</a:t>
            </a:r>
            <a:r>
              <a:rPr lang="en-US" altLang="ko-KR" sz="1600" dirty="0"/>
              <a:t>(</a:t>
            </a:r>
            <a:r>
              <a:rPr lang="ko-KR" altLang="en-US" sz="1600" dirty="0"/>
              <a:t>농협</a:t>
            </a:r>
            <a:r>
              <a:rPr lang="en-US" altLang="ko-KR" sz="1600" dirty="0"/>
              <a:t>, </a:t>
            </a:r>
            <a:r>
              <a:rPr lang="ko-KR" altLang="en-US" sz="1600" dirty="0"/>
              <a:t>수협</a:t>
            </a:r>
            <a:r>
              <a:rPr lang="en-US" altLang="ko-KR" sz="1600" dirty="0"/>
              <a:t>, </a:t>
            </a:r>
            <a:r>
              <a:rPr lang="ko-KR" altLang="en-US" sz="1600" dirty="0"/>
              <a:t>새마을금고</a:t>
            </a:r>
            <a:r>
              <a:rPr lang="en-US" altLang="ko-KR" sz="1600" dirty="0"/>
              <a:t>, </a:t>
            </a:r>
            <a:r>
              <a:rPr lang="ko-KR" altLang="en-US" sz="1600" dirty="0" err="1"/>
              <a:t>신협</a:t>
            </a:r>
            <a:r>
              <a:rPr lang="en-US" altLang="ko-KR" sz="1600" dirty="0"/>
              <a:t>)</a:t>
            </a:r>
            <a:r>
              <a:rPr lang="ko-KR" altLang="en-US" sz="1600" dirty="0"/>
              <a:t>의 지불능력</a:t>
            </a:r>
            <a:r>
              <a:rPr lang="en-US" altLang="ko-KR" sz="1600" dirty="0"/>
              <a:t>(solvency margin) </a:t>
            </a:r>
            <a:r>
              <a:rPr lang="ko-KR" altLang="en-US" sz="1600" dirty="0"/>
              <a:t>감독</a:t>
            </a:r>
            <a:endParaRPr lang="en-US" altLang="ko-KR" sz="1600" dirty="0"/>
          </a:p>
          <a:p>
            <a:r>
              <a:rPr lang="en-US" altLang="ko-KR" sz="1600" dirty="0"/>
              <a:t> </a:t>
            </a:r>
            <a:r>
              <a:rPr lang="en-US" altLang="ko-KR" sz="1600" b="1" dirty="0"/>
              <a:t>→ </a:t>
            </a:r>
            <a:r>
              <a:rPr lang="ko-KR" altLang="en-US" sz="1600" b="1" dirty="0"/>
              <a:t>한미 </a:t>
            </a:r>
            <a:r>
              <a:rPr lang="en-US" altLang="ko-KR" sz="1600" b="1" dirty="0"/>
              <a:t>FTA </a:t>
            </a:r>
            <a:r>
              <a:rPr lang="ko-KR" altLang="en-US" sz="1600" b="1" dirty="0"/>
              <a:t>발효에 따라 농협공제</a:t>
            </a:r>
            <a:r>
              <a:rPr lang="en-US" altLang="ko-KR" sz="1600" b="1" dirty="0"/>
              <a:t>, </a:t>
            </a:r>
            <a:r>
              <a:rPr lang="ko-KR" altLang="en-US" sz="1600" b="1" dirty="0"/>
              <a:t>수협공제</a:t>
            </a:r>
            <a:r>
              <a:rPr lang="en-US" altLang="ko-KR" sz="1600" b="1" dirty="0"/>
              <a:t>, </a:t>
            </a:r>
            <a:r>
              <a:rPr lang="ko-KR" altLang="en-US" sz="1600" b="1" dirty="0"/>
              <a:t>새마을금고공제</a:t>
            </a:r>
            <a:r>
              <a:rPr lang="en-US" altLang="ko-KR" sz="1600" b="1" dirty="0"/>
              <a:t>, </a:t>
            </a:r>
            <a:r>
              <a:rPr lang="ko-KR" altLang="en-US" sz="1600" b="1" dirty="0" err="1"/>
              <a:t>신협공제</a:t>
            </a:r>
            <a:r>
              <a:rPr lang="ko-KR" altLang="en-US" sz="1600" b="1" dirty="0"/>
              <a:t> 등은 </a:t>
            </a:r>
            <a:r>
              <a:rPr lang="en-US" altLang="ko-KR" sz="1600" b="1" dirty="0"/>
              <a:t>3</a:t>
            </a:r>
            <a:r>
              <a:rPr lang="ko-KR" altLang="en-US" sz="1600" b="1" dirty="0"/>
              <a:t>년 </a:t>
            </a:r>
            <a:endParaRPr lang="en-US" altLang="ko-KR" sz="1600" b="1" dirty="0"/>
          </a:p>
          <a:p>
            <a:r>
              <a:rPr lang="en-US" altLang="ko-KR" sz="1600" b="1" dirty="0"/>
              <a:t>    </a:t>
            </a:r>
            <a:r>
              <a:rPr lang="ko-KR" altLang="en-US" sz="1600" b="1" dirty="0"/>
              <a:t>이내에 지급여력비율을 금융감독원에 보고 의무 발생</a:t>
            </a:r>
            <a:r>
              <a:rPr lang="en-US" altLang="ko-KR" sz="1600" b="1" dirty="0"/>
              <a:t>, </a:t>
            </a:r>
            <a:r>
              <a:rPr lang="ko-KR" altLang="en-US" sz="1600" b="1" u="sng" dirty="0"/>
              <a:t>농협의 주식회사 전환 </a:t>
            </a:r>
            <a:r>
              <a:rPr lang="ko-KR" altLang="en-US" sz="1600" b="1" dirty="0"/>
              <a:t>이행</a:t>
            </a:r>
            <a:endParaRPr lang="en-US" altLang="ko-KR" sz="1600" b="1" dirty="0"/>
          </a:p>
          <a:p>
            <a:r>
              <a:rPr lang="en-US" altLang="ko-KR" sz="1600" dirty="0"/>
              <a:t> </a:t>
            </a:r>
            <a:r>
              <a:rPr lang="en-US" altLang="ko-KR" sz="1600" b="1" dirty="0"/>
              <a:t>→ </a:t>
            </a:r>
            <a:r>
              <a:rPr lang="ko-KR" altLang="en-US" sz="1600" b="1" dirty="0"/>
              <a:t>최근</a:t>
            </a:r>
            <a:r>
              <a:rPr lang="en-US" altLang="ko-KR" sz="1600" b="1" dirty="0"/>
              <a:t>(2026.4.28) </a:t>
            </a:r>
            <a:r>
              <a:rPr lang="ko-KR" altLang="en-US" sz="1600" b="1" dirty="0"/>
              <a:t>미국 무역대표부</a:t>
            </a:r>
            <a:r>
              <a:rPr lang="en-US" altLang="ko-KR" sz="1600" b="1" dirty="0"/>
              <a:t>(USTR)</a:t>
            </a:r>
            <a:r>
              <a:rPr lang="ko-KR" altLang="en-US" sz="1600" b="1" dirty="0"/>
              <a:t>는 미국이 한국의 ‘</a:t>
            </a:r>
            <a:r>
              <a:rPr lang="ko-KR" altLang="en-US" sz="1600" b="1" dirty="0" err="1"/>
              <a:t>인터넷망</a:t>
            </a:r>
            <a:r>
              <a:rPr lang="ko-KR" altLang="en-US" sz="1600" b="1" dirty="0"/>
              <a:t> 사용료’ </a:t>
            </a:r>
            <a:endParaRPr lang="en-US" altLang="ko-KR" sz="1600" b="1" dirty="0"/>
          </a:p>
          <a:p>
            <a:r>
              <a:rPr lang="en-US" altLang="ko-KR" sz="1600" b="1" dirty="0"/>
              <a:t>    </a:t>
            </a:r>
            <a:r>
              <a:rPr lang="ko-KR" altLang="en-US" sz="1600" b="1" dirty="0"/>
              <a:t>정책을 문제 삼으로면서 디지털 통상 등 갈등이 </a:t>
            </a:r>
            <a:r>
              <a:rPr lang="ko-KR" altLang="en-US" sz="1600" b="1"/>
              <a:t>재부상하는</a:t>
            </a:r>
            <a:r>
              <a:rPr lang="ko-KR" altLang="en-US" sz="1600" b="1" dirty="0"/>
              <a:t> 양상</a:t>
            </a:r>
            <a:r>
              <a:rPr lang="en-US" altLang="ko-KR" sz="1600" dirty="0"/>
              <a:t> </a:t>
            </a:r>
          </a:p>
          <a:p>
            <a:endParaRPr lang="ko-KR" altLang="en-US" sz="1600" dirty="0"/>
          </a:p>
        </p:txBody>
      </p:sp>
      <p:sp>
        <p:nvSpPr>
          <p:cNvPr id="2" name="슬라이드 번호 개체 틀 1">
            <a:extLst>
              <a:ext uri="{FF2B5EF4-FFF2-40B4-BE49-F238E27FC236}">
                <a16:creationId xmlns:a16="http://schemas.microsoft.com/office/drawing/2014/main" id="{C0C6C8F0-AEED-4664-ADE5-54A94A3DB283}"/>
              </a:ext>
            </a:extLst>
          </p:cNvPr>
          <p:cNvSpPr>
            <a:spLocks noGrp="1"/>
          </p:cNvSpPr>
          <p:nvPr>
            <p:ph type="sldNum" sz="quarter" idx="12"/>
          </p:nvPr>
        </p:nvSpPr>
        <p:spPr/>
        <p:txBody>
          <a:bodyPr/>
          <a:lstStyle/>
          <a:p>
            <a:fld id="{2C35A0F8-76F7-4879-902E-6C3B317F277E}" type="slidenum">
              <a:rPr lang="ko-KR" altLang="en-US" smtClean="0"/>
              <a:t>62</a:t>
            </a:fld>
            <a:endParaRPr lang="ko-KR" altLang="en-US"/>
          </a:p>
        </p:txBody>
      </p:sp>
    </p:spTree>
    <p:extLst>
      <p:ext uri="{BB962C8B-B14F-4D97-AF65-F5344CB8AC3E}">
        <p14:creationId xmlns:p14="http://schemas.microsoft.com/office/powerpoint/2010/main" val="16429040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30485CA-032B-33A3-450E-2DD584E56694}"/>
              </a:ext>
            </a:extLst>
          </p:cNvPr>
          <p:cNvSpPr txBox="1"/>
          <p:nvPr/>
        </p:nvSpPr>
        <p:spPr>
          <a:xfrm>
            <a:off x="4921902" y="2556159"/>
            <a:ext cx="5768463" cy="1595758"/>
          </a:xfrm>
          <a:prstGeom prst="rect">
            <a:avLst/>
          </a:prstGeom>
          <a:noFill/>
        </p:spPr>
        <p:txBody>
          <a:bodyPr wrap="square">
            <a:spAutoFit/>
          </a:bodyPr>
          <a:lstStyle/>
          <a:p>
            <a:pPr algn="r" defTabSz="457200">
              <a:lnSpc>
                <a:spcPct val="130000"/>
              </a:lnSpc>
              <a:defRPr/>
            </a:pPr>
            <a:r>
              <a:rPr lang="ko-KR" altLang="en-US" sz="3600" b="1" spc="-100" dirty="0">
                <a:solidFill>
                  <a:srgbClr val="FFC000"/>
                </a:solidFill>
                <a:effectLst>
                  <a:outerShdw blurRad="50800" dist="38100" dir="5400000" algn="t" rotWithShape="0">
                    <a:prstClr val="black">
                      <a:alpha val="40000"/>
                    </a:prstClr>
                  </a:outerShdw>
                </a:effectLst>
                <a:latin typeface="맑은 고딕" panose="020B0503020000020004" pitchFamily="50" charset="-127"/>
                <a:ea typeface="맑은 고딕" panose="020B0503020000020004" pitchFamily="50" charset="-127"/>
              </a:rPr>
              <a:t>공제분야 연구와 정책 </a:t>
            </a:r>
            <a:r>
              <a:rPr lang="en-US" altLang="ko-KR" sz="4400" b="1" spc="-100" dirty="0">
                <a:solidFill>
                  <a:prstClr val="white"/>
                </a:solidFill>
                <a:effectLst>
                  <a:outerShdw blurRad="50800" dist="38100" dir="5400000" algn="t" rotWithShape="0">
                    <a:prstClr val="black">
                      <a:alpha val="40000"/>
                    </a:prstClr>
                  </a:outerShdw>
                </a:effectLst>
                <a:latin typeface="맑은 고딕" panose="020B0503020000020004" pitchFamily="50" charset="-127"/>
                <a:ea typeface="맑은 고딕" panose="020B0503020000020004" pitchFamily="50" charset="-127"/>
              </a:rPr>
              <a:t>Captive </a:t>
            </a:r>
            <a:r>
              <a:rPr lang="ko-KR" altLang="en-US" sz="4400" b="1" spc="-100" dirty="0">
                <a:solidFill>
                  <a:prstClr val="white"/>
                </a:solidFill>
                <a:effectLst>
                  <a:outerShdw blurRad="50800" dist="38100" dir="5400000" algn="t" rotWithShape="0">
                    <a:prstClr val="black">
                      <a:alpha val="40000"/>
                    </a:prstClr>
                  </a:outerShdw>
                </a:effectLst>
                <a:latin typeface="맑은 고딕" panose="020B0503020000020004" pitchFamily="50" charset="-127"/>
                <a:ea typeface="맑은 고딕" panose="020B0503020000020004" pitchFamily="50" charset="-127"/>
              </a:rPr>
              <a:t>동향과 과제</a:t>
            </a:r>
            <a:endParaRPr lang="en-US" altLang="ko-KR" sz="4400" b="1" spc="-100" dirty="0">
              <a:solidFill>
                <a:prstClr val="white"/>
              </a:solidFill>
              <a:effectLst>
                <a:outerShdw blurRad="50800" dist="38100" dir="5400000" algn="t" rotWithShape="0">
                  <a:prstClr val="black">
                    <a:alpha val="40000"/>
                  </a:prstClr>
                </a:outerShdw>
              </a:effectLst>
              <a:latin typeface="맑은 고딕" panose="020B0503020000020004" pitchFamily="50" charset="-127"/>
              <a:ea typeface="맑은 고딕" panose="020B0503020000020004" pitchFamily="50" charset="-127"/>
            </a:endParaRPr>
          </a:p>
        </p:txBody>
      </p:sp>
      <p:cxnSp>
        <p:nvCxnSpPr>
          <p:cNvPr id="4" name="직선 연결선 3">
            <a:extLst>
              <a:ext uri="{FF2B5EF4-FFF2-40B4-BE49-F238E27FC236}">
                <a16:creationId xmlns:a16="http://schemas.microsoft.com/office/drawing/2014/main" id="{87D98520-55A2-CC80-CEE1-A00DF71F688B}"/>
              </a:ext>
            </a:extLst>
          </p:cNvPr>
          <p:cNvCxnSpPr>
            <a:cxnSpLocks/>
          </p:cNvCxnSpPr>
          <p:nvPr/>
        </p:nvCxnSpPr>
        <p:spPr>
          <a:xfrm>
            <a:off x="5276464" y="2335970"/>
            <a:ext cx="5380470" cy="0"/>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 name="직선 연결선 4">
            <a:extLst>
              <a:ext uri="{FF2B5EF4-FFF2-40B4-BE49-F238E27FC236}">
                <a16:creationId xmlns:a16="http://schemas.microsoft.com/office/drawing/2014/main" id="{A6200A1F-4E74-D50C-B845-000195B4C975}"/>
              </a:ext>
            </a:extLst>
          </p:cNvPr>
          <p:cNvCxnSpPr>
            <a:cxnSpLocks/>
          </p:cNvCxnSpPr>
          <p:nvPr/>
        </p:nvCxnSpPr>
        <p:spPr>
          <a:xfrm>
            <a:off x="5323118" y="4325026"/>
            <a:ext cx="5333817" cy="0"/>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6" name="직사각형 5">
            <a:extLst>
              <a:ext uri="{FF2B5EF4-FFF2-40B4-BE49-F238E27FC236}">
                <a16:creationId xmlns:a16="http://schemas.microsoft.com/office/drawing/2014/main" id="{DD099C0D-4E0E-D4C4-5EF1-8D3796E80B0A}"/>
              </a:ext>
            </a:extLst>
          </p:cNvPr>
          <p:cNvSpPr/>
          <p:nvPr/>
        </p:nvSpPr>
        <p:spPr>
          <a:xfrm>
            <a:off x="8570168" y="4541866"/>
            <a:ext cx="2086766" cy="1065929"/>
          </a:xfrm>
          <a:prstGeom prst="rect">
            <a:avLst/>
          </a:prstGeom>
          <a:noFill/>
          <a:ln w="12700">
            <a:solidFill>
              <a:schemeClr val="bg1">
                <a:lumMod val="8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defTabSz="457200">
              <a:lnSpc>
                <a:spcPct val="150000"/>
              </a:lnSpc>
              <a:defRPr/>
            </a:pPr>
            <a:r>
              <a:rPr lang="en-US" altLang="ko-KR" sz="1600" b="1" spc="-100" dirty="0">
                <a:solidFill>
                  <a:prstClr val="white">
                    <a:lumMod val="95000"/>
                  </a:prstClr>
                </a:solidFill>
                <a:latin typeface="맑은 고딕" panose="020B0503020000020004" pitchFamily="50" charset="-127"/>
                <a:ea typeface="맑은 고딕" panose="020B0503020000020004" pitchFamily="50" charset="-127"/>
              </a:rPr>
              <a:t>2026. 05. 21</a:t>
            </a:r>
          </a:p>
          <a:p>
            <a:pPr algn="ctr" defTabSz="457200">
              <a:lnSpc>
                <a:spcPct val="150000"/>
              </a:lnSpc>
              <a:defRPr/>
            </a:pPr>
            <a:r>
              <a:rPr lang="ko-KR" altLang="en-US" sz="1600" b="1" spc="-100" dirty="0">
                <a:solidFill>
                  <a:prstClr val="white">
                    <a:lumMod val="95000"/>
                  </a:prstClr>
                </a:solidFill>
                <a:latin typeface="맑은 고딕" panose="020B0503020000020004" pitchFamily="50" charset="-127"/>
                <a:ea typeface="맑은 고딕" panose="020B0503020000020004" pitchFamily="50" charset="-127"/>
              </a:rPr>
              <a:t>한국공제보험연구소</a:t>
            </a:r>
            <a:endParaRPr lang="en-US" altLang="ko-KR" sz="1600" b="1" spc="-100" dirty="0">
              <a:solidFill>
                <a:prstClr val="white">
                  <a:lumMod val="95000"/>
                </a:prstClr>
              </a:solidFill>
              <a:latin typeface="맑은 고딕" panose="020B0503020000020004" pitchFamily="50" charset="-127"/>
              <a:ea typeface="맑은 고딕" panose="020B0503020000020004" pitchFamily="50" charset="-127"/>
            </a:endParaRPr>
          </a:p>
          <a:p>
            <a:pPr algn="ctr" defTabSz="457200">
              <a:lnSpc>
                <a:spcPct val="150000"/>
              </a:lnSpc>
              <a:defRPr/>
            </a:pPr>
            <a:r>
              <a:rPr lang="ko-KR" altLang="en-US" sz="1600" b="1" spc="-100" dirty="0">
                <a:solidFill>
                  <a:prstClr val="white">
                    <a:lumMod val="95000"/>
                  </a:prstClr>
                </a:solidFill>
                <a:latin typeface="맑은 고딕" panose="020B0503020000020004" pitchFamily="50" charset="-127"/>
                <a:ea typeface="맑은 고딕" panose="020B0503020000020004" pitchFamily="50" charset="-127"/>
              </a:rPr>
              <a:t>지승현 대표</a:t>
            </a:r>
            <a:endParaRPr lang="en-US" altLang="ko-KR" sz="1600" b="1" spc="-100" dirty="0">
              <a:solidFill>
                <a:prstClr val="white">
                  <a:lumMod val="95000"/>
                </a:prstClr>
              </a:solidFill>
              <a:latin typeface="맑은 고딕" panose="020B0503020000020004" pitchFamily="50" charset="-127"/>
              <a:ea typeface="맑은 고딕" panose="020B0503020000020004" pitchFamily="50" charset="-127"/>
            </a:endParaRPr>
          </a:p>
        </p:txBody>
      </p:sp>
      <p:sp>
        <p:nvSpPr>
          <p:cNvPr id="2" name="TextBox 1">
            <a:extLst>
              <a:ext uri="{FF2B5EF4-FFF2-40B4-BE49-F238E27FC236}">
                <a16:creationId xmlns:a16="http://schemas.microsoft.com/office/drawing/2014/main" id="{CDD9B2B8-2EFE-6D9F-2F5A-4B2785983A61}"/>
              </a:ext>
            </a:extLst>
          </p:cNvPr>
          <p:cNvSpPr txBox="1"/>
          <p:nvPr/>
        </p:nvSpPr>
        <p:spPr>
          <a:xfrm>
            <a:off x="1143001" y="651945"/>
            <a:ext cx="5768463" cy="448328"/>
          </a:xfrm>
          <a:prstGeom prst="rect">
            <a:avLst/>
          </a:prstGeom>
          <a:noFill/>
        </p:spPr>
        <p:txBody>
          <a:bodyPr wrap="square">
            <a:spAutoFit/>
          </a:bodyPr>
          <a:lstStyle/>
          <a:p>
            <a:pPr defTabSz="457200">
              <a:lnSpc>
                <a:spcPct val="130000"/>
              </a:lnSpc>
              <a:defRPr/>
            </a:pPr>
            <a:r>
              <a:rPr lang="ko-KR" altLang="en-US" sz="2000" b="1" spc="-100" dirty="0">
                <a:latin typeface="맑은 고딕" panose="020B0503020000020004" pitchFamily="50" charset="-127"/>
                <a:ea typeface="맑은 고딕" panose="020B0503020000020004" pitchFamily="50" charset="-127"/>
              </a:rPr>
              <a:t>발제문 </a:t>
            </a:r>
            <a:r>
              <a:rPr lang="en-US" altLang="ko-KR" sz="2000" b="1" spc="-100" dirty="0">
                <a:latin typeface="맑은 고딕" panose="020B0503020000020004" pitchFamily="50" charset="-127"/>
                <a:ea typeface="맑은 고딕" panose="020B0503020000020004" pitchFamily="50" charset="-127"/>
              </a:rPr>
              <a:t>3. </a:t>
            </a:r>
            <a:endParaRPr lang="en-US" altLang="ko-KR" sz="2800" b="1" spc="-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11499634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E8FED-8F1A-01DB-C2A1-BD9ABE4180B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935EF1E-C910-2DC3-C6E3-B0CCD4AD93A4}"/>
              </a:ext>
            </a:extLst>
          </p:cNvPr>
          <p:cNvSpPr txBox="1"/>
          <p:nvPr/>
        </p:nvSpPr>
        <p:spPr>
          <a:xfrm>
            <a:off x="5237466" y="331650"/>
            <a:ext cx="4910404" cy="5828455"/>
          </a:xfrm>
          <a:prstGeom prst="rect">
            <a:avLst/>
          </a:prstGeom>
          <a:noFill/>
        </p:spPr>
        <p:txBody>
          <a:bodyPr wrap="square" rtlCol="0">
            <a:spAutoFit/>
          </a:bodyPr>
          <a:lstStyle/>
          <a:p>
            <a:pPr>
              <a:lnSpc>
                <a:spcPts val="5500"/>
              </a:lnSpc>
            </a:pPr>
            <a:r>
              <a:rPr lang="en-US" altLang="ko-KR" sz="2400" b="1" u="sng" spc="-100" dirty="0">
                <a:latin typeface="맑은 고딕" panose="020B0503020000020004" pitchFamily="50" charset="-127"/>
                <a:ea typeface="맑은 고딕" panose="020B0503020000020004" pitchFamily="50" charset="-127"/>
              </a:rPr>
              <a:t>Agenda</a:t>
            </a:r>
          </a:p>
          <a:p>
            <a:pPr marL="360000" indent="360000">
              <a:lnSpc>
                <a:spcPts val="5000"/>
              </a:lnSpc>
              <a:buFont typeface="+mj-lt"/>
              <a:buAutoNum type="arabicPeriod"/>
            </a:pPr>
            <a:r>
              <a:rPr lang="ko-KR" altLang="en-US" sz="2200" spc="-100" dirty="0" err="1">
                <a:latin typeface="맑은 고딕" panose="020B0503020000020004" pitchFamily="50" charset="-127"/>
                <a:ea typeface="맑은 고딕" panose="020B0503020000020004" pitchFamily="50" charset="-127"/>
              </a:rPr>
              <a:t>캡티브란</a:t>
            </a:r>
            <a:r>
              <a:rPr lang="en-US" altLang="ko-KR" sz="2200" spc="-100" dirty="0">
                <a:latin typeface="맑은 고딕" panose="020B0503020000020004" pitchFamily="50" charset="-127"/>
                <a:ea typeface="맑은 고딕" panose="020B0503020000020004" pitchFamily="50" charset="-127"/>
              </a:rPr>
              <a:t>?</a:t>
            </a:r>
          </a:p>
          <a:p>
            <a:pPr marL="360000" indent="360000">
              <a:lnSpc>
                <a:spcPts val="5000"/>
              </a:lnSpc>
              <a:buFont typeface="+mj-lt"/>
              <a:buAutoNum type="arabicPeriod"/>
            </a:pPr>
            <a:r>
              <a:rPr lang="ko-KR" altLang="en-US" sz="2200" spc="-100" dirty="0" err="1">
                <a:latin typeface="맑은 고딕" panose="020B0503020000020004" pitchFamily="50" charset="-127"/>
                <a:ea typeface="맑은 고딕" panose="020B0503020000020004" pitchFamily="50" charset="-127"/>
              </a:rPr>
              <a:t>캡티브</a:t>
            </a:r>
            <a:r>
              <a:rPr lang="ko-KR" altLang="en-US" sz="2200" spc="-100" dirty="0">
                <a:latin typeface="맑은 고딕" panose="020B0503020000020004" pitchFamily="50" charset="-127"/>
                <a:ea typeface="맑은 고딕" panose="020B0503020000020004" pitchFamily="50" charset="-127"/>
              </a:rPr>
              <a:t> 운영 형태</a:t>
            </a:r>
            <a:endParaRPr lang="en-US" altLang="ko-KR" sz="2200" spc="-100" dirty="0">
              <a:latin typeface="맑은 고딕" panose="020B0503020000020004" pitchFamily="50" charset="-127"/>
              <a:ea typeface="맑은 고딕" panose="020B0503020000020004" pitchFamily="50" charset="-127"/>
            </a:endParaRPr>
          </a:p>
          <a:p>
            <a:pPr marL="360000" indent="360000">
              <a:lnSpc>
                <a:spcPts val="5000"/>
              </a:lnSpc>
              <a:buFont typeface="+mj-lt"/>
              <a:buAutoNum type="arabicPeriod"/>
            </a:pPr>
            <a:r>
              <a:rPr lang="ko-KR" altLang="en-US" sz="2200" spc="-100" dirty="0" err="1">
                <a:latin typeface="맑은 고딕" panose="020B0503020000020004" pitchFamily="50" charset="-127"/>
                <a:ea typeface="맑은 고딕" panose="020B0503020000020004" pitchFamily="50" charset="-127"/>
              </a:rPr>
              <a:t>캡티브</a:t>
            </a:r>
            <a:r>
              <a:rPr lang="ko-KR" altLang="en-US" sz="2200" spc="-100" dirty="0">
                <a:latin typeface="맑은 고딕" panose="020B0503020000020004" pitchFamily="50" charset="-127"/>
                <a:ea typeface="맑은 고딕" panose="020B0503020000020004" pitchFamily="50" charset="-127"/>
              </a:rPr>
              <a:t> 장단점</a:t>
            </a:r>
            <a:endParaRPr lang="en-US" altLang="ko-KR" sz="2200" spc="-100" dirty="0">
              <a:latin typeface="맑은 고딕" panose="020B0503020000020004" pitchFamily="50" charset="-127"/>
              <a:ea typeface="맑은 고딕" panose="020B0503020000020004" pitchFamily="50" charset="-127"/>
            </a:endParaRPr>
          </a:p>
          <a:p>
            <a:pPr marL="360000" indent="360000">
              <a:lnSpc>
                <a:spcPts val="5000"/>
              </a:lnSpc>
              <a:buFont typeface="+mj-lt"/>
              <a:buAutoNum type="arabicPeriod"/>
            </a:pPr>
            <a:r>
              <a:rPr lang="ko-KR" altLang="en-US" sz="2200" spc="-100" dirty="0" err="1">
                <a:latin typeface="맑은 고딕" panose="020B0503020000020004" pitchFamily="50" charset="-127"/>
                <a:ea typeface="맑은 고딕" panose="020B0503020000020004" pitchFamily="50" charset="-127"/>
              </a:rPr>
              <a:t>캡티브</a:t>
            </a:r>
            <a:r>
              <a:rPr lang="ko-KR" altLang="en-US" sz="2200" spc="-100" dirty="0">
                <a:latin typeface="맑은 고딕" panose="020B0503020000020004" pitchFamily="50" charset="-127"/>
                <a:ea typeface="맑은 고딕" panose="020B0503020000020004" pitchFamily="50" charset="-127"/>
              </a:rPr>
              <a:t> 사례</a:t>
            </a:r>
            <a:endParaRPr lang="en-US" altLang="ko-KR" sz="2200" spc="-100" dirty="0">
              <a:latin typeface="맑은 고딕" panose="020B0503020000020004" pitchFamily="50" charset="-127"/>
              <a:ea typeface="맑은 고딕" panose="020B0503020000020004" pitchFamily="50" charset="-127"/>
            </a:endParaRPr>
          </a:p>
          <a:p>
            <a:pPr marL="360000" indent="360000">
              <a:lnSpc>
                <a:spcPts val="5000"/>
              </a:lnSpc>
              <a:buFont typeface="+mj-lt"/>
              <a:buAutoNum type="arabicPeriod"/>
            </a:pPr>
            <a:r>
              <a:rPr lang="ko-KR" altLang="en-US" sz="2200" spc="-100" dirty="0" err="1">
                <a:latin typeface="맑은 고딕" panose="020B0503020000020004" pitchFamily="50" charset="-127"/>
                <a:ea typeface="맑은 고딕" panose="020B0503020000020004" pitchFamily="50" charset="-127"/>
              </a:rPr>
              <a:t>캡티브</a:t>
            </a:r>
            <a:r>
              <a:rPr lang="ko-KR" altLang="en-US" sz="2200" spc="-100" dirty="0">
                <a:latin typeface="맑은 고딕" panose="020B0503020000020004" pitchFamily="50" charset="-127"/>
                <a:ea typeface="맑은 고딕" panose="020B0503020000020004" pitchFamily="50" charset="-127"/>
              </a:rPr>
              <a:t> 설립 </a:t>
            </a:r>
            <a:r>
              <a:rPr lang="ko-KR" altLang="en-US" sz="2200" spc="-100" dirty="0" err="1">
                <a:latin typeface="맑은 고딕" panose="020B0503020000020004" pitchFamily="50" charset="-127"/>
                <a:ea typeface="맑은 고딕" panose="020B0503020000020004" pitchFamily="50" charset="-127"/>
              </a:rPr>
              <a:t>재점화</a:t>
            </a:r>
            <a:r>
              <a:rPr lang="ko-KR" altLang="en-US" sz="2200" spc="-100" dirty="0">
                <a:latin typeface="맑은 고딕" panose="020B0503020000020004" pitchFamily="50" charset="-127"/>
                <a:ea typeface="맑은 고딕" panose="020B0503020000020004" pitchFamily="50" charset="-127"/>
              </a:rPr>
              <a:t> </a:t>
            </a:r>
            <a:endParaRPr lang="en-US" altLang="ko-KR" sz="2200" spc="-100" dirty="0">
              <a:latin typeface="맑은 고딕" panose="020B0503020000020004" pitchFamily="50" charset="-127"/>
              <a:ea typeface="맑은 고딕" panose="020B0503020000020004" pitchFamily="50" charset="-127"/>
            </a:endParaRPr>
          </a:p>
          <a:p>
            <a:pPr marL="360000" indent="360000">
              <a:lnSpc>
                <a:spcPts val="5000"/>
              </a:lnSpc>
              <a:buFont typeface="+mj-lt"/>
              <a:buAutoNum type="arabicPeriod"/>
            </a:pPr>
            <a:r>
              <a:rPr lang="ko-KR" altLang="en-US" sz="2200" spc="-100" dirty="0">
                <a:latin typeface="맑은 고딕" panose="020B0503020000020004" pitchFamily="50" charset="-127"/>
                <a:ea typeface="맑은 고딕" panose="020B0503020000020004" pitchFamily="50" charset="-127"/>
              </a:rPr>
              <a:t>국가별 현황</a:t>
            </a:r>
            <a:endParaRPr lang="en-US" altLang="ko-KR" sz="2200" spc="-100" dirty="0">
              <a:latin typeface="맑은 고딕" panose="020B0503020000020004" pitchFamily="50" charset="-127"/>
              <a:ea typeface="맑은 고딕" panose="020B0503020000020004" pitchFamily="50" charset="-127"/>
            </a:endParaRPr>
          </a:p>
          <a:p>
            <a:pPr marL="360000" indent="360000">
              <a:lnSpc>
                <a:spcPts val="5000"/>
              </a:lnSpc>
              <a:buFont typeface="+mj-lt"/>
              <a:buAutoNum type="arabicPeriod"/>
            </a:pPr>
            <a:r>
              <a:rPr lang="ko-KR" altLang="en-US" sz="2200" spc="-100" dirty="0">
                <a:latin typeface="맑은 고딕" panose="020B0503020000020004" pitchFamily="50" charset="-127"/>
                <a:ea typeface="맑은 고딕" panose="020B0503020000020004" pitchFamily="50" charset="-127"/>
              </a:rPr>
              <a:t>제주도 </a:t>
            </a:r>
            <a:r>
              <a:rPr lang="ko-KR" altLang="en-US" sz="2200" spc="-100" dirty="0" err="1">
                <a:latin typeface="맑은 고딕" panose="020B0503020000020004" pitchFamily="50" charset="-127"/>
                <a:ea typeface="맑은 고딕" panose="020B0503020000020004" pitchFamily="50" charset="-127"/>
              </a:rPr>
              <a:t>캡티브</a:t>
            </a:r>
            <a:r>
              <a:rPr lang="ko-KR" altLang="en-US" sz="2200" spc="-100" dirty="0">
                <a:latin typeface="맑은 고딕" panose="020B0503020000020004" pitchFamily="50" charset="-127"/>
                <a:ea typeface="맑은 고딕" panose="020B0503020000020004" pitchFamily="50" charset="-127"/>
              </a:rPr>
              <a:t> 추진 사례</a:t>
            </a:r>
            <a:endParaRPr lang="en-US" altLang="ko-KR" sz="2200" spc="-100" dirty="0">
              <a:latin typeface="맑은 고딕" panose="020B0503020000020004" pitchFamily="50" charset="-127"/>
              <a:ea typeface="맑은 고딕" panose="020B0503020000020004" pitchFamily="50" charset="-127"/>
            </a:endParaRPr>
          </a:p>
          <a:p>
            <a:pPr marL="360000" indent="360000">
              <a:lnSpc>
                <a:spcPts val="5000"/>
              </a:lnSpc>
              <a:buFont typeface="+mj-lt"/>
              <a:buAutoNum type="arabicPeriod"/>
            </a:pPr>
            <a:r>
              <a:rPr lang="ko-KR" altLang="en-US" sz="2200" spc="-100" dirty="0">
                <a:latin typeface="맑은 고딕" panose="020B0503020000020004" pitchFamily="50" charset="-127"/>
                <a:ea typeface="맑은 고딕" panose="020B0503020000020004" pitchFamily="50" charset="-127"/>
              </a:rPr>
              <a:t>추진 방안</a:t>
            </a:r>
            <a:endParaRPr lang="en-US" altLang="ko-KR" sz="2200" spc="-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40198656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8AC9E-98E9-A664-24A8-13A0E249C648}"/>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CFAFE4F7-0780-1754-D85F-1AE73E227314}"/>
              </a:ext>
            </a:extLst>
          </p:cNvPr>
          <p:cNvSpPr>
            <a:spLocks noGrp="1"/>
          </p:cNvSpPr>
          <p:nvPr>
            <p:ph type="title"/>
          </p:nvPr>
        </p:nvSpPr>
        <p:spPr>
          <a:xfrm>
            <a:off x="1529393" y="233267"/>
            <a:ext cx="9133215" cy="522514"/>
          </a:xfrm>
        </p:spPr>
        <p:txBody>
          <a:bodyPr>
            <a:normAutofit/>
          </a:bodyPr>
          <a:lstStyle/>
          <a:p>
            <a:r>
              <a:rPr lang="en-US" altLang="ko-KR" dirty="0"/>
              <a:t>1. </a:t>
            </a:r>
            <a:r>
              <a:rPr lang="ko-KR" altLang="en-US" dirty="0" err="1"/>
              <a:t>캡티브란</a:t>
            </a:r>
            <a:r>
              <a:rPr lang="ko-KR" altLang="en-US" dirty="0"/>
              <a:t> </a:t>
            </a:r>
            <a:r>
              <a:rPr lang="en-US" altLang="ko-KR" dirty="0"/>
              <a:t>– </a:t>
            </a:r>
            <a:r>
              <a:rPr lang="ko-KR" altLang="en-US" dirty="0"/>
              <a:t>보험회사와 자금 흐름 비교</a:t>
            </a:r>
          </a:p>
        </p:txBody>
      </p:sp>
      <p:sp>
        <p:nvSpPr>
          <p:cNvPr id="3" name="슬라이드 번호 개체 틀 2">
            <a:extLst>
              <a:ext uri="{FF2B5EF4-FFF2-40B4-BE49-F238E27FC236}">
                <a16:creationId xmlns:a16="http://schemas.microsoft.com/office/drawing/2014/main" id="{EAF40035-DF75-1484-A811-A9AE195388DD}"/>
              </a:ext>
            </a:extLst>
          </p:cNvPr>
          <p:cNvSpPr>
            <a:spLocks noGrp="1"/>
          </p:cNvSpPr>
          <p:nvPr>
            <p:ph type="sldNum" sz="quarter" idx="12"/>
          </p:nvPr>
        </p:nvSpPr>
        <p:spPr/>
        <p:txBody>
          <a:bodyPr/>
          <a:lstStyle/>
          <a:p>
            <a:fld id="{D6DD100E-1F12-47C0-97D9-D6793320635E}" type="slidenum">
              <a:rPr lang="ko-KR" altLang="en-US" smtClean="0"/>
              <a:pPr/>
              <a:t>65</a:t>
            </a:fld>
            <a:endParaRPr lang="ko-KR" altLang="en-US" dirty="0">
              <a:latin typeface="맑은 고딕" panose="020B0503020000020004" pitchFamily="50" charset="-127"/>
              <a:ea typeface="맑은 고딕" panose="020B0503020000020004" pitchFamily="50" charset="-127"/>
            </a:endParaRPr>
          </a:p>
        </p:txBody>
      </p:sp>
      <p:pic>
        <p:nvPicPr>
          <p:cNvPr id="11" name="Google Shape;84;p13" descr="image.png"/>
          <p:cNvPicPr preferRelativeResize="0"/>
          <p:nvPr/>
        </p:nvPicPr>
        <p:blipFill rotWithShape="1">
          <a:blip r:embed="rId2">
            <a:alphaModFix/>
          </a:blip>
          <a:srcRect/>
          <a:stretch/>
        </p:blipFill>
        <p:spPr>
          <a:xfrm>
            <a:off x="1264298" y="1209041"/>
            <a:ext cx="9666514" cy="5120639"/>
          </a:xfrm>
          <a:prstGeom prst="rect">
            <a:avLst/>
          </a:prstGeom>
          <a:noFill/>
          <a:ln>
            <a:noFill/>
          </a:ln>
        </p:spPr>
      </p:pic>
      <p:pic>
        <p:nvPicPr>
          <p:cNvPr id="12" name="Google Shape;85;p13" descr="image.png">
            <a:extLst>
              <a:ext uri="{FF2B5EF4-FFF2-40B4-BE49-F238E27FC236}">
                <a16:creationId xmlns:a16="http://schemas.microsoft.com/office/drawing/2014/main" id="{E1A9DC29-9129-182D-6AC6-3DE5B581E84E}"/>
              </a:ext>
            </a:extLst>
          </p:cNvPr>
          <p:cNvPicPr preferRelativeResize="0"/>
          <p:nvPr/>
        </p:nvPicPr>
        <p:blipFill rotWithShape="1">
          <a:blip r:embed="rId3">
            <a:alphaModFix/>
          </a:blip>
          <a:srcRect/>
          <a:stretch/>
        </p:blipFill>
        <p:spPr>
          <a:xfrm>
            <a:off x="1602978" y="1492115"/>
            <a:ext cx="8977313" cy="1248165"/>
          </a:xfrm>
          <a:prstGeom prst="rect">
            <a:avLst/>
          </a:prstGeom>
          <a:noFill/>
          <a:ln>
            <a:noFill/>
          </a:ln>
        </p:spPr>
      </p:pic>
      <p:pic>
        <p:nvPicPr>
          <p:cNvPr id="13" name="Google Shape;86;p13" descr="image.png">
            <a:extLst>
              <a:ext uri="{FF2B5EF4-FFF2-40B4-BE49-F238E27FC236}">
                <a16:creationId xmlns:a16="http://schemas.microsoft.com/office/drawing/2014/main" id="{620796AA-8D56-9341-0CE4-4F567B7F3868}"/>
              </a:ext>
            </a:extLst>
          </p:cNvPr>
          <p:cNvPicPr preferRelativeResize="0"/>
          <p:nvPr/>
        </p:nvPicPr>
        <p:blipFill rotWithShape="1">
          <a:blip r:embed="rId4">
            <a:alphaModFix/>
          </a:blip>
          <a:srcRect/>
          <a:stretch/>
        </p:blipFill>
        <p:spPr>
          <a:xfrm>
            <a:off x="1556545" y="2982126"/>
            <a:ext cx="8977313" cy="1408509"/>
          </a:xfrm>
          <a:prstGeom prst="rect">
            <a:avLst/>
          </a:prstGeom>
          <a:noFill/>
          <a:ln>
            <a:noFill/>
          </a:ln>
        </p:spPr>
      </p:pic>
      <p:pic>
        <p:nvPicPr>
          <p:cNvPr id="14" name="Google Shape;87;p13" descr="image.png">
            <a:extLst>
              <a:ext uri="{FF2B5EF4-FFF2-40B4-BE49-F238E27FC236}">
                <a16:creationId xmlns:a16="http://schemas.microsoft.com/office/drawing/2014/main" id="{20E6A3B4-55C6-1C17-66DD-02351AC816A4}"/>
              </a:ext>
            </a:extLst>
          </p:cNvPr>
          <p:cNvPicPr preferRelativeResize="0"/>
          <p:nvPr/>
        </p:nvPicPr>
        <p:blipFill rotWithShape="1">
          <a:blip r:embed="rId5">
            <a:alphaModFix/>
          </a:blip>
          <a:srcRect/>
          <a:stretch/>
        </p:blipFill>
        <p:spPr>
          <a:xfrm>
            <a:off x="1556545" y="4622807"/>
            <a:ext cx="8977313" cy="1408509"/>
          </a:xfrm>
          <a:prstGeom prst="rect">
            <a:avLst/>
          </a:prstGeom>
          <a:noFill/>
          <a:ln>
            <a:noFill/>
          </a:ln>
        </p:spPr>
      </p:pic>
      <p:pic>
        <p:nvPicPr>
          <p:cNvPr id="15" name="Google Shape;88;p13" descr="image.png">
            <a:extLst>
              <a:ext uri="{FF2B5EF4-FFF2-40B4-BE49-F238E27FC236}">
                <a16:creationId xmlns:a16="http://schemas.microsoft.com/office/drawing/2014/main" id="{C0B9E1C9-A4CA-7F94-0ABE-1E9DDF8C09E5}"/>
              </a:ext>
            </a:extLst>
          </p:cNvPr>
          <p:cNvPicPr preferRelativeResize="0"/>
          <p:nvPr/>
        </p:nvPicPr>
        <p:blipFill rotWithShape="1">
          <a:blip r:embed="rId6">
            <a:alphaModFix/>
          </a:blip>
          <a:srcRect/>
          <a:stretch/>
        </p:blipFill>
        <p:spPr>
          <a:xfrm>
            <a:off x="1873845" y="3299427"/>
            <a:ext cx="1702594" cy="773906"/>
          </a:xfrm>
          <a:prstGeom prst="rect">
            <a:avLst/>
          </a:prstGeom>
          <a:noFill/>
          <a:ln>
            <a:noFill/>
          </a:ln>
        </p:spPr>
      </p:pic>
      <p:pic>
        <p:nvPicPr>
          <p:cNvPr id="16" name="Google Shape;89;p13" descr="image.png">
            <a:extLst>
              <a:ext uri="{FF2B5EF4-FFF2-40B4-BE49-F238E27FC236}">
                <a16:creationId xmlns:a16="http://schemas.microsoft.com/office/drawing/2014/main" id="{FA745C86-C068-D6F3-0830-DA5F93DBAE23}"/>
              </a:ext>
            </a:extLst>
          </p:cNvPr>
          <p:cNvPicPr preferRelativeResize="0"/>
          <p:nvPr/>
        </p:nvPicPr>
        <p:blipFill rotWithShape="1">
          <a:blip r:embed="rId7">
            <a:alphaModFix/>
          </a:blip>
          <a:srcRect/>
          <a:stretch/>
        </p:blipFill>
        <p:spPr>
          <a:xfrm>
            <a:off x="8513961" y="3299427"/>
            <a:ext cx="1702594" cy="773906"/>
          </a:xfrm>
          <a:prstGeom prst="rect">
            <a:avLst/>
          </a:prstGeom>
          <a:noFill/>
          <a:ln>
            <a:noFill/>
          </a:ln>
        </p:spPr>
      </p:pic>
      <p:pic>
        <p:nvPicPr>
          <p:cNvPr id="17" name="Google Shape;90;p13" descr="image.png">
            <a:extLst>
              <a:ext uri="{FF2B5EF4-FFF2-40B4-BE49-F238E27FC236}">
                <a16:creationId xmlns:a16="http://schemas.microsoft.com/office/drawing/2014/main" id="{1E4F3C59-1FC6-72F7-1786-248ED6531ACF}"/>
              </a:ext>
            </a:extLst>
          </p:cNvPr>
          <p:cNvPicPr preferRelativeResize="0"/>
          <p:nvPr/>
        </p:nvPicPr>
        <p:blipFill rotWithShape="1">
          <a:blip r:embed="rId8">
            <a:alphaModFix/>
          </a:blip>
          <a:srcRect/>
          <a:stretch/>
        </p:blipFill>
        <p:spPr>
          <a:xfrm>
            <a:off x="1873845" y="4940108"/>
            <a:ext cx="1702594" cy="773906"/>
          </a:xfrm>
          <a:prstGeom prst="rect">
            <a:avLst/>
          </a:prstGeom>
          <a:noFill/>
          <a:ln>
            <a:noFill/>
          </a:ln>
        </p:spPr>
      </p:pic>
      <p:pic>
        <p:nvPicPr>
          <p:cNvPr id="18" name="Google Shape;91;p13" descr="image.png">
            <a:extLst>
              <a:ext uri="{FF2B5EF4-FFF2-40B4-BE49-F238E27FC236}">
                <a16:creationId xmlns:a16="http://schemas.microsoft.com/office/drawing/2014/main" id="{0D64213D-EA59-DE64-508E-F7950FAAAE30}"/>
              </a:ext>
            </a:extLst>
          </p:cNvPr>
          <p:cNvPicPr preferRelativeResize="0"/>
          <p:nvPr/>
        </p:nvPicPr>
        <p:blipFill rotWithShape="1">
          <a:blip r:embed="rId9">
            <a:alphaModFix/>
          </a:blip>
          <a:srcRect/>
          <a:stretch/>
        </p:blipFill>
        <p:spPr>
          <a:xfrm>
            <a:off x="8513961" y="4940108"/>
            <a:ext cx="1702594" cy="773906"/>
          </a:xfrm>
          <a:prstGeom prst="rect">
            <a:avLst/>
          </a:prstGeom>
          <a:noFill/>
          <a:ln>
            <a:noFill/>
          </a:ln>
        </p:spPr>
      </p:pic>
      <p:sp>
        <p:nvSpPr>
          <p:cNvPr id="19" name="Google Shape;93;p13">
            <a:extLst>
              <a:ext uri="{FF2B5EF4-FFF2-40B4-BE49-F238E27FC236}">
                <a16:creationId xmlns:a16="http://schemas.microsoft.com/office/drawing/2014/main" id="{8800551A-D948-C1EA-F26A-1D9340C1C5F4}"/>
              </a:ext>
            </a:extLst>
          </p:cNvPr>
          <p:cNvSpPr txBox="1"/>
          <p:nvPr/>
        </p:nvSpPr>
        <p:spPr>
          <a:xfrm>
            <a:off x="1819673" y="1647018"/>
            <a:ext cx="8482013" cy="393954"/>
          </a:xfrm>
          <a:prstGeom prst="rect">
            <a:avLst/>
          </a:prstGeom>
          <a:noFill/>
          <a:ln>
            <a:noFill/>
          </a:ln>
        </p:spPr>
        <p:txBody>
          <a:bodyPr spcFirstLastPara="1" wrap="square" lIns="0" tIns="0" rIns="0" bIns="0" anchor="t" anchorCtr="0">
            <a:spAutoFit/>
          </a:bodyPr>
          <a:lstStyle/>
          <a:p>
            <a:pPr>
              <a:lnSpc>
                <a:spcPct val="160000"/>
              </a:lnSpc>
            </a:pPr>
            <a:r>
              <a:rPr lang="en-US" sz="1600" b="1" spc="-100" dirty="0" err="1">
                <a:solidFill>
                  <a:srgbClr val="FFFFFF"/>
                </a:solidFill>
                <a:latin typeface="맑은 고딕" panose="020B0503020000020004" pitchFamily="50" charset="-127"/>
                <a:ea typeface="맑은 고딕" panose="020B0503020000020004" pitchFamily="50" charset="-127"/>
                <a:cs typeface="Noto Sans KR"/>
                <a:sym typeface="Noto Sans KR"/>
              </a:rPr>
              <a:t>캡티브</a:t>
            </a:r>
            <a:r>
              <a:rPr lang="en-US" sz="1600" b="1" spc="-100" dirty="0">
                <a:solidFill>
                  <a:srgbClr val="FFFFFF"/>
                </a:solidFill>
                <a:latin typeface="맑은 고딕" panose="020B0503020000020004" pitchFamily="50" charset="-127"/>
                <a:ea typeface="맑은 고딕" panose="020B0503020000020004" pitchFamily="50" charset="-127"/>
                <a:cs typeface="Noto Sans KR"/>
                <a:sym typeface="Noto Sans KR"/>
              </a:rPr>
              <a:t>(Captive)란?</a:t>
            </a:r>
            <a:endParaRPr sz="2400" spc="-100" dirty="0">
              <a:latin typeface="맑은 고딕" panose="020B0503020000020004" pitchFamily="50" charset="-127"/>
              <a:ea typeface="맑은 고딕" panose="020B0503020000020004" pitchFamily="50" charset="-127"/>
            </a:endParaRPr>
          </a:p>
        </p:txBody>
      </p:sp>
      <p:sp>
        <p:nvSpPr>
          <p:cNvPr id="20" name="Google Shape;94;p13">
            <a:extLst>
              <a:ext uri="{FF2B5EF4-FFF2-40B4-BE49-F238E27FC236}">
                <a16:creationId xmlns:a16="http://schemas.microsoft.com/office/drawing/2014/main" id="{EA3C2CBD-31C7-77A0-951D-51D3D7EEF579}"/>
              </a:ext>
            </a:extLst>
          </p:cNvPr>
          <p:cNvSpPr txBox="1"/>
          <p:nvPr/>
        </p:nvSpPr>
        <p:spPr>
          <a:xfrm>
            <a:off x="1819673" y="2072060"/>
            <a:ext cx="8482013" cy="689420"/>
          </a:xfrm>
          <a:prstGeom prst="rect">
            <a:avLst/>
          </a:prstGeom>
          <a:noFill/>
          <a:ln>
            <a:noFill/>
          </a:ln>
        </p:spPr>
        <p:txBody>
          <a:bodyPr spcFirstLastPara="1" wrap="square" lIns="0" tIns="0" rIns="0" bIns="0" anchor="t" anchorCtr="0">
            <a:spAutoFit/>
          </a:bodyPr>
          <a:lstStyle/>
          <a:p>
            <a:pPr>
              <a:lnSpc>
                <a:spcPct val="160000"/>
              </a:lnSpc>
            </a:pP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일반적으로</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모기업의</a:t>
            </a:r>
            <a:r>
              <a:rPr lang="en-US" sz="14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위험을</a:t>
            </a:r>
            <a:r>
              <a:rPr lang="en-US" sz="14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인수하기</a:t>
            </a:r>
            <a:r>
              <a:rPr lang="en-US" sz="14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위해</a:t>
            </a:r>
            <a:r>
              <a:rPr lang="en-US" sz="14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자회사</a:t>
            </a:r>
            <a:r>
              <a:rPr lang="en-US" sz="14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형태로</a:t>
            </a:r>
            <a:r>
              <a:rPr lang="en-US" sz="14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설립된</a:t>
            </a:r>
            <a:r>
              <a:rPr lang="en-US" sz="14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보험회사</a:t>
            </a:r>
            <a:endParaRPr lang="en-US" sz="1400" b="1" spc="-100" dirty="0">
              <a:solidFill>
                <a:schemeClr val="bg1"/>
              </a:solidFill>
              <a:latin typeface="맑은 고딕" panose="020B0503020000020004" pitchFamily="50" charset="-127"/>
              <a:ea typeface="맑은 고딕" panose="020B0503020000020004" pitchFamily="50" charset="-127"/>
              <a:cs typeface="Noto Sans KR"/>
              <a:sym typeface="Noto Sans KR"/>
            </a:endParaRPr>
          </a:p>
          <a:p>
            <a:pPr>
              <a:lnSpc>
                <a:spcPct val="160000"/>
              </a:lnSpc>
            </a:pP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다수의</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일반인의</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위험</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인수를</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주요</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영업</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대상으로</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하는</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전통적</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보험회사와는</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업무</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기능과</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설립</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목적이</a:t>
            </a:r>
            <a:r>
              <a:rPr 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400" spc="-100" dirty="0" err="1">
                <a:solidFill>
                  <a:schemeClr val="bg1"/>
                </a:solidFill>
                <a:latin typeface="맑은 고딕" panose="020B0503020000020004" pitchFamily="50" charset="-127"/>
                <a:ea typeface="맑은 고딕" panose="020B0503020000020004" pitchFamily="50" charset="-127"/>
                <a:cs typeface="Noto Sans KR"/>
                <a:sym typeface="Noto Sans KR"/>
              </a:rPr>
              <a:t>구별</a:t>
            </a:r>
            <a:r>
              <a:rPr lang="ko-KR" altLang="en-US" sz="1400" spc="-100" dirty="0">
                <a:solidFill>
                  <a:schemeClr val="bg1"/>
                </a:solidFill>
                <a:latin typeface="맑은 고딕" panose="020B0503020000020004" pitchFamily="50" charset="-127"/>
                <a:ea typeface="맑은 고딕" panose="020B0503020000020004" pitchFamily="50" charset="-127"/>
                <a:cs typeface="Noto Sans KR"/>
                <a:sym typeface="Noto Sans KR"/>
              </a:rPr>
              <a:t>됨</a:t>
            </a:r>
            <a:endParaRPr sz="2000" spc="-100" dirty="0">
              <a:solidFill>
                <a:schemeClr val="bg1"/>
              </a:solidFill>
              <a:latin typeface="맑은 고딕" panose="020B0503020000020004" pitchFamily="50" charset="-127"/>
              <a:ea typeface="맑은 고딕" panose="020B0503020000020004" pitchFamily="50" charset="-127"/>
            </a:endParaRPr>
          </a:p>
        </p:txBody>
      </p:sp>
      <p:sp>
        <p:nvSpPr>
          <p:cNvPr id="21" name="Google Shape;95;p13">
            <a:extLst>
              <a:ext uri="{FF2B5EF4-FFF2-40B4-BE49-F238E27FC236}">
                <a16:creationId xmlns:a16="http://schemas.microsoft.com/office/drawing/2014/main" id="{F10B0D99-4C02-BCED-F1B4-F0C79878D7CF}"/>
              </a:ext>
            </a:extLst>
          </p:cNvPr>
          <p:cNvSpPr txBox="1"/>
          <p:nvPr/>
        </p:nvSpPr>
        <p:spPr>
          <a:xfrm>
            <a:off x="8778433" y="3074068"/>
            <a:ext cx="1116681" cy="153888"/>
          </a:xfrm>
          <a:prstGeom prst="rect">
            <a:avLst/>
          </a:prstGeom>
          <a:noFill/>
          <a:ln>
            <a:noFill/>
          </a:ln>
        </p:spPr>
        <p:txBody>
          <a:bodyPr spcFirstLastPara="1" wrap="square" lIns="0" tIns="0" rIns="0" bIns="0" anchor="ctr" anchorCtr="0">
            <a:spAutoFit/>
          </a:bodyPr>
          <a:lstStyle/>
          <a:p>
            <a:pPr algn="ctr"/>
            <a:r>
              <a:rPr lang="en-US" sz="10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0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영업이익</a:t>
            </a:r>
            <a:r>
              <a:rPr lang="en-US" sz="10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endParaRPr spc="-100" dirty="0">
              <a:solidFill>
                <a:schemeClr val="bg1"/>
              </a:solidFill>
              <a:latin typeface="맑은 고딕" panose="020B0503020000020004" pitchFamily="50" charset="-127"/>
              <a:ea typeface="맑은 고딕" panose="020B0503020000020004" pitchFamily="50" charset="-127"/>
            </a:endParaRPr>
          </a:p>
        </p:txBody>
      </p:sp>
      <p:sp>
        <p:nvSpPr>
          <p:cNvPr id="22" name="Google Shape;96;p13">
            <a:extLst>
              <a:ext uri="{FF2B5EF4-FFF2-40B4-BE49-F238E27FC236}">
                <a16:creationId xmlns:a16="http://schemas.microsoft.com/office/drawing/2014/main" id="{570CA8BB-18DA-8639-EC09-B84E8984E77F}"/>
              </a:ext>
            </a:extLst>
          </p:cNvPr>
          <p:cNvSpPr txBox="1"/>
          <p:nvPr/>
        </p:nvSpPr>
        <p:spPr>
          <a:xfrm>
            <a:off x="8787765" y="4135473"/>
            <a:ext cx="1116681" cy="153888"/>
          </a:xfrm>
          <a:prstGeom prst="rect">
            <a:avLst/>
          </a:prstGeom>
          <a:noFill/>
          <a:ln>
            <a:noFill/>
          </a:ln>
        </p:spPr>
        <p:txBody>
          <a:bodyPr spcFirstLastPara="1" wrap="square" lIns="0" tIns="0" rIns="0" bIns="0" anchor="ctr" anchorCtr="0">
            <a:spAutoFit/>
          </a:bodyPr>
          <a:lstStyle/>
          <a:p>
            <a:pPr algn="ctr"/>
            <a:r>
              <a:rPr lang="en-US" sz="10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0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투자수익</a:t>
            </a:r>
            <a:r>
              <a:rPr lang="en-US" sz="10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endParaRPr spc="-100" dirty="0">
              <a:solidFill>
                <a:schemeClr val="bg1"/>
              </a:solidFill>
              <a:latin typeface="맑은 고딕" panose="020B0503020000020004" pitchFamily="50" charset="-127"/>
              <a:ea typeface="맑은 고딕" panose="020B0503020000020004" pitchFamily="50" charset="-127"/>
            </a:endParaRPr>
          </a:p>
        </p:txBody>
      </p:sp>
      <p:sp>
        <p:nvSpPr>
          <p:cNvPr id="23" name="Google Shape;97;p13">
            <a:extLst>
              <a:ext uri="{FF2B5EF4-FFF2-40B4-BE49-F238E27FC236}">
                <a16:creationId xmlns:a16="http://schemas.microsoft.com/office/drawing/2014/main" id="{2073DFBA-A5C4-8FBA-9728-9615651F90E9}"/>
              </a:ext>
            </a:extLst>
          </p:cNvPr>
          <p:cNvSpPr txBox="1"/>
          <p:nvPr/>
        </p:nvSpPr>
        <p:spPr>
          <a:xfrm>
            <a:off x="2722602" y="5257409"/>
            <a:ext cx="474622" cy="131254"/>
          </a:xfrm>
          <a:prstGeom prst="rect">
            <a:avLst/>
          </a:prstGeom>
          <a:noFill/>
          <a:ln>
            <a:noFill/>
          </a:ln>
        </p:spPr>
        <p:txBody>
          <a:bodyPr spcFirstLastPara="1" wrap="square" lIns="0" tIns="0" rIns="0" bIns="0" anchor="t" anchorCtr="0">
            <a:spAutoFit/>
          </a:bodyPr>
          <a:lstStyle/>
          <a:p>
            <a:r>
              <a:rPr lang="en-US" sz="853" spc="-100" dirty="0">
                <a:solidFill>
                  <a:schemeClr val="bg1"/>
                </a:solidFill>
                <a:latin typeface="맑은 고딕" panose="020B0503020000020004" pitchFamily="50" charset="-127"/>
                <a:ea typeface="맑은 고딕" panose="020B0503020000020004" pitchFamily="50" charset="-127"/>
                <a:cs typeface="Noto Sans KR"/>
                <a:sym typeface="Noto Sans KR"/>
              </a:rPr>
              <a:t>(</a:t>
            </a:r>
            <a:r>
              <a:rPr lang="en-US" sz="853" spc="-100" dirty="0" err="1">
                <a:solidFill>
                  <a:schemeClr val="bg1"/>
                </a:solidFill>
                <a:latin typeface="맑은 고딕" panose="020B0503020000020004" pitchFamily="50" charset="-127"/>
                <a:ea typeface="맑은 고딕" panose="020B0503020000020004" pitchFamily="50" charset="-127"/>
                <a:cs typeface="Noto Sans KR"/>
                <a:sym typeface="Noto Sans KR"/>
              </a:rPr>
              <a:t>모기업</a:t>
            </a:r>
            <a:r>
              <a:rPr lang="en-US" sz="853" spc="-100" dirty="0">
                <a:solidFill>
                  <a:schemeClr val="bg1"/>
                </a:solidFill>
                <a:latin typeface="맑은 고딕" panose="020B0503020000020004" pitchFamily="50" charset="-127"/>
                <a:ea typeface="맑은 고딕" panose="020B0503020000020004" pitchFamily="50" charset="-127"/>
                <a:cs typeface="Noto Sans KR"/>
                <a:sym typeface="Noto Sans KR"/>
              </a:rPr>
              <a:t>)</a:t>
            </a:r>
            <a:endParaRPr sz="1463" spc="-100" dirty="0">
              <a:solidFill>
                <a:schemeClr val="bg1"/>
              </a:solidFill>
              <a:latin typeface="맑은 고딕" panose="020B0503020000020004" pitchFamily="50" charset="-127"/>
              <a:ea typeface="맑은 고딕" panose="020B0503020000020004" pitchFamily="50" charset="-127"/>
            </a:endParaRPr>
          </a:p>
        </p:txBody>
      </p:sp>
      <p:sp>
        <p:nvSpPr>
          <p:cNvPr id="24" name="Google Shape;98;p13">
            <a:extLst>
              <a:ext uri="{FF2B5EF4-FFF2-40B4-BE49-F238E27FC236}">
                <a16:creationId xmlns:a16="http://schemas.microsoft.com/office/drawing/2014/main" id="{2A3AF715-64D3-D435-D176-40034A3366C6}"/>
              </a:ext>
            </a:extLst>
          </p:cNvPr>
          <p:cNvSpPr txBox="1"/>
          <p:nvPr/>
        </p:nvSpPr>
        <p:spPr>
          <a:xfrm>
            <a:off x="9346273" y="5257411"/>
            <a:ext cx="641617" cy="150041"/>
          </a:xfrm>
          <a:prstGeom prst="rect">
            <a:avLst/>
          </a:prstGeom>
          <a:noFill/>
          <a:ln>
            <a:noFill/>
          </a:ln>
        </p:spPr>
        <p:txBody>
          <a:bodyPr spcFirstLastPara="1" wrap="square" lIns="0" tIns="0" rIns="0" bIns="0" anchor="t" anchorCtr="0">
            <a:spAutoFit/>
          </a:bodyPr>
          <a:lstStyle/>
          <a:p>
            <a:r>
              <a:rPr lang="en-US" sz="975" spc="-100" dirty="0">
                <a:solidFill>
                  <a:srgbClr val="DEFF9A"/>
                </a:solidFill>
                <a:latin typeface="맑은 고딕" panose="020B0503020000020004" pitchFamily="50" charset="-127"/>
                <a:ea typeface="맑은 고딕" panose="020B0503020000020004" pitchFamily="50" charset="-127"/>
                <a:cs typeface="Noto Sans KR"/>
                <a:sym typeface="Noto Sans KR"/>
              </a:rPr>
              <a:t>(</a:t>
            </a:r>
            <a:r>
              <a:rPr lang="ko-KR" altLang="en-US" sz="975" spc="-100" dirty="0">
                <a:solidFill>
                  <a:srgbClr val="DEFF9A"/>
                </a:solidFill>
                <a:latin typeface="맑은 고딕" panose="020B0503020000020004" pitchFamily="50" charset="-127"/>
                <a:ea typeface="맑은 고딕" panose="020B0503020000020004" pitchFamily="50" charset="-127"/>
                <a:cs typeface="Noto Sans KR"/>
                <a:sym typeface="Noto Sans KR"/>
              </a:rPr>
              <a:t>자회사</a:t>
            </a:r>
            <a:r>
              <a:rPr lang="en-US" sz="975" spc="-100" dirty="0">
                <a:solidFill>
                  <a:srgbClr val="DEFF9A"/>
                </a:solidFill>
                <a:latin typeface="맑은 고딕" panose="020B0503020000020004" pitchFamily="50" charset="-127"/>
                <a:ea typeface="맑은 고딕" panose="020B0503020000020004" pitchFamily="50" charset="-127"/>
                <a:cs typeface="Noto Sans KR"/>
                <a:sym typeface="Noto Sans KR"/>
              </a:rPr>
              <a:t>)</a:t>
            </a:r>
            <a:endParaRPr sz="1463" spc="-100" dirty="0">
              <a:latin typeface="맑은 고딕" panose="020B0503020000020004" pitchFamily="50" charset="-127"/>
              <a:ea typeface="맑은 고딕" panose="020B0503020000020004" pitchFamily="50" charset="-127"/>
            </a:endParaRPr>
          </a:p>
        </p:txBody>
      </p:sp>
      <p:sp>
        <p:nvSpPr>
          <p:cNvPr id="25" name="Google Shape;101;p13">
            <a:extLst>
              <a:ext uri="{FF2B5EF4-FFF2-40B4-BE49-F238E27FC236}">
                <a16:creationId xmlns:a16="http://schemas.microsoft.com/office/drawing/2014/main" id="{1274A482-0D8C-D9F7-52B5-CFF39E6F58A8}"/>
              </a:ext>
            </a:extLst>
          </p:cNvPr>
          <p:cNvSpPr/>
          <p:nvPr/>
        </p:nvSpPr>
        <p:spPr>
          <a:xfrm>
            <a:off x="3978871" y="3540548"/>
            <a:ext cx="1810941" cy="15478"/>
          </a:xfrm>
          <a:prstGeom prst="rect">
            <a:avLst/>
          </a:prstGeom>
          <a:solidFill>
            <a:srgbClr val="64748B"/>
          </a:solidFill>
          <a:ln>
            <a:noFill/>
          </a:ln>
        </p:spPr>
        <p:txBody>
          <a:bodyPr spcFirstLastPara="1" wrap="square" lIns="74283" tIns="37131" rIns="74283" bIns="37131" anchor="ctr" anchorCtr="0">
            <a:noAutofit/>
          </a:bodyPr>
          <a:lstStyle/>
          <a:p>
            <a:pPr algn="ctr"/>
            <a:endParaRPr sz="1463" spc="-100">
              <a:solidFill>
                <a:schemeClr val="bg1"/>
              </a:solidFill>
              <a:latin typeface="맑은 고딕" panose="020B0503020000020004" pitchFamily="50" charset="-127"/>
              <a:ea typeface="맑은 고딕" panose="020B0503020000020004" pitchFamily="50" charset="-127"/>
              <a:cs typeface="Calibri"/>
              <a:sym typeface="Calibri"/>
            </a:endParaRPr>
          </a:p>
        </p:txBody>
      </p:sp>
      <p:sp>
        <p:nvSpPr>
          <p:cNvPr id="26" name="Google Shape;102;p13">
            <a:extLst>
              <a:ext uri="{FF2B5EF4-FFF2-40B4-BE49-F238E27FC236}">
                <a16:creationId xmlns:a16="http://schemas.microsoft.com/office/drawing/2014/main" id="{D22D0766-A97D-2DE5-47CB-6007863E638F}"/>
              </a:ext>
            </a:extLst>
          </p:cNvPr>
          <p:cNvSpPr txBox="1"/>
          <p:nvPr/>
        </p:nvSpPr>
        <p:spPr>
          <a:xfrm>
            <a:off x="5890420" y="3461948"/>
            <a:ext cx="371475" cy="161583"/>
          </a:xfrm>
          <a:prstGeom prst="rect">
            <a:avLst/>
          </a:prstGeom>
          <a:noFill/>
          <a:ln>
            <a:noFill/>
          </a:ln>
        </p:spPr>
        <p:txBody>
          <a:bodyPr spcFirstLastPara="1" wrap="square" lIns="0" tIns="0" rIns="0" bIns="0" anchor="t" anchorCtr="0">
            <a:spAutoFit/>
          </a:bodyPr>
          <a:lstStyle/>
          <a:p>
            <a:r>
              <a:rPr lang="en-US" sz="1050" spc="-100" dirty="0" err="1">
                <a:solidFill>
                  <a:schemeClr val="bg1"/>
                </a:solidFill>
                <a:latin typeface="맑은 고딕" panose="020B0503020000020004" pitchFamily="50" charset="-127"/>
                <a:ea typeface="맑은 고딕" panose="020B0503020000020004" pitchFamily="50" charset="-127"/>
                <a:cs typeface="Noto Sans KR"/>
                <a:sym typeface="Noto Sans KR"/>
              </a:rPr>
              <a:t>보험금</a:t>
            </a:r>
            <a:endParaRPr spc="-100" dirty="0">
              <a:solidFill>
                <a:schemeClr val="bg1"/>
              </a:solidFill>
              <a:latin typeface="맑은 고딕" panose="020B0503020000020004" pitchFamily="50" charset="-127"/>
              <a:ea typeface="맑은 고딕" panose="020B0503020000020004" pitchFamily="50" charset="-127"/>
            </a:endParaRPr>
          </a:p>
        </p:txBody>
      </p:sp>
      <p:sp>
        <p:nvSpPr>
          <p:cNvPr id="27" name="Google Shape;103;p13">
            <a:extLst>
              <a:ext uri="{FF2B5EF4-FFF2-40B4-BE49-F238E27FC236}">
                <a16:creationId xmlns:a16="http://schemas.microsoft.com/office/drawing/2014/main" id="{11480219-A9F1-1824-34AE-F45B3CFD0B13}"/>
              </a:ext>
            </a:extLst>
          </p:cNvPr>
          <p:cNvSpPr/>
          <p:nvPr/>
        </p:nvSpPr>
        <p:spPr>
          <a:xfrm>
            <a:off x="6393459" y="3540548"/>
            <a:ext cx="1810941" cy="15478"/>
          </a:xfrm>
          <a:prstGeom prst="rect">
            <a:avLst/>
          </a:prstGeom>
          <a:solidFill>
            <a:srgbClr val="64748B"/>
          </a:solidFill>
          <a:ln>
            <a:noFill/>
          </a:ln>
        </p:spPr>
        <p:txBody>
          <a:bodyPr spcFirstLastPara="1" wrap="square" lIns="74283" tIns="37131" rIns="74283" bIns="37131" anchor="ctr" anchorCtr="0">
            <a:noAutofit/>
          </a:bodyPr>
          <a:lstStyle/>
          <a:p>
            <a:pPr algn="ctr"/>
            <a:endParaRPr sz="1463" spc="-100">
              <a:solidFill>
                <a:schemeClr val="bg1"/>
              </a:solidFill>
              <a:latin typeface="맑은 고딕" panose="020B0503020000020004" pitchFamily="50" charset="-127"/>
              <a:ea typeface="맑은 고딕" panose="020B0503020000020004" pitchFamily="50" charset="-127"/>
              <a:cs typeface="Calibri"/>
              <a:sym typeface="Calibri"/>
            </a:endParaRPr>
          </a:p>
        </p:txBody>
      </p:sp>
      <p:sp>
        <p:nvSpPr>
          <p:cNvPr id="28" name="Google Shape;104;p13">
            <a:extLst>
              <a:ext uri="{FF2B5EF4-FFF2-40B4-BE49-F238E27FC236}">
                <a16:creationId xmlns:a16="http://schemas.microsoft.com/office/drawing/2014/main" id="{89AB4D87-74BE-F58E-87F0-2D99EF77C229}"/>
              </a:ext>
            </a:extLst>
          </p:cNvPr>
          <p:cNvSpPr/>
          <p:nvPr/>
        </p:nvSpPr>
        <p:spPr>
          <a:xfrm>
            <a:off x="3886002" y="3826894"/>
            <a:ext cx="1810941" cy="15478"/>
          </a:xfrm>
          <a:prstGeom prst="rect">
            <a:avLst/>
          </a:prstGeom>
          <a:solidFill>
            <a:srgbClr val="64748B"/>
          </a:solidFill>
          <a:ln>
            <a:noFill/>
          </a:ln>
        </p:spPr>
        <p:txBody>
          <a:bodyPr spcFirstLastPara="1" wrap="square" lIns="74283" tIns="37131" rIns="74283" bIns="37131" anchor="ctr" anchorCtr="0">
            <a:noAutofit/>
          </a:bodyPr>
          <a:lstStyle/>
          <a:p>
            <a:pPr algn="ctr"/>
            <a:endParaRPr sz="1463" spc="-100">
              <a:solidFill>
                <a:schemeClr val="bg1"/>
              </a:solidFill>
              <a:latin typeface="맑은 고딕" panose="020B0503020000020004" pitchFamily="50" charset="-127"/>
              <a:ea typeface="맑은 고딕" panose="020B0503020000020004" pitchFamily="50" charset="-127"/>
              <a:cs typeface="Calibri"/>
              <a:sym typeface="Calibri"/>
            </a:endParaRPr>
          </a:p>
        </p:txBody>
      </p:sp>
      <p:sp>
        <p:nvSpPr>
          <p:cNvPr id="29" name="Google Shape;105;p13">
            <a:extLst>
              <a:ext uri="{FF2B5EF4-FFF2-40B4-BE49-F238E27FC236}">
                <a16:creationId xmlns:a16="http://schemas.microsoft.com/office/drawing/2014/main" id="{25C4B5DF-660E-3EC6-305A-16C80CBFFD64}"/>
              </a:ext>
            </a:extLst>
          </p:cNvPr>
          <p:cNvSpPr txBox="1"/>
          <p:nvPr/>
        </p:nvSpPr>
        <p:spPr>
          <a:xfrm>
            <a:off x="5890420" y="3748294"/>
            <a:ext cx="371475" cy="161583"/>
          </a:xfrm>
          <a:prstGeom prst="rect">
            <a:avLst/>
          </a:prstGeom>
          <a:noFill/>
          <a:ln>
            <a:noFill/>
          </a:ln>
        </p:spPr>
        <p:txBody>
          <a:bodyPr spcFirstLastPara="1" wrap="square" lIns="0" tIns="0" rIns="0" bIns="0" anchor="t" anchorCtr="0">
            <a:spAutoFit/>
          </a:bodyPr>
          <a:lstStyle/>
          <a:p>
            <a:r>
              <a:rPr lang="en-US" sz="1050" spc="-100">
                <a:solidFill>
                  <a:schemeClr val="bg1"/>
                </a:solidFill>
                <a:latin typeface="맑은 고딕" panose="020B0503020000020004" pitchFamily="50" charset="-127"/>
                <a:ea typeface="맑은 고딕" panose="020B0503020000020004" pitchFamily="50" charset="-127"/>
                <a:cs typeface="Noto Sans KR"/>
                <a:sym typeface="Noto Sans KR"/>
              </a:rPr>
              <a:t>보험료</a:t>
            </a:r>
            <a:endParaRPr spc="-100">
              <a:solidFill>
                <a:schemeClr val="bg1"/>
              </a:solidFill>
              <a:latin typeface="맑은 고딕" panose="020B0503020000020004" pitchFamily="50" charset="-127"/>
              <a:ea typeface="맑은 고딕" panose="020B0503020000020004" pitchFamily="50" charset="-127"/>
            </a:endParaRPr>
          </a:p>
        </p:txBody>
      </p:sp>
      <p:sp>
        <p:nvSpPr>
          <p:cNvPr id="30" name="Google Shape;106;p13">
            <a:extLst>
              <a:ext uri="{FF2B5EF4-FFF2-40B4-BE49-F238E27FC236}">
                <a16:creationId xmlns:a16="http://schemas.microsoft.com/office/drawing/2014/main" id="{124B3DD7-0645-4F4B-E1F2-978E049FEDAE}"/>
              </a:ext>
            </a:extLst>
          </p:cNvPr>
          <p:cNvSpPr/>
          <p:nvPr/>
        </p:nvSpPr>
        <p:spPr>
          <a:xfrm>
            <a:off x="6300590" y="3826894"/>
            <a:ext cx="1810941" cy="15478"/>
          </a:xfrm>
          <a:prstGeom prst="rect">
            <a:avLst/>
          </a:prstGeom>
          <a:solidFill>
            <a:srgbClr val="64748B"/>
          </a:solidFill>
          <a:ln>
            <a:noFill/>
          </a:ln>
        </p:spPr>
        <p:txBody>
          <a:bodyPr spcFirstLastPara="1" wrap="square" lIns="74283" tIns="37131" rIns="74283" bIns="37131" anchor="ctr" anchorCtr="0">
            <a:noAutofit/>
          </a:bodyPr>
          <a:lstStyle/>
          <a:p>
            <a:pPr algn="ctr"/>
            <a:endParaRPr sz="1463" spc="-100">
              <a:solidFill>
                <a:schemeClr val="bg1"/>
              </a:solidFill>
              <a:latin typeface="맑은 고딕" panose="020B0503020000020004" pitchFamily="50" charset="-127"/>
              <a:ea typeface="맑은 고딕" panose="020B0503020000020004" pitchFamily="50" charset="-127"/>
              <a:cs typeface="Calibri"/>
              <a:sym typeface="Calibri"/>
            </a:endParaRPr>
          </a:p>
        </p:txBody>
      </p:sp>
      <p:sp>
        <p:nvSpPr>
          <p:cNvPr id="31" name="Google Shape;107;p13">
            <a:extLst>
              <a:ext uri="{FF2B5EF4-FFF2-40B4-BE49-F238E27FC236}">
                <a16:creationId xmlns:a16="http://schemas.microsoft.com/office/drawing/2014/main" id="{2B336AA8-6925-9895-D7B5-A609468525EC}"/>
              </a:ext>
            </a:extLst>
          </p:cNvPr>
          <p:cNvSpPr/>
          <p:nvPr/>
        </p:nvSpPr>
        <p:spPr>
          <a:xfrm>
            <a:off x="3886002" y="4854244"/>
            <a:ext cx="1810941" cy="15478"/>
          </a:xfrm>
          <a:prstGeom prst="rect">
            <a:avLst/>
          </a:prstGeom>
          <a:solidFill>
            <a:srgbClr val="64748B"/>
          </a:solidFill>
          <a:ln>
            <a:noFill/>
          </a:ln>
        </p:spPr>
        <p:txBody>
          <a:bodyPr spcFirstLastPara="1" wrap="square" lIns="74283" tIns="37131" rIns="74283" bIns="37131" anchor="ctr" anchorCtr="0">
            <a:noAutofit/>
          </a:bodyPr>
          <a:lstStyle/>
          <a:p>
            <a:pPr algn="ctr"/>
            <a:endParaRPr sz="1463" spc="-100">
              <a:solidFill>
                <a:schemeClr val="dk1"/>
              </a:solidFill>
              <a:latin typeface="맑은 고딕" panose="020B0503020000020004" pitchFamily="50" charset="-127"/>
              <a:ea typeface="맑은 고딕" panose="020B0503020000020004" pitchFamily="50" charset="-127"/>
              <a:cs typeface="Calibri"/>
              <a:sym typeface="Calibri"/>
            </a:endParaRPr>
          </a:p>
        </p:txBody>
      </p:sp>
      <p:sp>
        <p:nvSpPr>
          <p:cNvPr id="32" name="Google Shape;108;p13">
            <a:extLst>
              <a:ext uri="{FF2B5EF4-FFF2-40B4-BE49-F238E27FC236}">
                <a16:creationId xmlns:a16="http://schemas.microsoft.com/office/drawing/2014/main" id="{77D76B8F-7ECF-6ABE-2FF7-EDE53179DF09}"/>
              </a:ext>
            </a:extLst>
          </p:cNvPr>
          <p:cNvSpPr txBox="1"/>
          <p:nvPr/>
        </p:nvSpPr>
        <p:spPr>
          <a:xfrm>
            <a:off x="5890420" y="4816284"/>
            <a:ext cx="371475" cy="161583"/>
          </a:xfrm>
          <a:prstGeom prst="rect">
            <a:avLst/>
          </a:prstGeom>
          <a:noFill/>
          <a:ln>
            <a:noFill/>
          </a:ln>
        </p:spPr>
        <p:txBody>
          <a:bodyPr spcFirstLastPara="1" wrap="square" lIns="0" tIns="0" rIns="0" bIns="0" anchor="t" anchorCtr="0">
            <a:spAutoFit/>
          </a:bodyPr>
          <a:lstStyle/>
          <a:p>
            <a:r>
              <a:rPr lang="en-US" sz="1050" spc="-100" dirty="0" err="1">
                <a:solidFill>
                  <a:schemeClr val="bg1"/>
                </a:solidFill>
                <a:latin typeface="맑은 고딕" panose="020B0503020000020004" pitchFamily="50" charset="-127"/>
                <a:ea typeface="맑은 고딕" panose="020B0503020000020004" pitchFamily="50" charset="-127"/>
                <a:cs typeface="Noto Sans KR"/>
                <a:sym typeface="Noto Sans KR"/>
              </a:rPr>
              <a:t>보험료</a:t>
            </a:r>
            <a:endParaRPr spc="-100" dirty="0">
              <a:solidFill>
                <a:schemeClr val="bg1"/>
              </a:solidFill>
              <a:latin typeface="맑은 고딕" panose="020B0503020000020004" pitchFamily="50" charset="-127"/>
              <a:ea typeface="맑은 고딕" panose="020B0503020000020004" pitchFamily="50" charset="-127"/>
            </a:endParaRPr>
          </a:p>
        </p:txBody>
      </p:sp>
      <p:sp>
        <p:nvSpPr>
          <p:cNvPr id="33" name="Google Shape;109;p13">
            <a:extLst>
              <a:ext uri="{FF2B5EF4-FFF2-40B4-BE49-F238E27FC236}">
                <a16:creationId xmlns:a16="http://schemas.microsoft.com/office/drawing/2014/main" id="{144CA6DF-F0FB-0E21-51D4-4BC99D7D93EF}"/>
              </a:ext>
            </a:extLst>
          </p:cNvPr>
          <p:cNvSpPr/>
          <p:nvPr/>
        </p:nvSpPr>
        <p:spPr>
          <a:xfrm>
            <a:off x="6300590" y="4854244"/>
            <a:ext cx="1810941" cy="15478"/>
          </a:xfrm>
          <a:prstGeom prst="rect">
            <a:avLst/>
          </a:prstGeom>
          <a:solidFill>
            <a:srgbClr val="64748B"/>
          </a:solidFill>
          <a:ln>
            <a:noFill/>
          </a:ln>
        </p:spPr>
        <p:txBody>
          <a:bodyPr spcFirstLastPara="1" wrap="square" lIns="74283" tIns="37131" rIns="74283" bIns="37131" anchor="ctr" anchorCtr="0">
            <a:noAutofit/>
          </a:bodyPr>
          <a:lstStyle/>
          <a:p>
            <a:pPr algn="ctr"/>
            <a:endParaRPr sz="1463" spc="-100">
              <a:solidFill>
                <a:schemeClr val="dk1"/>
              </a:solidFill>
              <a:latin typeface="맑은 고딕" panose="020B0503020000020004" pitchFamily="50" charset="-127"/>
              <a:ea typeface="맑은 고딕" panose="020B0503020000020004" pitchFamily="50" charset="-127"/>
              <a:cs typeface="Calibri"/>
              <a:sym typeface="Calibri"/>
            </a:endParaRPr>
          </a:p>
        </p:txBody>
      </p:sp>
      <p:sp>
        <p:nvSpPr>
          <p:cNvPr id="34" name="Google Shape;110;p13">
            <a:extLst>
              <a:ext uri="{FF2B5EF4-FFF2-40B4-BE49-F238E27FC236}">
                <a16:creationId xmlns:a16="http://schemas.microsoft.com/office/drawing/2014/main" id="{AF86921C-53D8-763E-03A9-8B201EA7FE85}"/>
              </a:ext>
            </a:extLst>
          </p:cNvPr>
          <p:cNvSpPr/>
          <p:nvPr/>
        </p:nvSpPr>
        <p:spPr>
          <a:xfrm>
            <a:off x="3978871" y="5176150"/>
            <a:ext cx="1810941" cy="15478"/>
          </a:xfrm>
          <a:prstGeom prst="rect">
            <a:avLst/>
          </a:prstGeom>
          <a:solidFill>
            <a:srgbClr val="DEFF9A"/>
          </a:solidFill>
          <a:ln>
            <a:noFill/>
          </a:ln>
        </p:spPr>
        <p:txBody>
          <a:bodyPr spcFirstLastPara="1" wrap="square" lIns="74283" tIns="37131" rIns="74283" bIns="37131" anchor="ctr" anchorCtr="0">
            <a:noAutofit/>
          </a:bodyPr>
          <a:lstStyle/>
          <a:p>
            <a:pPr algn="ctr"/>
            <a:endParaRPr sz="1463" spc="-100">
              <a:solidFill>
                <a:schemeClr val="dk1"/>
              </a:solidFill>
              <a:latin typeface="맑은 고딕" panose="020B0503020000020004" pitchFamily="50" charset="-127"/>
              <a:ea typeface="맑은 고딕" panose="020B0503020000020004" pitchFamily="50" charset="-127"/>
              <a:cs typeface="Calibri"/>
              <a:sym typeface="Calibri"/>
            </a:endParaRPr>
          </a:p>
        </p:txBody>
      </p:sp>
      <p:sp>
        <p:nvSpPr>
          <p:cNvPr id="35" name="Google Shape;111;p13">
            <a:extLst>
              <a:ext uri="{FF2B5EF4-FFF2-40B4-BE49-F238E27FC236}">
                <a16:creationId xmlns:a16="http://schemas.microsoft.com/office/drawing/2014/main" id="{2D62C902-486D-2212-3CF7-8F0B9B60FB92}"/>
              </a:ext>
            </a:extLst>
          </p:cNvPr>
          <p:cNvSpPr txBox="1"/>
          <p:nvPr/>
        </p:nvSpPr>
        <p:spPr>
          <a:xfrm>
            <a:off x="5890420" y="5102630"/>
            <a:ext cx="371475" cy="161583"/>
          </a:xfrm>
          <a:prstGeom prst="rect">
            <a:avLst/>
          </a:prstGeom>
          <a:noFill/>
          <a:ln>
            <a:noFill/>
          </a:ln>
        </p:spPr>
        <p:txBody>
          <a:bodyPr spcFirstLastPara="1" wrap="square" lIns="0" tIns="0" rIns="0" bIns="0" anchor="t" anchorCtr="0">
            <a:spAutoFit/>
          </a:bodyPr>
          <a:lstStyle/>
          <a:p>
            <a:r>
              <a:rPr lang="en-US" sz="1050" b="1" spc="-100">
                <a:solidFill>
                  <a:srgbClr val="DEFF9A"/>
                </a:solidFill>
                <a:latin typeface="맑은 고딕" panose="020B0503020000020004" pitchFamily="50" charset="-127"/>
                <a:ea typeface="맑은 고딕" panose="020B0503020000020004" pitchFamily="50" charset="-127"/>
                <a:cs typeface="Noto Sans KR"/>
                <a:sym typeface="Noto Sans KR"/>
              </a:rPr>
              <a:t>보험금</a:t>
            </a:r>
            <a:endParaRPr spc="-100">
              <a:latin typeface="맑은 고딕" panose="020B0503020000020004" pitchFamily="50" charset="-127"/>
              <a:ea typeface="맑은 고딕" panose="020B0503020000020004" pitchFamily="50" charset="-127"/>
            </a:endParaRPr>
          </a:p>
        </p:txBody>
      </p:sp>
      <p:sp>
        <p:nvSpPr>
          <p:cNvPr id="36" name="Google Shape;112;p13">
            <a:extLst>
              <a:ext uri="{FF2B5EF4-FFF2-40B4-BE49-F238E27FC236}">
                <a16:creationId xmlns:a16="http://schemas.microsoft.com/office/drawing/2014/main" id="{6C63CB40-6185-61D3-279E-0F252567326F}"/>
              </a:ext>
            </a:extLst>
          </p:cNvPr>
          <p:cNvSpPr/>
          <p:nvPr/>
        </p:nvSpPr>
        <p:spPr>
          <a:xfrm>
            <a:off x="6393459" y="5176150"/>
            <a:ext cx="1810941" cy="15478"/>
          </a:xfrm>
          <a:prstGeom prst="rect">
            <a:avLst/>
          </a:prstGeom>
          <a:solidFill>
            <a:srgbClr val="DEFF9A"/>
          </a:solidFill>
          <a:ln>
            <a:noFill/>
          </a:ln>
        </p:spPr>
        <p:txBody>
          <a:bodyPr spcFirstLastPara="1" wrap="square" lIns="74283" tIns="37131" rIns="74283" bIns="37131" anchor="ctr" anchorCtr="0">
            <a:noAutofit/>
          </a:bodyPr>
          <a:lstStyle/>
          <a:p>
            <a:pPr algn="ctr"/>
            <a:endParaRPr sz="1463" spc="-100">
              <a:solidFill>
                <a:schemeClr val="dk1"/>
              </a:solidFill>
              <a:latin typeface="맑은 고딕" panose="020B0503020000020004" pitchFamily="50" charset="-127"/>
              <a:ea typeface="맑은 고딕" panose="020B0503020000020004" pitchFamily="50" charset="-127"/>
              <a:cs typeface="Calibri"/>
              <a:sym typeface="Calibri"/>
            </a:endParaRPr>
          </a:p>
        </p:txBody>
      </p:sp>
      <p:sp>
        <p:nvSpPr>
          <p:cNvPr id="37" name="Google Shape;113;p13">
            <a:extLst>
              <a:ext uri="{FF2B5EF4-FFF2-40B4-BE49-F238E27FC236}">
                <a16:creationId xmlns:a16="http://schemas.microsoft.com/office/drawing/2014/main" id="{5842A60B-9766-A18D-7C8A-03B3B7FF8A32}"/>
              </a:ext>
            </a:extLst>
          </p:cNvPr>
          <p:cNvSpPr/>
          <p:nvPr/>
        </p:nvSpPr>
        <p:spPr>
          <a:xfrm>
            <a:off x="3978870" y="5462495"/>
            <a:ext cx="1749028" cy="15478"/>
          </a:xfrm>
          <a:prstGeom prst="rect">
            <a:avLst/>
          </a:prstGeom>
          <a:solidFill>
            <a:srgbClr val="DEFF9A"/>
          </a:solidFill>
          <a:ln>
            <a:noFill/>
          </a:ln>
        </p:spPr>
        <p:txBody>
          <a:bodyPr spcFirstLastPara="1" wrap="square" lIns="74283" tIns="37131" rIns="74283" bIns="37131" anchor="ctr" anchorCtr="0">
            <a:noAutofit/>
          </a:bodyPr>
          <a:lstStyle/>
          <a:p>
            <a:pPr algn="ctr"/>
            <a:endParaRPr sz="1463" spc="-100">
              <a:solidFill>
                <a:schemeClr val="dk1"/>
              </a:solidFill>
              <a:latin typeface="맑은 고딕" panose="020B0503020000020004" pitchFamily="50" charset="-127"/>
              <a:ea typeface="맑은 고딕" panose="020B0503020000020004" pitchFamily="50" charset="-127"/>
              <a:cs typeface="Calibri"/>
              <a:sym typeface="Calibri"/>
            </a:endParaRPr>
          </a:p>
        </p:txBody>
      </p:sp>
      <p:sp>
        <p:nvSpPr>
          <p:cNvPr id="38" name="Google Shape;114;p13">
            <a:extLst>
              <a:ext uri="{FF2B5EF4-FFF2-40B4-BE49-F238E27FC236}">
                <a16:creationId xmlns:a16="http://schemas.microsoft.com/office/drawing/2014/main" id="{B0EF0D3F-D4DC-5A00-3538-35C1B565D749}"/>
              </a:ext>
            </a:extLst>
          </p:cNvPr>
          <p:cNvSpPr txBox="1"/>
          <p:nvPr/>
        </p:nvSpPr>
        <p:spPr>
          <a:xfrm>
            <a:off x="5828506" y="5388975"/>
            <a:ext cx="495300" cy="161583"/>
          </a:xfrm>
          <a:prstGeom prst="rect">
            <a:avLst/>
          </a:prstGeom>
          <a:noFill/>
          <a:ln>
            <a:noFill/>
          </a:ln>
        </p:spPr>
        <p:txBody>
          <a:bodyPr spcFirstLastPara="1" wrap="square" lIns="0" tIns="0" rIns="0" bIns="0" anchor="t" anchorCtr="0">
            <a:spAutoFit/>
          </a:bodyPr>
          <a:lstStyle/>
          <a:p>
            <a:r>
              <a:rPr lang="en-US" sz="1050" b="1" spc="-100">
                <a:solidFill>
                  <a:srgbClr val="DEFF9A"/>
                </a:solidFill>
                <a:latin typeface="맑은 고딕" panose="020B0503020000020004" pitchFamily="50" charset="-127"/>
                <a:ea typeface="맑은 고딕" panose="020B0503020000020004" pitchFamily="50" charset="-127"/>
                <a:cs typeface="Noto Sans KR"/>
                <a:sym typeface="Noto Sans KR"/>
              </a:rPr>
              <a:t>투자수익</a:t>
            </a:r>
            <a:endParaRPr spc="-100">
              <a:latin typeface="맑은 고딕" panose="020B0503020000020004" pitchFamily="50" charset="-127"/>
              <a:ea typeface="맑은 고딕" panose="020B0503020000020004" pitchFamily="50" charset="-127"/>
            </a:endParaRPr>
          </a:p>
        </p:txBody>
      </p:sp>
      <p:sp>
        <p:nvSpPr>
          <p:cNvPr id="39" name="Google Shape;115;p13">
            <a:extLst>
              <a:ext uri="{FF2B5EF4-FFF2-40B4-BE49-F238E27FC236}">
                <a16:creationId xmlns:a16="http://schemas.microsoft.com/office/drawing/2014/main" id="{D15DC61D-1A99-832A-A5D4-8013C98D7043}"/>
              </a:ext>
            </a:extLst>
          </p:cNvPr>
          <p:cNvSpPr/>
          <p:nvPr/>
        </p:nvSpPr>
        <p:spPr>
          <a:xfrm>
            <a:off x="6455370" y="5462495"/>
            <a:ext cx="1749028" cy="15478"/>
          </a:xfrm>
          <a:prstGeom prst="rect">
            <a:avLst/>
          </a:prstGeom>
          <a:solidFill>
            <a:srgbClr val="DEFF9A"/>
          </a:solidFill>
          <a:ln>
            <a:noFill/>
          </a:ln>
        </p:spPr>
        <p:txBody>
          <a:bodyPr spcFirstLastPara="1" wrap="square" lIns="74283" tIns="37131" rIns="74283" bIns="37131" anchor="ctr" anchorCtr="0">
            <a:noAutofit/>
          </a:bodyPr>
          <a:lstStyle/>
          <a:p>
            <a:pPr algn="ctr"/>
            <a:endParaRPr sz="1463" spc="-100">
              <a:solidFill>
                <a:schemeClr val="dk1"/>
              </a:solidFill>
              <a:latin typeface="맑은 고딕" panose="020B0503020000020004" pitchFamily="50" charset="-127"/>
              <a:ea typeface="맑은 고딕" panose="020B0503020000020004" pitchFamily="50" charset="-127"/>
              <a:cs typeface="Calibri"/>
              <a:sym typeface="Calibri"/>
            </a:endParaRPr>
          </a:p>
        </p:txBody>
      </p:sp>
      <p:sp>
        <p:nvSpPr>
          <p:cNvPr id="40" name="Google Shape;116;p13">
            <a:extLst>
              <a:ext uri="{FF2B5EF4-FFF2-40B4-BE49-F238E27FC236}">
                <a16:creationId xmlns:a16="http://schemas.microsoft.com/office/drawing/2014/main" id="{98718E7B-033B-EB96-D87F-89F1388D034A}"/>
              </a:ext>
            </a:extLst>
          </p:cNvPr>
          <p:cNvSpPr/>
          <p:nvPr/>
        </p:nvSpPr>
        <p:spPr>
          <a:xfrm>
            <a:off x="3978870" y="5748840"/>
            <a:ext cx="1749028" cy="15478"/>
          </a:xfrm>
          <a:prstGeom prst="rect">
            <a:avLst/>
          </a:prstGeom>
          <a:solidFill>
            <a:srgbClr val="DEFF9A"/>
          </a:solidFill>
          <a:ln>
            <a:noFill/>
          </a:ln>
        </p:spPr>
        <p:txBody>
          <a:bodyPr spcFirstLastPara="1" wrap="square" lIns="74283" tIns="37131" rIns="74283" bIns="37131" anchor="ctr" anchorCtr="0">
            <a:noAutofit/>
          </a:bodyPr>
          <a:lstStyle/>
          <a:p>
            <a:pPr algn="ctr"/>
            <a:endParaRPr sz="1463" spc="-100">
              <a:solidFill>
                <a:schemeClr val="dk1"/>
              </a:solidFill>
              <a:latin typeface="맑은 고딕" panose="020B0503020000020004" pitchFamily="50" charset="-127"/>
              <a:ea typeface="맑은 고딕" panose="020B0503020000020004" pitchFamily="50" charset="-127"/>
              <a:cs typeface="Calibri"/>
              <a:sym typeface="Calibri"/>
            </a:endParaRPr>
          </a:p>
        </p:txBody>
      </p:sp>
      <p:sp>
        <p:nvSpPr>
          <p:cNvPr id="41" name="Google Shape;117;p13">
            <a:extLst>
              <a:ext uri="{FF2B5EF4-FFF2-40B4-BE49-F238E27FC236}">
                <a16:creationId xmlns:a16="http://schemas.microsoft.com/office/drawing/2014/main" id="{A464D3AC-9030-49E6-99E7-76BDD235CC31}"/>
              </a:ext>
            </a:extLst>
          </p:cNvPr>
          <p:cNvSpPr txBox="1"/>
          <p:nvPr/>
        </p:nvSpPr>
        <p:spPr>
          <a:xfrm>
            <a:off x="5828506" y="5675320"/>
            <a:ext cx="495300" cy="161583"/>
          </a:xfrm>
          <a:prstGeom prst="rect">
            <a:avLst/>
          </a:prstGeom>
          <a:noFill/>
          <a:ln>
            <a:noFill/>
          </a:ln>
        </p:spPr>
        <p:txBody>
          <a:bodyPr spcFirstLastPara="1" wrap="square" lIns="0" tIns="0" rIns="0" bIns="0" anchor="t" anchorCtr="0">
            <a:spAutoFit/>
          </a:bodyPr>
          <a:lstStyle/>
          <a:p>
            <a:r>
              <a:rPr lang="en-US" sz="1050" b="1" spc="-100">
                <a:solidFill>
                  <a:srgbClr val="DEFF9A"/>
                </a:solidFill>
                <a:latin typeface="맑은 고딕" panose="020B0503020000020004" pitchFamily="50" charset="-127"/>
                <a:ea typeface="맑은 고딕" panose="020B0503020000020004" pitchFamily="50" charset="-127"/>
                <a:cs typeface="Noto Sans KR"/>
                <a:sym typeface="Noto Sans KR"/>
              </a:rPr>
              <a:t>영업이익</a:t>
            </a:r>
            <a:endParaRPr spc="-100">
              <a:latin typeface="맑은 고딕" panose="020B0503020000020004" pitchFamily="50" charset="-127"/>
              <a:ea typeface="맑은 고딕" panose="020B0503020000020004" pitchFamily="50" charset="-127"/>
            </a:endParaRPr>
          </a:p>
        </p:txBody>
      </p:sp>
      <p:sp>
        <p:nvSpPr>
          <p:cNvPr id="42" name="Google Shape;118;p13">
            <a:extLst>
              <a:ext uri="{FF2B5EF4-FFF2-40B4-BE49-F238E27FC236}">
                <a16:creationId xmlns:a16="http://schemas.microsoft.com/office/drawing/2014/main" id="{AAFF2B33-C8E4-6A34-B532-9BDB7804032D}"/>
              </a:ext>
            </a:extLst>
          </p:cNvPr>
          <p:cNvSpPr/>
          <p:nvPr/>
        </p:nvSpPr>
        <p:spPr>
          <a:xfrm>
            <a:off x="6455370" y="5748840"/>
            <a:ext cx="1749028" cy="15478"/>
          </a:xfrm>
          <a:prstGeom prst="rect">
            <a:avLst/>
          </a:prstGeom>
          <a:solidFill>
            <a:srgbClr val="DEFF9A"/>
          </a:solidFill>
          <a:ln>
            <a:noFill/>
          </a:ln>
        </p:spPr>
        <p:txBody>
          <a:bodyPr spcFirstLastPara="1" wrap="square" lIns="74283" tIns="37131" rIns="74283" bIns="37131" anchor="ctr" anchorCtr="0">
            <a:noAutofit/>
          </a:bodyPr>
          <a:lstStyle/>
          <a:p>
            <a:pPr algn="ctr"/>
            <a:endParaRPr sz="1463" spc="-100">
              <a:solidFill>
                <a:schemeClr val="dk1"/>
              </a:solidFill>
              <a:latin typeface="맑은 고딕" panose="020B0503020000020004" pitchFamily="50" charset="-127"/>
              <a:ea typeface="맑은 고딕" panose="020B0503020000020004" pitchFamily="50" charset="-127"/>
              <a:cs typeface="Calibri"/>
              <a:sym typeface="Calibri"/>
            </a:endParaRPr>
          </a:p>
        </p:txBody>
      </p:sp>
    </p:spTree>
    <p:extLst>
      <p:ext uri="{BB962C8B-B14F-4D97-AF65-F5344CB8AC3E}">
        <p14:creationId xmlns:p14="http://schemas.microsoft.com/office/powerpoint/2010/main" val="15926152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3E1BD-6096-866A-5D40-314A6B8DEBF5}"/>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CE4DB3F3-3BE8-FEF7-D8B3-7A2E49C4C329}"/>
              </a:ext>
            </a:extLst>
          </p:cNvPr>
          <p:cNvSpPr>
            <a:spLocks noGrp="1"/>
          </p:cNvSpPr>
          <p:nvPr>
            <p:ph type="title"/>
          </p:nvPr>
        </p:nvSpPr>
        <p:spPr>
          <a:xfrm>
            <a:off x="1529393" y="233267"/>
            <a:ext cx="9133215" cy="522514"/>
          </a:xfrm>
        </p:spPr>
        <p:txBody>
          <a:bodyPr>
            <a:normAutofit/>
          </a:bodyPr>
          <a:lstStyle/>
          <a:p>
            <a:r>
              <a:rPr lang="en-US" altLang="ko-KR" dirty="0"/>
              <a:t>2. </a:t>
            </a:r>
            <a:r>
              <a:rPr lang="ko-KR" altLang="en-US" dirty="0" err="1"/>
              <a:t>캡티브</a:t>
            </a:r>
            <a:r>
              <a:rPr lang="ko-KR" altLang="en-US" dirty="0"/>
              <a:t> 운영 형태</a:t>
            </a:r>
          </a:p>
        </p:txBody>
      </p:sp>
      <p:sp>
        <p:nvSpPr>
          <p:cNvPr id="3" name="슬라이드 번호 개체 틀 2">
            <a:extLst>
              <a:ext uri="{FF2B5EF4-FFF2-40B4-BE49-F238E27FC236}">
                <a16:creationId xmlns:a16="http://schemas.microsoft.com/office/drawing/2014/main" id="{64284FB6-7B22-5C65-B857-8C8EAC97F1FF}"/>
              </a:ext>
            </a:extLst>
          </p:cNvPr>
          <p:cNvSpPr>
            <a:spLocks noGrp="1"/>
          </p:cNvSpPr>
          <p:nvPr>
            <p:ph type="sldNum" sz="quarter" idx="12"/>
          </p:nvPr>
        </p:nvSpPr>
        <p:spPr/>
        <p:txBody>
          <a:bodyPr/>
          <a:lstStyle/>
          <a:p>
            <a:fld id="{D6DD100E-1F12-47C0-97D9-D6793320635E}" type="slidenum">
              <a:rPr lang="ko-KR" altLang="en-US" smtClean="0"/>
              <a:pPr/>
              <a:t>66</a:t>
            </a:fld>
            <a:endParaRPr lang="ko-KR" altLang="en-US">
              <a:latin typeface="맑은 고딕" panose="020B0503020000020004" pitchFamily="50" charset="-127"/>
              <a:ea typeface="맑은 고딕" panose="020B0503020000020004" pitchFamily="50" charset="-127"/>
            </a:endParaRPr>
          </a:p>
        </p:txBody>
      </p:sp>
      <p:grpSp>
        <p:nvGrpSpPr>
          <p:cNvPr id="10" name="그룹 9">
            <a:extLst>
              <a:ext uri="{FF2B5EF4-FFF2-40B4-BE49-F238E27FC236}">
                <a16:creationId xmlns:a16="http://schemas.microsoft.com/office/drawing/2014/main" id="{5EE5488B-C3F4-C2E8-4AAC-B559E7EE18F8}"/>
              </a:ext>
            </a:extLst>
          </p:cNvPr>
          <p:cNvGrpSpPr/>
          <p:nvPr/>
        </p:nvGrpSpPr>
        <p:grpSpPr>
          <a:xfrm>
            <a:off x="1264298" y="1436914"/>
            <a:ext cx="9666514" cy="4683969"/>
            <a:chOff x="0" y="1436913"/>
            <a:chExt cx="9906000" cy="4683969"/>
          </a:xfrm>
        </p:grpSpPr>
        <p:pic>
          <p:nvPicPr>
            <p:cNvPr id="84" name="Google Shape;84;p13" descr="image.png">
              <a:extLst>
                <a:ext uri="{FF2B5EF4-FFF2-40B4-BE49-F238E27FC236}">
                  <a16:creationId xmlns:a16="http://schemas.microsoft.com/office/drawing/2014/main" id="{F6272FC0-5745-BE7D-B38D-B6C50E559C5A}"/>
                </a:ext>
              </a:extLst>
            </p:cNvPr>
            <p:cNvPicPr preferRelativeResize="0"/>
            <p:nvPr/>
          </p:nvPicPr>
          <p:blipFill rotWithShape="1">
            <a:blip r:embed="rId2">
              <a:alphaModFix/>
            </a:blip>
            <a:srcRect/>
            <a:stretch/>
          </p:blipFill>
          <p:spPr>
            <a:xfrm>
              <a:off x="0" y="1436913"/>
              <a:ext cx="9906000" cy="4683969"/>
            </a:xfrm>
            <a:prstGeom prst="rect">
              <a:avLst/>
            </a:prstGeom>
            <a:noFill/>
            <a:ln>
              <a:noFill/>
            </a:ln>
          </p:spPr>
        </p:pic>
        <p:sp>
          <p:nvSpPr>
            <p:cNvPr id="96" name="Google Shape;96;p13">
              <a:extLst>
                <a:ext uri="{FF2B5EF4-FFF2-40B4-BE49-F238E27FC236}">
                  <a16:creationId xmlns:a16="http://schemas.microsoft.com/office/drawing/2014/main" id="{655A7CA6-5E0F-E186-DF74-142A62D7D492}"/>
                </a:ext>
              </a:extLst>
            </p:cNvPr>
            <p:cNvSpPr txBox="1"/>
            <p:nvPr/>
          </p:nvSpPr>
          <p:spPr>
            <a:xfrm>
              <a:off x="1175658" y="1731181"/>
              <a:ext cx="7473819" cy="344710"/>
            </a:xfrm>
            <a:prstGeom prst="rect">
              <a:avLst/>
            </a:prstGeom>
            <a:noFill/>
            <a:ln>
              <a:noFill/>
            </a:ln>
          </p:spPr>
          <p:txBody>
            <a:bodyPr spcFirstLastPara="1" wrap="square" lIns="0" tIns="0" rIns="0" bIns="0" anchor="t" anchorCtr="0">
              <a:spAutoFit/>
            </a:bodyPr>
            <a:lstStyle/>
            <a:p>
              <a:pPr algn="ctr">
                <a:lnSpc>
                  <a:spcPct val="140000"/>
                </a:lnSpc>
              </a:pPr>
              <a:r>
                <a:rPr 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각 </a:t>
              </a:r>
              <a:r>
                <a:rPr lang="en-US" sz="16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기업의</a:t>
              </a:r>
              <a:r>
                <a:rPr 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6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리스크</a:t>
              </a:r>
              <a:r>
                <a:rPr 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6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특성과</a:t>
              </a:r>
              <a:r>
                <a:rPr 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6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자본</a:t>
              </a:r>
              <a:r>
                <a:rPr 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6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여력에</a:t>
              </a:r>
              <a:r>
                <a:rPr 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6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맞춰</a:t>
              </a:r>
              <a:r>
                <a:rPr 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en-US" sz="1600" b="1" spc="-100" dirty="0" err="1">
                  <a:solidFill>
                    <a:schemeClr val="bg1"/>
                  </a:solidFill>
                  <a:latin typeface="맑은 고딕" panose="020B0503020000020004" pitchFamily="50" charset="-127"/>
                  <a:ea typeface="맑은 고딕" panose="020B0503020000020004" pitchFamily="50" charset="-127"/>
                  <a:cs typeface="Noto Sans KR"/>
                  <a:sym typeface="Noto Sans KR"/>
                </a:rPr>
                <a:t>설계</a:t>
              </a:r>
              <a:r>
                <a:rPr 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 </a:t>
              </a:r>
              <a:r>
                <a:rPr lang="ko-KR" alt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가능</a:t>
              </a:r>
              <a:r>
                <a:rPr lang="en-US" altLang="ko-KR"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a:t>
              </a:r>
              <a:r>
                <a:rPr lang="ko-KR" alt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주요 형태 </a:t>
              </a:r>
              <a:r>
                <a:rPr lang="en-US" altLang="ko-KR"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5</a:t>
              </a:r>
              <a:r>
                <a:rPr lang="en-US" sz="1600" b="1" spc="-100" dirty="0">
                  <a:solidFill>
                    <a:schemeClr val="bg1"/>
                  </a:solidFill>
                  <a:latin typeface="맑은 고딕" panose="020B0503020000020004" pitchFamily="50" charset="-127"/>
                  <a:ea typeface="맑은 고딕" panose="020B0503020000020004" pitchFamily="50" charset="-127"/>
                  <a:cs typeface="Noto Sans KR"/>
                  <a:sym typeface="Noto Sans KR"/>
                </a:rPr>
                <a:t>가지)</a:t>
              </a:r>
              <a:endParaRPr b="1" spc="-100" dirty="0">
                <a:solidFill>
                  <a:schemeClr val="bg1"/>
                </a:solidFill>
                <a:latin typeface="맑은 고딕" panose="020B0503020000020004" pitchFamily="50" charset="-127"/>
                <a:ea typeface="맑은 고딕" panose="020B0503020000020004" pitchFamily="50" charset="-127"/>
              </a:endParaRPr>
            </a:p>
          </p:txBody>
        </p:sp>
        <p:grpSp>
          <p:nvGrpSpPr>
            <p:cNvPr id="9" name="그룹 8">
              <a:extLst>
                <a:ext uri="{FF2B5EF4-FFF2-40B4-BE49-F238E27FC236}">
                  <a16:creationId xmlns:a16="http://schemas.microsoft.com/office/drawing/2014/main" id="{7EAD32C2-BD93-C26B-086D-172468CE1733}"/>
                </a:ext>
              </a:extLst>
            </p:cNvPr>
            <p:cNvGrpSpPr/>
            <p:nvPr/>
          </p:nvGrpSpPr>
          <p:grpSpPr>
            <a:xfrm>
              <a:off x="149290" y="2463309"/>
              <a:ext cx="9591869" cy="3152580"/>
              <a:chOff x="464344" y="2463309"/>
              <a:chExt cx="8977313" cy="3152580"/>
            </a:xfrm>
          </p:grpSpPr>
          <p:pic>
            <p:nvPicPr>
              <p:cNvPr id="85" name="Google Shape;85;p13" descr="image.png">
                <a:extLst>
                  <a:ext uri="{FF2B5EF4-FFF2-40B4-BE49-F238E27FC236}">
                    <a16:creationId xmlns:a16="http://schemas.microsoft.com/office/drawing/2014/main" id="{6C12997E-7BD7-71B8-9361-F28B4FEAC724}"/>
                  </a:ext>
                </a:extLst>
              </p:cNvPr>
              <p:cNvPicPr preferRelativeResize="0"/>
              <p:nvPr/>
            </p:nvPicPr>
            <p:blipFill rotWithShape="1">
              <a:blip r:embed="rId3">
                <a:alphaModFix/>
              </a:blip>
              <a:srcRect/>
              <a:stretch/>
            </p:blipFill>
            <p:spPr>
              <a:xfrm>
                <a:off x="464344" y="2463309"/>
                <a:ext cx="1671638" cy="3152580"/>
              </a:xfrm>
              <a:prstGeom prst="rect">
                <a:avLst/>
              </a:prstGeom>
              <a:noFill/>
              <a:ln>
                <a:noFill/>
              </a:ln>
            </p:spPr>
          </p:pic>
          <p:pic>
            <p:nvPicPr>
              <p:cNvPr id="86" name="Google Shape;86;p13" descr="image.png">
                <a:extLst>
                  <a:ext uri="{FF2B5EF4-FFF2-40B4-BE49-F238E27FC236}">
                    <a16:creationId xmlns:a16="http://schemas.microsoft.com/office/drawing/2014/main" id="{BADE2D9E-F47D-8273-3CDF-77AA98DDF85B}"/>
                  </a:ext>
                </a:extLst>
              </p:cNvPr>
              <p:cNvPicPr preferRelativeResize="0"/>
              <p:nvPr/>
            </p:nvPicPr>
            <p:blipFill rotWithShape="1">
              <a:blip r:embed="rId3">
                <a:alphaModFix/>
              </a:blip>
              <a:srcRect/>
              <a:stretch/>
            </p:blipFill>
            <p:spPr>
              <a:xfrm>
                <a:off x="2290762" y="2463309"/>
                <a:ext cx="1671638" cy="3152580"/>
              </a:xfrm>
              <a:prstGeom prst="rect">
                <a:avLst/>
              </a:prstGeom>
              <a:noFill/>
              <a:ln>
                <a:noFill/>
              </a:ln>
            </p:spPr>
          </p:pic>
          <p:pic>
            <p:nvPicPr>
              <p:cNvPr id="87" name="Google Shape;87;p13" descr="image.png">
                <a:extLst>
                  <a:ext uri="{FF2B5EF4-FFF2-40B4-BE49-F238E27FC236}">
                    <a16:creationId xmlns:a16="http://schemas.microsoft.com/office/drawing/2014/main" id="{3777A0B6-35B5-F05F-F1FD-B63A9B90032F}"/>
                  </a:ext>
                </a:extLst>
              </p:cNvPr>
              <p:cNvPicPr preferRelativeResize="0"/>
              <p:nvPr/>
            </p:nvPicPr>
            <p:blipFill rotWithShape="1">
              <a:blip r:embed="rId3">
                <a:alphaModFix/>
              </a:blip>
              <a:srcRect/>
              <a:stretch/>
            </p:blipFill>
            <p:spPr>
              <a:xfrm>
                <a:off x="4117181" y="2463309"/>
                <a:ext cx="1671638" cy="3152580"/>
              </a:xfrm>
              <a:prstGeom prst="rect">
                <a:avLst/>
              </a:prstGeom>
              <a:noFill/>
              <a:ln>
                <a:noFill/>
              </a:ln>
            </p:spPr>
          </p:pic>
          <p:pic>
            <p:nvPicPr>
              <p:cNvPr id="88" name="Google Shape;88;p13" descr="image.png">
                <a:extLst>
                  <a:ext uri="{FF2B5EF4-FFF2-40B4-BE49-F238E27FC236}">
                    <a16:creationId xmlns:a16="http://schemas.microsoft.com/office/drawing/2014/main" id="{3E37A057-EBD2-FFB2-D6E5-A32EDEE473F0}"/>
                  </a:ext>
                </a:extLst>
              </p:cNvPr>
              <p:cNvPicPr preferRelativeResize="0"/>
              <p:nvPr/>
            </p:nvPicPr>
            <p:blipFill rotWithShape="1">
              <a:blip r:embed="rId3">
                <a:alphaModFix/>
              </a:blip>
              <a:srcRect/>
              <a:stretch/>
            </p:blipFill>
            <p:spPr>
              <a:xfrm>
                <a:off x="5943600" y="2463309"/>
                <a:ext cx="1671638" cy="3152580"/>
              </a:xfrm>
              <a:prstGeom prst="rect">
                <a:avLst/>
              </a:prstGeom>
              <a:noFill/>
              <a:ln>
                <a:noFill/>
              </a:ln>
            </p:spPr>
          </p:pic>
          <p:pic>
            <p:nvPicPr>
              <p:cNvPr id="89" name="Google Shape;89;p13" descr="image.png">
                <a:extLst>
                  <a:ext uri="{FF2B5EF4-FFF2-40B4-BE49-F238E27FC236}">
                    <a16:creationId xmlns:a16="http://schemas.microsoft.com/office/drawing/2014/main" id="{8924E549-5004-9A4A-D2E4-FE39A5BC6A9F}"/>
                  </a:ext>
                </a:extLst>
              </p:cNvPr>
              <p:cNvPicPr preferRelativeResize="0"/>
              <p:nvPr/>
            </p:nvPicPr>
            <p:blipFill rotWithShape="1">
              <a:blip r:embed="rId3">
                <a:alphaModFix/>
              </a:blip>
              <a:srcRect/>
              <a:stretch/>
            </p:blipFill>
            <p:spPr>
              <a:xfrm>
                <a:off x="7770019" y="2463309"/>
                <a:ext cx="1671638" cy="3152580"/>
              </a:xfrm>
              <a:prstGeom prst="rect">
                <a:avLst/>
              </a:prstGeom>
              <a:noFill/>
              <a:ln>
                <a:noFill/>
              </a:ln>
            </p:spPr>
          </p:pic>
          <p:pic>
            <p:nvPicPr>
              <p:cNvPr id="90" name="Google Shape;90;p13" descr="image.png">
                <a:extLst>
                  <a:ext uri="{FF2B5EF4-FFF2-40B4-BE49-F238E27FC236}">
                    <a16:creationId xmlns:a16="http://schemas.microsoft.com/office/drawing/2014/main" id="{B54A66DD-0A78-4266-D10F-9F8BE8F80CE8}"/>
                  </a:ext>
                </a:extLst>
              </p:cNvPr>
              <p:cNvPicPr preferRelativeResize="0"/>
              <p:nvPr/>
            </p:nvPicPr>
            <p:blipFill rotWithShape="1">
              <a:blip r:embed="rId4">
                <a:alphaModFix/>
              </a:blip>
              <a:srcRect/>
              <a:stretch/>
            </p:blipFill>
            <p:spPr>
              <a:xfrm>
                <a:off x="951905" y="2741916"/>
                <a:ext cx="696516" cy="696516"/>
              </a:xfrm>
              <a:prstGeom prst="rect">
                <a:avLst/>
              </a:prstGeom>
              <a:noFill/>
              <a:ln>
                <a:noFill/>
              </a:ln>
            </p:spPr>
          </p:pic>
          <p:pic>
            <p:nvPicPr>
              <p:cNvPr id="91" name="Google Shape;91;p13" descr="image.png">
                <a:extLst>
                  <a:ext uri="{FF2B5EF4-FFF2-40B4-BE49-F238E27FC236}">
                    <a16:creationId xmlns:a16="http://schemas.microsoft.com/office/drawing/2014/main" id="{7CE2F1CE-B966-5486-54C0-04E7FB3DEBC5}"/>
                  </a:ext>
                </a:extLst>
              </p:cNvPr>
              <p:cNvPicPr preferRelativeResize="0"/>
              <p:nvPr/>
            </p:nvPicPr>
            <p:blipFill rotWithShape="1">
              <a:blip r:embed="rId5">
                <a:alphaModFix/>
              </a:blip>
              <a:srcRect/>
              <a:stretch/>
            </p:blipFill>
            <p:spPr>
              <a:xfrm>
                <a:off x="2778323" y="2741916"/>
                <a:ext cx="696516" cy="696516"/>
              </a:xfrm>
              <a:prstGeom prst="rect">
                <a:avLst/>
              </a:prstGeom>
              <a:noFill/>
              <a:ln>
                <a:noFill/>
              </a:ln>
            </p:spPr>
          </p:pic>
          <p:pic>
            <p:nvPicPr>
              <p:cNvPr id="92" name="Google Shape;92;p13" descr="image.png">
                <a:extLst>
                  <a:ext uri="{FF2B5EF4-FFF2-40B4-BE49-F238E27FC236}">
                    <a16:creationId xmlns:a16="http://schemas.microsoft.com/office/drawing/2014/main" id="{AE2873EA-7E0F-F8B0-2116-D401F2A9104F}"/>
                  </a:ext>
                </a:extLst>
              </p:cNvPr>
              <p:cNvPicPr preferRelativeResize="0"/>
              <p:nvPr/>
            </p:nvPicPr>
            <p:blipFill rotWithShape="1">
              <a:blip r:embed="rId4">
                <a:alphaModFix/>
              </a:blip>
              <a:srcRect/>
              <a:stretch/>
            </p:blipFill>
            <p:spPr>
              <a:xfrm>
                <a:off x="4604742" y="2741916"/>
                <a:ext cx="696516" cy="696516"/>
              </a:xfrm>
              <a:prstGeom prst="rect">
                <a:avLst/>
              </a:prstGeom>
              <a:noFill/>
              <a:ln>
                <a:noFill/>
              </a:ln>
            </p:spPr>
          </p:pic>
          <p:pic>
            <p:nvPicPr>
              <p:cNvPr id="93" name="Google Shape;93;p13" descr="image.png">
                <a:extLst>
                  <a:ext uri="{FF2B5EF4-FFF2-40B4-BE49-F238E27FC236}">
                    <a16:creationId xmlns:a16="http://schemas.microsoft.com/office/drawing/2014/main" id="{F3D7356D-1001-14CA-E19C-BDFE6953C85A}"/>
                  </a:ext>
                </a:extLst>
              </p:cNvPr>
              <p:cNvPicPr preferRelativeResize="0"/>
              <p:nvPr/>
            </p:nvPicPr>
            <p:blipFill rotWithShape="1">
              <a:blip r:embed="rId4">
                <a:alphaModFix/>
              </a:blip>
              <a:srcRect/>
              <a:stretch/>
            </p:blipFill>
            <p:spPr>
              <a:xfrm>
                <a:off x="6431161" y="2741916"/>
                <a:ext cx="696516" cy="696516"/>
              </a:xfrm>
              <a:prstGeom prst="rect">
                <a:avLst/>
              </a:prstGeom>
              <a:noFill/>
              <a:ln>
                <a:noFill/>
              </a:ln>
            </p:spPr>
          </p:pic>
          <p:pic>
            <p:nvPicPr>
              <p:cNvPr id="94" name="Google Shape;94;p13" descr="image.png">
                <a:extLst>
                  <a:ext uri="{FF2B5EF4-FFF2-40B4-BE49-F238E27FC236}">
                    <a16:creationId xmlns:a16="http://schemas.microsoft.com/office/drawing/2014/main" id="{552D67A9-170E-9D5B-A737-0FE2A2A2E48F}"/>
                  </a:ext>
                </a:extLst>
              </p:cNvPr>
              <p:cNvPicPr preferRelativeResize="0"/>
              <p:nvPr/>
            </p:nvPicPr>
            <p:blipFill rotWithShape="1">
              <a:blip r:embed="rId5">
                <a:alphaModFix/>
              </a:blip>
              <a:srcRect/>
              <a:stretch/>
            </p:blipFill>
            <p:spPr>
              <a:xfrm>
                <a:off x="8257580" y="2741916"/>
                <a:ext cx="696516" cy="696516"/>
              </a:xfrm>
              <a:prstGeom prst="rect">
                <a:avLst/>
              </a:prstGeom>
              <a:noFill/>
              <a:ln>
                <a:noFill/>
              </a:ln>
            </p:spPr>
          </p:pic>
          <p:sp>
            <p:nvSpPr>
              <p:cNvPr id="97" name="Google Shape;97;p13">
                <a:extLst>
                  <a:ext uri="{FF2B5EF4-FFF2-40B4-BE49-F238E27FC236}">
                    <a16:creationId xmlns:a16="http://schemas.microsoft.com/office/drawing/2014/main" id="{AAEFAC3A-1B1F-6FDB-5719-E51E18823E91}"/>
                  </a:ext>
                </a:extLst>
              </p:cNvPr>
              <p:cNvSpPr txBox="1"/>
              <p:nvPr/>
            </p:nvSpPr>
            <p:spPr>
              <a:xfrm>
                <a:off x="785433" y="3631908"/>
                <a:ext cx="1029338" cy="295466"/>
              </a:xfrm>
              <a:prstGeom prst="rect">
                <a:avLst/>
              </a:prstGeom>
              <a:noFill/>
              <a:ln>
                <a:noFill/>
              </a:ln>
            </p:spPr>
            <p:txBody>
              <a:bodyPr spcFirstLastPara="1" wrap="square" lIns="0" tIns="0" rIns="0" bIns="0" anchor="t" anchorCtr="0">
                <a:spAutoFit/>
              </a:bodyPr>
              <a:lstStyle/>
              <a:p>
                <a:pPr algn="ctr">
                  <a:lnSpc>
                    <a:spcPct val="120000"/>
                  </a:lnSpc>
                </a:pPr>
                <a:r>
                  <a:rPr lang="en-US" sz="16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단일</a:t>
                </a:r>
                <a:r>
                  <a:rPr lang="en-US" sz="1600" b="1" spc="-100" dirty="0">
                    <a:solidFill>
                      <a:srgbClr val="38BDF8"/>
                    </a:solidFill>
                    <a:latin typeface="맑은 고딕" panose="020B0503020000020004" pitchFamily="50" charset="-127"/>
                    <a:ea typeface="맑은 고딕" panose="020B0503020000020004" pitchFamily="50" charset="-127"/>
                    <a:cs typeface="Noto Sans KR"/>
                    <a:sym typeface="Noto Sans KR"/>
                  </a:rPr>
                  <a:t> </a:t>
                </a:r>
                <a:r>
                  <a:rPr lang="en-US" sz="16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캡티브</a:t>
                </a:r>
                <a:endParaRPr sz="1600" spc="-100" dirty="0">
                  <a:latin typeface="맑은 고딕" panose="020B0503020000020004" pitchFamily="50" charset="-127"/>
                  <a:ea typeface="맑은 고딕" panose="020B0503020000020004" pitchFamily="50" charset="-127"/>
                </a:endParaRPr>
              </a:p>
            </p:txBody>
          </p:sp>
          <p:sp>
            <p:nvSpPr>
              <p:cNvPr id="98" name="Google Shape;98;p13">
                <a:extLst>
                  <a:ext uri="{FF2B5EF4-FFF2-40B4-BE49-F238E27FC236}">
                    <a16:creationId xmlns:a16="http://schemas.microsoft.com/office/drawing/2014/main" id="{83045322-552F-3E2B-F039-2511F147F3BA}"/>
                  </a:ext>
                </a:extLst>
              </p:cNvPr>
              <p:cNvSpPr txBox="1"/>
              <p:nvPr/>
            </p:nvSpPr>
            <p:spPr>
              <a:xfrm>
                <a:off x="914612" y="3927374"/>
                <a:ext cx="797159" cy="161583"/>
              </a:xfrm>
              <a:prstGeom prst="rect">
                <a:avLst/>
              </a:prstGeom>
              <a:noFill/>
              <a:ln>
                <a:noFill/>
              </a:ln>
            </p:spPr>
            <p:txBody>
              <a:bodyPr spcFirstLastPara="1" wrap="square" lIns="0" tIns="0" rIns="0" bIns="0" anchor="t" anchorCtr="0">
                <a:spAutoFit/>
              </a:bodyPr>
              <a:lstStyle/>
              <a:p>
                <a:pPr algn="ctr"/>
                <a:r>
                  <a:rPr lang="en-US" sz="1050" spc="-100" dirty="0">
                    <a:solidFill>
                      <a:srgbClr val="CBD5E1"/>
                    </a:solidFill>
                    <a:latin typeface="맑은 고딕" panose="020B0503020000020004" pitchFamily="50" charset="-127"/>
                    <a:ea typeface="맑은 고딕" panose="020B0503020000020004" pitchFamily="50" charset="-127"/>
                    <a:cs typeface="Poppins"/>
                    <a:sym typeface="Poppins"/>
                  </a:rPr>
                  <a:t>(Single)</a:t>
                </a:r>
                <a:endParaRPr spc="-100" dirty="0">
                  <a:latin typeface="맑은 고딕" panose="020B0503020000020004" pitchFamily="50" charset="-127"/>
                  <a:ea typeface="맑은 고딕" panose="020B0503020000020004" pitchFamily="50" charset="-127"/>
                </a:endParaRPr>
              </a:p>
            </p:txBody>
          </p:sp>
          <p:sp>
            <p:nvSpPr>
              <p:cNvPr id="99" name="Google Shape;99;p13">
                <a:extLst>
                  <a:ext uri="{FF2B5EF4-FFF2-40B4-BE49-F238E27FC236}">
                    <a16:creationId xmlns:a16="http://schemas.microsoft.com/office/drawing/2014/main" id="{D0194F88-ABC3-8309-EF20-08A94F293380}"/>
                  </a:ext>
                </a:extLst>
              </p:cNvPr>
              <p:cNvSpPr txBox="1"/>
              <p:nvPr/>
            </p:nvSpPr>
            <p:spPr>
              <a:xfrm>
                <a:off x="573167" y="4148853"/>
                <a:ext cx="1484415" cy="1083374"/>
              </a:xfrm>
              <a:prstGeom prst="rect">
                <a:avLst/>
              </a:prstGeom>
              <a:noFill/>
              <a:ln>
                <a:noFill/>
              </a:ln>
            </p:spPr>
            <p:txBody>
              <a:bodyPr spcFirstLastPara="1" wrap="square" lIns="0" tIns="0" rIns="0" bIns="0" anchor="t" anchorCtr="0">
                <a:spAutoFit/>
              </a:bodyPr>
              <a:lstStyle/>
              <a:p>
                <a:pPr>
                  <a:lnSpc>
                    <a:spcPct val="160000"/>
                  </a:lnSpc>
                </a:pP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단일</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기업이</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100%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자본을</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출자하여</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독점적으로</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리스크를</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전담하는</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나만을</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위한</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'1인 </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전용</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보험사</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a:t>
                </a:r>
                <a:endParaRPr sz="2000" b="1" spc="-100" dirty="0">
                  <a:latin typeface="맑은 고딕" panose="020B0503020000020004" pitchFamily="50" charset="-127"/>
                  <a:ea typeface="맑은 고딕" panose="020B0503020000020004" pitchFamily="50" charset="-127"/>
                </a:endParaRPr>
              </a:p>
            </p:txBody>
          </p:sp>
          <p:sp>
            <p:nvSpPr>
              <p:cNvPr id="100" name="Google Shape;100;p13">
                <a:extLst>
                  <a:ext uri="{FF2B5EF4-FFF2-40B4-BE49-F238E27FC236}">
                    <a16:creationId xmlns:a16="http://schemas.microsoft.com/office/drawing/2014/main" id="{D10083E0-C4E3-B852-426D-079F8538CAFA}"/>
                  </a:ext>
                </a:extLst>
              </p:cNvPr>
              <p:cNvSpPr txBox="1"/>
              <p:nvPr/>
            </p:nvSpPr>
            <p:spPr>
              <a:xfrm>
                <a:off x="2611852" y="3631908"/>
                <a:ext cx="1029338" cy="295466"/>
              </a:xfrm>
              <a:prstGeom prst="rect">
                <a:avLst/>
              </a:prstGeom>
              <a:noFill/>
              <a:ln>
                <a:noFill/>
              </a:ln>
            </p:spPr>
            <p:txBody>
              <a:bodyPr spcFirstLastPara="1" wrap="square" lIns="0" tIns="0" rIns="0" bIns="0" anchor="t" anchorCtr="0">
                <a:spAutoFit/>
              </a:bodyPr>
              <a:lstStyle/>
              <a:p>
                <a:pPr algn="ctr">
                  <a:lnSpc>
                    <a:spcPct val="120000"/>
                  </a:lnSpc>
                </a:pPr>
                <a:r>
                  <a:rPr lang="en-US" sz="16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그룹</a:t>
                </a:r>
                <a:r>
                  <a:rPr lang="en-US" sz="1600" b="1" spc="-100" dirty="0">
                    <a:solidFill>
                      <a:srgbClr val="38BDF8"/>
                    </a:solidFill>
                    <a:latin typeface="맑은 고딕" panose="020B0503020000020004" pitchFamily="50" charset="-127"/>
                    <a:ea typeface="맑은 고딕" panose="020B0503020000020004" pitchFamily="50" charset="-127"/>
                    <a:cs typeface="Noto Sans KR"/>
                    <a:sym typeface="Noto Sans KR"/>
                  </a:rPr>
                  <a:t> </a:t>
                </a:r>
                <a:r>
                  <a:rPr lang="en-US" sz="16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캡티브</a:t>
                </a:r>
                <a:endParaRPr sz="1600" spc="-100" dirty="0">
                  <a:latin typeface="맑은 고딕" panose="020B0503020000020004" pitchFamily="50" charset="-127"/>
                  <a:ea typeface="맑은 고딕" panose="020B0503020000020004" pitchFamily="50" charset="-127"/>
                </a:endParaRPr>
              </a:p>
            </p:txBody>
          </p:sp>
          <p:sp>
            <p:nvSpPr>
              <p:cNvPr id="101" name="Google Shape;101;p13">
                <a:extLst>
                  <a:ext uri="{FF2B5EF4-FFF2-40B4-BE49-F238E27FC236}">
                    <a16:creationId xmlns:a16="http://schemas.microsoft.com/office/drawing/2014/main" id="{5459B848-5AD5-AFC1-978D-2B50E645A62A}"/>
                  </a:ext>
                </a:extLst>
              </p:cNvPr>
              <p:cNvSpPr txBox="1"/>
              <p:nvPr/>
            </p:nvSpPr>
            <p:spPr>
              <a:xfrm>
                <a:off x="2902606" y="3893465"/>
                <a:ext cx="506383" cy="161583"/>
              </a:xfrm>
              <a:prstGeom prst="rect">
                <a:avLst/>
              </a:prstGeom>
              <a:noFill/>
              <a:ln>
                <a:noFill/>
              </a:ln>
            </p:spPr>
            <p:txBody>
              <a:bodyPr spcFirstLastPara="1" wrap="square" lIns="0" tIns="0" rIns="0" bIns="0" anchor="t" anchorCtr="0">
                <a:spAutoFit/>
              </a:bodyPr>
              <a:lstStyle/>
              <a:p>
                <a:pPr algn="ctr"/>
                <a:r>
                  <a:rPr lang="en-US" sz="1050" spc="-100" dirty="0">
                    <a:solidFill>
                      <a:srgbClr val="CBD5E1"/>
                    </a:solidFill>
                    <a:latin typeface="맑은 고딕" panose="020B0503020000020004" pitchFamily="50" charset="-127"/>
                    <a:ea typeface="맑은 고딕" panose="020B0503020000020004" pitchFamily="50" charset="-127"/>
                    <a:cs typeface="Poppins"/>
                    <a:sym typeface="Poppins"/>
                  </a:rPr>
                  <a:t>(Group)</a:t>
                </a:r>
                <a:endParaRPr spc="-100" dirty="0">
                  <a:latin typeface="맑은 고딕" panose="020B0503020000020004" pitchFamily="50" charset="-127"/>
                  <a:ea typeface="맑은 고딕" panose="020B0503020000020004" pitchFamily="50" charset="-127"/>
                </a:endParaRPr>
              </a:p>
            </p:txBody>
          </p:sp>
          <p:sp>
            <p:nvSpPr>
              <p:cNvPr id="102" name="Google Shape;102;p13">
                <a:extLst>
                  <a:ext uri="{FF2B5EF4-FFF2-40B4-BE49-F238E27FC236}">
                    <a16:creationId xmlns:a16="http://schemas.microsoft.com/office/drawing/2014/main" id="{FF6990B1-D377-ECB8-3277-281401CF1298}"/>
                  </a:ext>
                </a:extLst>
              </p:cNvPr>
              <p:cNvSpPr txBox="1"/>
              <p:nvPr/>
            </p:nvSpPr>
            <p:spPr>
              <a:xfrm>
                <a:off x="2399586" y="4148853"/>
                <a:ext cx="1484415" cy="1083374"/>
              </a:xfrm>
              <a:prstGeom prst="rect">
                <a:avLst/>
              </a:prstGeom>
              <a:noFill/>
              <a:ln>
                <a:noFill/>
              </a:ln>
            </p:spPr>
            <p:txBody>
              <a:bodyPr spcFirstLastPara="1" wrap="square" lIns="0" tIns="0" rIns="0" bIns="0" anchor="t" anchorCtr="0">
                <a:spAutoFit/>
              </a:bodyPr>
              <a:lstStyle/>
              <a:p>
                <a:pPr>
                  <a:lnSpc>
                    <a:spcPct val="160000"/>
                  </a:lnSpc>
                </a:pP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유사한</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리스크를</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가진</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다수의</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기업이</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공동으로</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자본을</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출자하여</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설립하는</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동종</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업계</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공동</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조합형</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보험사</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a:t>
                </a:r>
                <a:endParaRPr sz="2000" b="1" spc="-100" dirty="0">
                  <a:latin typeface="맑은 고딕" panose="020B0503020000020004" pitchFamily="50" charset="-127"/>
                  <a:ea typeface="맑은 고딕" panose="020B0503020000020004" pitchFamily="50" charset="-127"/>
                </a:endParaRPr>
              </a:p>
            </p:txBody>
          </p:sp>
          <p:sp>
            <p:nvSpPr>
              <p:cNvPr id="103" name="Google Shape;103;p13">
                <a:extLst>
                  <a:ext uri="{FF2B5EF4-FFF2-40B4-BE49-F238E27FC236}">
                    <a16:creationId xmlns:a16="http://schemas.microsoft.com/office/drawing/2014/main" id="{50E4C1EC-E85B-16EE-3D71-96F567128D57}"/>
                  </a:ext>
                </a:extLst>
              </p:cNvPr>
              <p:cNvSpPr txBox="1"/>
              <p:nvPr/>
            </p:nvSpPr>
            <p:spPr>
              <a:xfrm>
                <a:off x="4438271" y="3631908"/>
                <a:ext cx="1029338" cy="295466"/>
              </a:xfrm>
              <a:prstGeom prst="rect">
                <a:avLst/>
              </a:prstGeom>
              <a:noFill/>
              <a:ln>
                <a:noFill/>
              </a:ln>
            </p:spPr>
            <p:txBody>
              <a:bodyPr spcFirstLastPara="1" wrap="square" lIns="0" tIns="0" rIns="0" bIns="0" anchor="t" anchorCtr="0">
                <a:spAutoFit/>
              </a:bodyPr>
              <a:lstStyle/>
              <a:p>
                <a:pPr algn="ctr">
                  <a:lnSpc>
                    <a:spcPct val="120000"/>
                  </a:lnSpc>
                </a:pPr>
                <a:r>
                  <a:rPr lang="en-US" sz="1600" b="1" spc="-100">
                    <a:solidFill>
                      <a:srgbClr val="38BDF8"/>
                    </a:solidFill>
                    <a:latin typeface="맑은 고딕" panose="020B0503020000020004" pitchFamily="50" charset="-127"/>
                    <a:ea typeface="맑은 고딕" panose="020B0503020000020004" pitchFamily="50" charset="-127"/>
                    <a:cs typeface="Noto Sans KR"/>
                    <a:sym typeface="Noto Sans KR"/>
                  </a:rPr>
                  <a:t>임대 캡티브</a:t>
                </a:r>
                <a:endParaRPr sz="1600" spc="-100">
                  <a:latin typeface="맑은 고딕" panose="020B0503020000020004" pitchFamily="50" charset="-127"/>
                  <a:ea typeface="맑은 고딕" panose="020B0503020000020004" pitchFamily="50" charset="-127"/>
                </a:endParaRPr>
              </a:p>
            </p:txBody>
          </p:sp>
          <p:sp>
            <p:nvSpPr>
              <p:cNvPr id="104" name="Google Shape;104;p13">
                <a:extLst>
                  <a:ext uri="{FF2B5EF4-FFF2-40B4-BE49-F238E27FC236}">
                    <a16:creationId xmlns:a16="http://schemas.microsoft.com/office/drawing/2014/main" id="{5F6ECB2F-A8D0-70BD-0DB7-1526ABE51C56}"/>
                  </a:ext>
                </a:extLst>
              </p:cNvPr>
              <p:cNvSpPr txBox="1"/>
              <p:nvPr/>
            </p:nvSpPr>
            <p:spPr>
              <a:xfrm>
                <a:off x="4495846" y="3893465"/>
                <a:ext cx="948409" cy="161583"/>
              </a:xfrm>
              <a:prstGeom prst="rect">
                <a:avLst/>
              </a:prstGeom>
              <a:noFill/>
              <a:ln>
                <a:noFill/>
              </a:ln>
            </p:spPr>
            <p:txBody>
              <a:bodyPr spcFirstLastPara="1" wrap="square" lIns="0" tIns="0" rIns="0" bIns="0" anchor="t" anchorCtr="0">
                <a:spAutoFit/>
              </a:bodyPr>
              <a:lstStyle/>
              <a:p>
                <a:pPr algn="ctr"/>
                <a:r>
                  <a:rPr lang="en-US" sz="1050" spc="-100" dirty="0">
                    <a:solidFill>
                      <a:srgbClr val="CBD5E1"/>
                    </a:solidFill>
                    <a:latin typeface="맑은 고딕" panose="020B0503020000020004" pitchFamily="50" charset="-127"/>
                    <a:ea typeface="맑은 고딕" panose="020B0503020000020004" pitchFamily="50" charset="-127"/>
                    <a:cs typeface="Poppins"/>
                    <a:sym typeface="Poppins"/>
                  </a:rPr>
                  <a:t>(Rent-a-Captive)</a:t>
                </a:r>
                <a:endParaRPr spc="-100" dirty="0">
                  <a:latin typeface="맑은 고딕" panose="020B0503020000020004" pitchFamily="50" charset="-127"/>
                  <a:ea typeface="맑은 고딕" panose="020B0503020000020004" pitchFamily="50" charset="-127"/>
                </a:endParaRPr>
              </a:p>
            </p:txBody>
          </p:sp>
          <p:sp>
            <p:nvSpPr>
              <p:cNvPr id="105" name="Google Shape;105;p13">
                <a:extLst>
                  <a:ext uri="{FF2B5EF4-FFF2-40B4-BE49-F238E27FC236}">
                    <a16:creationId xmlns:a16="http://schemas.microsoft.com/office/drawing/2014/main" id="{1916DF8A-612F-723D-A2C3-E95F23712D6C}"/>
                  </a:ext>
                </a:extLst>
              </p:cNvPr>
              <p:cNvSpPr txBox="1"/>
              <p:nvPr/>
            </p:nvSpPr>
            <p:spPr>
              <a:xfrm>
                <a:off x="4226005" y="4148853"/>
                <a:ext cx="1484415" cy="1083374"/>
              </a:xfrm>
              <a:prstGeom prst="rect">
                <a:avLst/>
              </a:prstGeom>
              <a:noFill/>
              <a:ln>
                <a:noFill/>
              </a:ln>
            </p:spPr>
            <p:txBody>
              <a:bodyPr spcFirstLastPara="1" wrap="square" lIns="0" tIns="0" rIns="0" bIns="0" anchor="t" anchorCtr="0">
                <a:spAutoFit/>
              </a:bodyPr>
              <a:lstStyle/>
              <a:p>
                <a:pPr>
                  <a:lnSpc>
                    <a:spcPct val="160000"/>
                  </a:lnSpc>
                </a:pP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기존</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캡티브</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시설과</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라이선스의</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일부를</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수수료를</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내고</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대여하여</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사용하는</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효율적인</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공유</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오피스형</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보험사</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a:t>
                </a:r>
                <a:endParaRPr sz="2000" b="1" spc="-100" dirty="0">
                  <a:latin typeface="맑은 고딕" panose="020B0503020000020004" pitchFamily="50" charset="-127"/>
                  <a:ea typeface="맑은 고딕" panose="020B0503020000020004" pitchFamily="50" charset="-127"/>
                </a:endParaRPr>
              </a:p>
            </p:txBody>
          </p:sp>
          <p:sp>
            <p:nvSpPr>
              <p:cNvPr id="106" name="Google Shape;106;p13">
                <a:extLst>
                  <a:ext uri="{FF2B5EF4-FFF2-40B4-BE49-F238E27FC236}">
                    <a16:creationId xmlns:a16="http://schemas.microsoft.com/office/drawing/2014/main" id="{20015C70-7CA1-85CD-5ED1-CEEDD4514F72}"/>
                  </a:ext>
                </a:extLst>
              </p:cNvPr>
              <p:cNvSpPr txBox="1"/>
              <p:nvPr/>
            </p:nvSpPr>
            <p:spPr>
              <a:xfrm>
                <a:off x="6362202" y="3631908"/>
                <a:ext cx="834313" cy="295466"/>
              </a:xfrm>
              <a:prstGeom prst="rect">
                <a:avLst/>
              </a:prstGeom>
              <a:noFill/>
              <a:ln>
                <a:noFill/>
              </a:ln>
            </p:spPr>
            <p:txBody>
              <a:bodyPr spcFirstLastPara="1" wrap="square" lIns="0" tIns="0" rIns="0" bIns="0" anchor="t" anchorCtr="0">
                <a:spAutoFit/>
              </a:bodyPr>
              <a:lstStyle/>
              <a:p>
                <a:pPr algn="ctr">
                  <a:lnSpc>
                    <a:spcPct val="120000"/>
                  </a:lnSpc>
                </a:pPr>
                <a:r>
                  <a:rPr lang="en-US" sz="1600" b="1" spc="-100">
                    <a:solidFill>
                      <a:srgbClr val="38BDF8"/>
                    </a:solidFill>
                    <a:latin typeface="맑은 고딕" panose="020B0503020000020004" pitchFamily="50" charset="-127"/>
                    <a:ea typeface="맑은 고딕" panose="020B0503020000020004" pitchFamily="50" charset="-127"/>
                    <a:cs typeface="Noto Sans KR"/>
                    <a:sym typeface="Noto Sans KR"/>
                  </a:rPr>
                  <a:t>셀 캡티브</a:t>
                </a:r>
                <a:endParaRPr sz="1600" spc="-100">
                  <a:latin typeface="맑은 고딕" panose="020B0503020000020004" pitchFamily="50" charset="-127"/>
                  <a:ea typeface="맑은 고딕" panose="020B0503020000020004" pitchFamily="50" charset="-127"/>
                </a:endParaRPr>
              </a:p>
            </p:txBody>
          </p:sp>
          <p:sp>
            <p:nvSpPr>
              <p:cNvPr id="107" name="Google Shape;107;p13">
                <a:extLst>
                  <a:ext uri="{FF2B5EF4-FFF2-40B4-BE49-F238E27FC236}">
                    <a16:creationId xmlns:a16="http://schemas.microsoft.com/office/drawing/2014/main" id="{9EC1F2ED-3835-0D82-93AA-2D6E5C5FBA85}"/>
                  </a:ext>
                </a:extLst>
              </p:cNvPr>
              <p:cNvSpPr txBox="1"/>
              <p:nvPr/>
            </p:nvSpPr>
            <p:spPr>
              <a:xfrm>
                <a:off x="6178316" y="3893465"/>
                <a:ext cx="1232620" cy="161583"/>
              </a:xfrm>
              <a:prstGeom prst="rect">
                <a:avLst/>
              </a:prstGeom>
              <a:noFill/>
              <a:ln>
                <a:noFill/>
              </a:ln>
            </p:spPr>
            <p:txBody>
              <a:bodyPr spcFirstLastPara="1" wrap="square" lIns="0" tIns="0" rIns="0" bIns="0" anchor="t" anchorCtr="0">
                <a:spAutoFit/>
              </a:bodyPr>
              <a:lstStyle/>
              <a:p>
                <a:pPr algn="ctr"/>
                <a:r>
                  <a:rPr lang="en-US" sz="1050" spc="-100" dirty="0">
                    <a:solidFill>
                      <a:srgbClr val="CBD5E1"/>
                    </a:solidFill>
                    <a:latin typeface="맑은 고딕" panose="020B0503020000020004" pitchFamily="50" charset="-127"/>
                    <a:ea typeface="맑은 고딕" panose="020B0503020000020004" pitchFamily="50" charset="-127"/>
                    <a:cs typeface="Poppins"/>
                    <a:sym typeface="Poppins"/>
                  </a:rPr>
                  <a:t>(PCC: Protected Cell)</a:t>
                </a:r>
                <a:endParaRPr spc="-100" dirty="0">
                  <a:latin typeface="맑은 고딕" panose="020B0503020000020004" pitchFamily="50" charset="-127"/>
                  <a:ea typeface="맑은 고딕" panose="020B0503020000020004" pitchFamily="50" charset="-127"/>
                </a:endParaRPr>
              </a:p>
            </p:txBody>
          </p:sp>
          <p:sp>
            <p:nvSpPr>
              <p:cNvPr id="108" name="Google Shape;108;p13">
                <a:extLst>
                  <a:ext uri="{FF2B5EF4-FFF2-40B4-BE49-F238E27FC236}">
                    <a16:creationId xmlns:a16="http://schemas.microsoft.com/office/drawing/2014/main" id="{91A9B810-E882-8F6B-09DA-3BBC15A3D19B}"/>
                  </a:ext>
                </a:extLst>
              </p:cNvPr>
              <p:cNvSpPr txBox="1"/>
              <p:nvPr/>
            </p:nvSpPr>
            <p:spPr>
              <a:xfrm>
                <a:off x="6052420" y="4148853"/>
                <a:ext cx="1484415" cy="1083374"/>
              </a:xfrm>
              <a:prstGeom prst="rect">
                <a:avLst/>
              </a:prstGeom>
              <a:noFill/>
              <a:ln>
                <a:noFill/>
              </a:ln>
            </p:spPr>
            <p:txBody>
              <a:bodyPr spcFirstLastPara="1" wrap="square" lIns="0" tIns="0" rIns="0" bIns="0" anchor="t" anchorCtr="0">
                <a:spAutoFit/>
              </a:bodyPr>
              <a:lstStyle/>
              <a:p>
                <a:pPr>
                  <a:lnSpc>
                    <a:spcPct val="160000"/>
                  </a:lnSpc>
                </a:pP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하나의</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관리</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본체</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아래에</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다수의</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방(Cell)을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두어</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자산과</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부채가</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철저히</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분리되는</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b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b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아파트형</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독립</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보험사</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a:t>
                </a:r>
                <a:endParaRPr sz="2000" b="1" spc="-100" dirty="0">
                  <a:latin typeface="맑은 고딕" panose="020B0503020000020004" pitchFamily="50" charset="-127"/>
                  <a:ea typeface="맑은 고딕" panose="020B0503020000020004" pitchFamily="50" charset="-127"/>
                </a:endParaRPr>
              </a:p>
            </p:txBody>
          </p:sp>
          <p:sp>
            <p:nvSpPr>
              <p:cNvPr id="109" name="Google Shape;109;p13">
                <a:extLst>
                  <a:ext uri="{FF2B5EF4-FFF2-40B4-BE49-F238E27FC236}">
                    <a16:creationId xmlns:a16="http://schemas.microsoft.com/office/drawing/2014/main" id="{1333D8E1-79C0-A338-7876-6A3392832D81}"/>
                  </a:ext>
                </a:extLst>
              </p:cNvPr>
              <p:cNvSpPr txBox="1"/>
              <p:nvPr/>
            </p:nvSpPr>
            <p:spPr>
              <a:xfrm>
                <a:off x="7993596" y="3631908"/>
                <a:ext cx="1224362" cy="295466"/>
              </a:xfrm>
              <a:prstGeom prst="rect">
                <a:avLst/>
              </a:prstGeom>
              <a:noFill/>
              <a:ln>
                <a:noFill/>
              </a:ln>
            </p:spPr>
            <p:txBody>
              <a:bodyPr spcFirstLastPara="1" wrap="square" lIns="0" tIns="0" rIns="0" bIns="0" anchor="t" anchorCtr="0">
                <a:spAutoFit/>
              </a:bodyPr>
              <a:lstStyle/>
              <a:p>
                <a:pPr algn="ctr">
                  <a:lnSpc>
                    <a:spcPct val="120000"/>
                  </a:lnSpc>
                </a:pPr>
                <a:r>
                  <a:rPr lang="en-US" sz="1600" b="1" spc="-100">
                    <a:solidFill>
                      <a:srgbClr val="38BDF8"/>
                    </a:solidFill>
                    <a:latin typeface="맑은 고딕" panose="020B0503020000020004" pitchFamily="50" charset="-127"/>
                    <a:ea typeface="맑은 고딕" panose="020B0503020000020004" pitchFamily="50" charset="-127"/>
                    <a:cs typeface="Noto Sans KR"/>
                    <a:sym typeface="Noto Sans KR"/>
                  </a:rPr>
                  <a:t>재보험 캡티브</a:t>
                </a:r>
                <a:endParaRPr sz="1600" spc="-100">
                  <a:latin typeface="맑은 고딕" panose="020B0503020000020004" pitchFamily="50" charset="-127"/>
                  <a:ea typeface="맑은 고딕" panose="020B0503020000020004" pitchFamily="50" charset="-127"/>
                </a:endParaRPr>
              </a:p>
            </p:txBody>
          </p:sp>
          <p:sp>
            <p:nvSpPr>
              <p:cNvPr id="110" name="Google Shape;110;p13">
                <a:extLst>
                  <a:ext uri="{FF2B5EF4-FFF2-40B4-BE49-F238E27FC236}">
                    <a16:creationId xmlns:a16="http://schemas.microsoft.com/office/drawing/2014/main" id="{78BD74FE-2F66-A703-A587-724F944084A1}"/>
                  </a:ext>
                </a:extLst>
              </p:cNvPr>
              <p:cNvSpPr txBox="1"/>
              <p:nvPr/>
            </p:nvSpPr>
            <p:spPr>
              <a:xfrm>
                <a:off x="8197508" y="3893465"/>
                <a:ext cx="923059" cy="161583"/>
              </a:xfrm>
              <a:prstGeom prst="rect">
                <a:avLst/>
              </a:prstGeom>
              <a:noFill/>
              <a:ln>
                <a:noFill/>
              </a:ln>
            </p:spPr>
            <p:txBody>
              <a:bodyPr spcFirstLastPara="1" wrap="square" lIns="0" tIns="0" rIns="0" bIns="0" anchor="t" anchorCtr="0">
                <a:spAutoFit/>
              </a:bodyPr>
              <a:lstStyle/>
              <a:p>
                <a:pPr algn="ctr"/>
                <a:r>
                  <a:rPr lang="en-US" sz="1050" spc="-100">
                    <a:solidFill>
                      <a:srgbClr val="CBD5E1"/>
                    </a:solidFill>
                    <a:latin typeface="맑은 고딕" panose="020B0503020000020004" pitchFamily="50" charset="-127"/>
                    <a:ea typeface="맑은 고딕" panose="020B0503020000020004" pitchFamily="50" charset="-127"/>
                    <a:cs typeface="Poppins"/>
                    <a:sym typeface="Poppins"/>
                  </a:rPr>
                  <a:t>(Reinsurance)</a:t>
                </a:r>
                <a:endParaRPr spc="-100">
                  <a:latin typeface="맑은 고딕" panose="020B0503020000020004" pitchFamily="50" charset="-127"/>
                  <a:ea typeface="맑은 고딕" panose="020B0503020000020004" pitchFamily="50" charset="-127"/>
                </a:endParaRPr>
              </a:p>
            </p:txBody>
          </p:sp>
          <p:sp>
            <p:nvSpPr>
              <p:cNvPr id="111" name="Google Shape;111;p13">
                <a:extLst>
                  <a:ext uri="{FF2B5EF4-FFF2-40B4-BE49-F238E27FC236}">
                    <a16:creationId xmlns:a16="http://schemas.microsoft.com/office/drawing/2014/main" id="{4B5F2C82-83F6-F94A-43FA-A0653F1A4E3E}"/>
                  </a:ext>
                </a:extLst>
              </p:cNvPr>
              <p:cNvSpPr txBox="1"/>
              <p:nvPr/>
            </p:nvSpPr>
            <p:spPr>
              <a:xfrm>
                <a:off x="7878842" y="4148853"/>
                <a:ext cx="1484415" cy="1083374"/>
              </a:xfrm>
              <a:prstGeom prst="rect">
                <a:avLst/>
              </a:prstGeom>
              <a:noFill/>
              <a:ln>
                <a:noFill/>
              </a:ln>
            </p:spPr>
            <p:txBody>
              <a:bodyPr spcFirstLastPara="1" wrap="square" lIns="0" tIns="0" rIns="0" bIns="0" anchor="t" anchorCtr="0">
                <a:spAutoFit/>
              </a:bodyPr>
              <a:lstStyle/>
              <a:p>
                <a:pPr>
                  <a:lnSpc>
                    <a:spcPct val="160000"/>
                  </a:lnSpc>
                </a:pP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대형</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상업</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보험사를</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거쳐</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원보험</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계약을</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맺고</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뒷단에서</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재보험</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형태로</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위험을</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sz="1100" b="1" spc="-100" dirty="0" err="1">
                    <a:solidFill>
                      <a:srgbClr val="F1F5F9"/>
                    </a:solidFill>
                    <a:latin typeface="맑은 고딕" panose="020B0503020000020004" pitchFamily="50" charset="-127"/>
                    <a:ea typeface="맑은 고딕" panose="020B0503020000020004" pitchFamily="50" charset="-127"/>
                    <a:cs typeface="Noto Sans KR"/>
                    <a:sym typeface="Noto Sans KR"/>
                  </a:rPr>
                  <a:t>넘겨받는</a:t>
                </a:r>
                <a:r>
                  <a:rPr lang="en-US" sz="1100" b="1" spc="-100" dirty="0">
                    <a:solidFill>
                      <a:srgbClr val="F1F5F9"/>
                    </a:solidFill>
                    <a:latin typeface="맑은 고딕" panose="020B0503020000020004" pitchFamily="50" charset="-127"/>
                    <a:ea typeface="맑은 고딕" panose="020B0503020000020004" pitchFamily="50" charset="-127"/>
                    <a:cs typeface="Noto Sans KR"/>
                    <a:sym typeface="Noto Sans KR"/>
                  </a:rPr>
                  <a:t> </a:t>
                </a:r>
                <a:r>
                  <a:rPr lang="en-US" altLang="ko-KR"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a:t>
                </a:r>
                <a:r>
                  <a:rPr lang="ko-KR" alt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도매형 </a:t>
                </a:r>
                <a:r>
                  <a:rPr lang="en-US" sz="1100" b="1" spc="-100" dirty="0" err="1">
                    <a:solidFill>
                      <a:srgbClr val="38BDF8"/>
                    </a:solidFill>
                    <a:latin typeface="맑은 고딕" panose="020B0503020000020004" pitchFamily="50" charset="-127"/>
                    <a:ea typeface="맑은 고딕" panose="020B0503020000020004" pitchFamily="50" charset="-127"/>
                    <a:cs typeface="Noto Sans KR"/>
                    <a:sym typeface="Noto Sans KR"/>
                  </a:rPr>
                  <a:t>보험사</a:t>
                </a:r>
                <a:r>
                  <a:rPr lang="en-US" sz="1100" b="1" spc="-100" dirty="0">
                    <a:solidFill>
                      <a:srgbClr val="38BDF8"/>
                    </a:solidFill>
                    <a:latin typeface="맑은 고딕" panose="020B0503020000020004" pitchFamily="50" charset="-127"/>
                    <a:ea typeface="맑은 고딕" panose="020B0503020000020004" pitchFamily="50" charset="-127"/>
                    <a:cs typeface="Noto Sans KR"/>
                    <a:sym typeface="Noto Sans KR"/>
                  </a:rPr>
                  <a:t>'</a:t>
                </a:r>
                <a:endParaRPr sz="2000" b="1" spc="-100" dirty="0">
                  <a:latin typeface="맑은 고딕" panose="020B0503020000020004" pitchFamily="50" charset="-127"/>
                  <a:ea typeface="맑은 고딕" panose="020B0503020000020004" pitchFamily="50" charset="-127"/>
                </a:endParaRPr>
              </a:p>
            </p:txBody>
          </p:sp>
          <p:pic>
            <p:nvPicPr>
              <p:cNvPr id="113" name="Google Shape;113;p13" descr="image.png">
                <a:extLst>
                  <a:ext uri="{FF2B5EF4-FFF2-40B4-BE49-F238E27FC236}">
                    <a16:creationId xmlns:a16="http://schemas.microsoft.com/office/drawing/2014/main" id="{674CFD98-EF86-9E38-F766-E6CB4722B3AE}"/>
                  </a:ext>
                </a:extLst>
              </p:cNvPr>
              <p:cNvPicPr preferRelativeResize="0"/>
              <p:nvPr/>
            </p:nvPicPr>
            <p:blipFill rotWithShape="1">
              <a:blip r:embed="rId6">
                <a:alphaModFix/>
              </a:blip>
              <a:srcRect/>
              <a:stretch/>
            </p:blipFill>
            <p:spPr>
              <a:xfrm>
                <a:off x="2933105" y="2896697"/>
                <a:ext cx="386953" cy="386953"/>
              </a:xfrm>
              <a:prstGeom prst="rect">
                <a:avLst/>
              </a:prstGeom>
              <a:noFill/>
              <a:ln>
                <a:noFill/>
              </a:ln>
            </p:spPr>
          </p:pic>
          <p:pic>
            <p:nvPicPr>
              <p:cNvPr id="114" name="Google Shape;114;p13" descr="image.png">
                <a:extLst>
                  <a:ext uri="{FF2B5EF4-FFF2-40B4-BE49-F238E27FC236}">
                    <a16:creationId xmlns:a16="http://schemas.microsoft.com/office/drawing/2014/main" id="{97DE15E9-A7FB-8F90-44BF-FBBE7D7484E6}"/>
                  </a:ext>
                </a:extLst>
              </p:cNvPr>
              <p:cNvPicPr preferRelativeResize="0"/>
              <p:nvPr/>
            </p:nvPicPr>
            <p:blipFill rotWithShape="1">
              <a:blip r:embed="rId7">
                <a:alphaModFix/>
              </a:blip>
              <a:srcRect/>
              <a:stretch/>
            </p:blipFill>
            <p:spPr>
              <a:xfrm>
                <a:off x="4759524" y="2896697"/>
                <a:ext cx="386953" cy="386953"/>
              </a:xfrm>
              <a:prstGeom prst="rect">
                <a:avLst/>
              </a:prstGeom>
              <a:noFill/>
              <a:ln>
                <a:noFill/>
              </a:ln>
            </p:spPr>
          </p:pic>
          <p:pic>
            <p:nvPicPr>
              <p:cNvPr id="115" name="Google Shape;115;p13" descr="image.png">
                <a:extLst>
                  <a:ext uri="{FF2B5EF4-FFF2-40B4-BE49-F238E27FC236}">
                    <a16:creationId xmlns:a16="http://schemas.microsoft.com/office/drawing/2014/main" id="{4A64145D-A7FB-6A07-4704-34C4B319D375}"/>
                  </a:ext>
                </a:extLst>
              </p:cNvPr>
              <p:cNvPicPr preferRelativeResize="0"/>
              <p:nvPr/>
            </p:nvPicPr>
            <p:blipFill rotWithShape="1">
              <a:blip r:embed="rId8">
                <a:alphaModFix/>
              </a:blip>
              <a:srcRect/>
              <a:stretch/>
            </p:blipFill>
            <p:spPr>
              <a:xfrm>
                <a:off x="6585942" y="2896697"/>
                <a:ext cx="386953" cy="386953"/>
              </a:xfrm>
              <a:prstGeom prst="rect">
                <a:avLst/>
              </a:prstGeom>
              <a:noFill/>
              <a:ln>
                <a:noFill/>
              </a:ln>
            </p:spPr>
          </p:pic>
          <p:pic>
            <p:nvPicPr>
              <p:cNvPr id="116" name="Google Shape;116;p13" descr="image.png">
                <a:extLst>
                  <a:ext uri="{FF2B5EF4-FFF2-40B4-BE49-F238E27FC236}">
                    <a16:creationId xmlns:a16="http://schemas.microsoft.com/office/drawing/2014/main" id="{33AA6503-4941-7B3F-076A-1EF00650B396}"/>
                  </a:ext>
                </a:extLst>
              </p:cNvPr>
              <p:cNvPicPr preferRelativeResize="0"/>
              <p:nvPr/>
            </p:nvPicPr>
            <p:blipFill rotWithShape="1">
              <a:blip r:embed="rId9">
                <a:alphaModFix/>
              </a:blip>
              <a:srcRect/>
              <a:stretch/>
            </p:blipFill>
            <p:spPr>
              <a:xfrm>
                <a:off x="8412361" y="2896697"/>
                <a:ext cx="386953" cy="386953"/>
              </a:xfrm>
              <a:prstGeom prst="rect">
                <a:avLst/>
              </a:prstGeom>
              <a:noFill/>
              <a:ln>
                <a:noFill/>
              </a:ln>
            </p:spPr>
          </p:pic>
          <p:pic>
            <p:nvPicPr>
              <p:cNvPr id="8" name="그림 7">
                <a:extLst>
                  <a:ext uri="{FF2B5EF4-FFF2-40B4-BE49-F238E27FC236}">
                    <a16:creationId xmlns:a16="http://schemas.microsoft.com/office/drawing/2014/main" id="{AF88150F-1A43-01C1-746C-ED2B768606A6}"/>
                  </a:ext>
                </a:extLst>
              </p:cNvPr>
              <p:cNvPicPr>
                <a:picLocks noChangeAspect="1"/>
              </p:cNvPicPr>
              <p:nvPr/>
            </p:nvPicPr>
            <p:blipFill>
              <a:blip r:embed="rId10"/>
              <a:stretch/>
            </p:blipFill>
            <p:spPr>
              <a:xfrm>
                <a:off x="1110126" y="2883161"/>
                <a:ext cx="406130" cy="458926"/>
              </a:xfrm>
              <a:prstGeom prst="rect">
                <a:avLst/>
              </a:prstGeom>
            </p:spPr>
          </p:pic>
        </p:grpSp>
      </p:grpSp>
    </p:spTree>
    <p:extLst>
      <p:ext uri="{BB962C8B-B14F-4D97-AF65-F5344CB8AC3E}">
        <p14:creationId xmlns:p14="http://schemas.microsoft.com/office/powerpoint/2010/main" val="37745590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2157733-6858-9E10-1E1B-640D92B34F39}"/>
              </a:ext>
            </a:extLst>
          </p:cNvPr>
          <p:cNvSpPr>
            <a:spLocks noGrp="1"/>
          </p:cNvSpPr>
          <p:nvPr>
            <p:ph type="title"/>
          </p:nvPr>
        </p:nvSpPr>
        <p:spPr>
          <a:xfrm>
            <a:off x="1529393" y="233267"/>
            <a:ext cx="9133215" cy="522514"/>
          </a:xfrm>
        </p:spPr>
        <p:txBody>
          <a:bodyPr>
            <a:normAutofit/>
          </a:bodyPr>
          <a:lstStyle/>
          <a:p>
            <a:r>
              <a:rPr lang="en-US" altLang="ko-KR" dirty="0"/>
              <a:t>3. </a:t>
            </a:r>
            <a:r>
              <a:rPr lang="ko-KR" altLang="en-US" dirty="0" err="1"/>
              <a:t>캡티브의</a:t>
            </a:r>
            <a:r>
              <a:rPr lang="ko-KR" altLang="en-US" dirty="0"/>
              <a:t> 장점과 단점</a:t>
            </a:r>
          </a:p>
        </p:txBody>
      </p:sp>
      <p:sp>
        <p:nvSpPr>
          <p:cNvPr id="3" name="슬라이드 번호 개체 틀 2">
            <a:extLst>
              <a:ext uri="{FF2B5EF4-FFF2-40B4-BE49-F238E27FC236}">
                <a16:creationId xmlns:a16="http://schemas.microsoft.com/office/drawing/2014/main" id="{C4EEC3C7-B27D-8D6A-CCEF-C07C1CCFDD02}"/>
              </a:ext>
            </a:extLst>
          </p:cNvPr>
          <p:cNvSpPr>
            <a:spLocks noGrp="1"/>
          </p:cNvSpPr>
          <p:nvPr>
            <p:ph type="sldNum" sz="quarter" idx="12"/>
          </p:nvPr>
        </p:nvSpPr>
        <p:spPr/>
        <p:txBody>
          <a:bodyPr/>
          <a:lstStyle/>
          <a:p>
            <a:fld id="{D6DD100E-1F12-47C0-97D9-D6793320635E}" type="slidenum">
              <a:rPr lang="ko-KR" altLang="en-US" smtClean="0"/>
              <a:pPr/>
              <a:t>67</a:t>
            </a:fld>
            <a:endParaRPr lang="ko-KR" altLang="en-US">
              <a:latin typeface="맑은 고딕" panose="020B0503020000020004" pitchFamily="50" charset="-127"/>
              <a:ea typeface="맑은 고딕" panose="020B0503020000020004" pitchFamily="50" charset="-127"/>
            </a:endParaRPr>
          </a:p>
        </p:txBody>
      </p:sp>
      <p:graphicFrame>
        <p:nvGraphicFramePr>
          <p:cNvPr id="5" name="표 4">
            <a:extLst>
              <a:ext uri="{FF2B5EF4-FFF2-40B4-BE49-F238E27FC236}">
                <a16:creationId xmlns:a16="http://schemas.microsoft.com/office/drawing/2014/main" id="{7DE339A9-1EDD-FCC5-F7E6-95E20A2497D4}"/>
              </a:ext>
            </a:extLst>
          </p:cNvPr>
          <p:cNvGraphicFramePr>
            <a:graphicFrameLocks noGrp="1"/>
          </p:cNvGraphicFramePr>
          <p:nvPr/>
        </p:nvGraphicFramePr>
        <p:xfrm>
          <a:off x="1778931" y="1463869"/>
          <a:ext cx="8609670" cy="4103809"/>
        </p:xfrm>
        <a:graphic>
          <a:graphicData uri="http://schemas.openxmlformats.org/drawingml/2006/table">
            <a:tbl>
              <a:tblPr/>
              <a:tblGrid>
                <a:gridCol w="4304835">
                  <a:extLst>
                    <a:ext uri="{9D8B030D-6E8A-4147-A177-3AD203B41FA5}">
                      <a16:colId xmlns:a16="http://schemas.microsoft.com/office/drawing/2014/main" val="2486120222"/>
                    </a:ext>
                  </a:extLst>
                </a:gridCol>
                <a:gridCol w="4304835">
                  <a:extLst>
                    <a:ext uri="{9D8B030D-6E8A-4147-A177-3AD203B41FA5}">
                      <a16:colId xmlns:a16="http://schemas.microsoft.com/office/drawing/2014/main" val="301026256"/>
                    </a:ext>
                  </a:extLst>
                </a:gridCol>
              </a:tblGrid>
              <a:tr h="420404">
                <a:tc>
                  <a:txBody>
                    <a:bodyPr/>
                    <a:lstStyle/>
                    <a:p>
                      <a:pPr algn="ctr">
                        <a:buNone/>
                      </a:pPr>
                      <a:r>
                        <a:rPr lang="ko-KR" altLang="en-US" sz="1400" b="1" kern="0" spc="-100" baseline="0" dirty="0">
                          <a:solidFill>
                            <a:srgbClr val="000000"/>
                          </a:solidFill>
                          <a:effectLst/>
                          <a:latin typeface="맑은 고딕" panose="020B0503020000020004" pitchFamily="50" charset="-127"/>
                          <a:ea typeface="맑은 고딕" panose="020B0503020000020004" pitchFamily="50" charset="-127"/>
                          <a:cs typeface="+mn-cs"/>
                        </a:rPr>
                        <a:t>장점</a:t>
                      </a:r>
                    </a:p>
                  </a:txBody>
                  <a:tcPr marL="64945" marR="64945" marT="32473" marB="32473" anchor="ctr">
                    <a:lnL w="12700" cap="flat" cmpd="sng" algn="ctr">
                      <a:no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DFE6F7"/>
                    </a:solidFill>
                  </a:tcPr>
                </a:tc>
                <a:tc>
                  <a:txBody>
                    <a:bodyPr/>
                    <a:lstStyle/>
                    <a:p>
                      <a:pPr algn="ctr">
                        <a:buNone/>
                      </a:pPr>
                      <a:r>
                        <a:rPr lang="ko-KR" altLang="en-US" sz="1400" b="1" kern="0" spc="-100" baseline="0" dirty="0">
                          <a:solidFill>
                            <a:srgbClr val="000000"/>
                          </a:solidFill>
                          <a:effectLst/>
                          <a:latin typeface="맑은 고딕" panose="020B0503020000020004" pitchFamily="50" charset="-127"/>
                          <a:ea typeface="맑은 고딕" panose="020B0503020000020004" pitchFamily="50" charset="-127"/>
                          <a:cs typeface="+mn-cs"/>
                        </a:rPr>
                        <a:t>단점</a:t>
                      </a:r>
                    </a:p>
                  </a:txBody>
                  <a:tcPr marL="64945" marR="64945" marT="32473" marB="32473" anchor="ctr">
                    <a:lnL w="3556"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DFE6F7"/>
                    </a:solidFill>
                  </a:tcPr>
                </a:tc>
                <a:extLst>
                  <a:ext uri="{0D108BD9-81ED-4DB2-BD59-A6C34878D82A}">
                    <a16:rowId xmlns:a16="http://schemas.microsoft.com/office/drawing/2014/main" val="2169873004"/>
                  </a:ext>
                </a:extLst>
              </a:tr>
              <a:tr h="736681">
                <a:tc>
                  <a:txBody>
                    <a:bodyPr/>
                    <a:lstStyle/>
                    <a:p>
                      <a:pPr marL="171450" lvl="0" indent="-171450" fontAlgn="base">
                        <a:lnSpc>
                          <a:spcPct val="150000"/>
                        </a:lnSpc>
                        <a:buFont typeface="Arial" panose="020B0604020202020204" pitchFamily="34" charset="0"/>
                        <a:buChar char="•"/>
                      </a:pPr>
                      <a:r>
                        <a:rPr lang="ko-KR" altLang="en-US" sz="1300" b="1" kern="1200" spc="-100" baseline="0" dirty="0" err="1">
                          <a:solidFill>
                            <a:schemeClr val="tx1"/>
                          </a:solidFill>
                          <a:latin typeface="맑은 고딕" panose="020B0503020000020004" pitchFamily="50" charset="-127"/>
                          <a:ea typeface="맑은 고딕" panose="020B0503020000020004" pitchFamily="50" charset="-127"/>
                          <a:cs typeface="+mn-cs"/>
                        </a:rPr>
                        <a:t>언더라이팅</a:t>
                      </a:r>
                      <a:r>
                        <a:rPr lang="ko-KR" altLang="en-US" sz="1300" b="1" kern="1200" spc="-100" baseline="0" dirty="0">
                          <a:solidFill>
                            <a:schemeClr val="tx1"/>
                          </a:solidFill>
                          <a:latin typeface="맑은 고딕" panose="020B0503020000020004" pitchFamily="50" charset="-127"/>
                          <a:ea typeface="맑은 고딕" panose="020B0503020000020004" pitchFamily="50" charset="-127"/>
                          <a:cs typeface="+mn-cs"/>
                        </a:rPr>
                        <a:t> 이익의 내부 유보</a:t>
                      </a:r>
                      <a:r>
                        <a:rPr lang="en-US" altLang="ko-KR" sz="1300" kern="1200" spc="-100" baseline="0" dirty="0">
                          <a:solidFill>
                            <a:schemeClr val="tx1"/>
                          </a:solidFill>
                          <a:latin typeface="맑은 고딕" panose="020B0503020000020004" pitchFamily="50" charset="-127"/>
                          <a:ea typeface="맑은 고딕" panose="020B0503020000020004" pitchFamily="50" charset="-127"/>
                          <a:cs typeface="+mn-cs"/>
                        </a:rPr>
                        <a:t>: </a:t>
                      </a:r>
                      <a:r>
                        <a:rPr lang="ko-KR" altLang="en-US" sz="1300" kern="1200" spc="-100" baseline="0" dirty="0">
                          <a:solidFill>
                            <a:schemeClr val="tx1"/>
                          </a:solidFill>
                          <a:latin typeface="맑은 고딕" panose="020B0503020000020004" pitchFamily="50" charset="-127"/>
                          <a:ea typeface="맑은 고딕" panose="020B0503020000020004" pitchFamily="50" charset="-127"/>
                          <a:cs typeface="+mn-cs"/>
                        </a:rPr>
                        <a:t>우수한 손해율을 달성하면 상업보험사에 귀속되던 잔여 마진을 내부 자본 축적 가능</a:t>
                      </a:r>
                    </a:p>
                  </a:txBody>
                  <a:tcPr anchor="ctr">
                    <a:lnL w="12700" cap="flat" cmpd="sng" algn="ctr">
                      <a:no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tc>
                  <a:txBody>
                    <a:bodyPr/>
                    <a:lstStyle/>
                    <a:p>
                      <a:pPr marL="171450" marR="0" lvl="0" indent="-171450" algn="l" defTabSz="914400" rtl="0" eaLnBrk="1" fontAlgn="auto" latinLnBrk="1" hangingPunct="1">
                        <a:lnSpc>
                          <a:spcPct val="150000"/>
                        </a:lnSpc>
                        <a:spcBef>
                          <a:spcPts val="0"/>
                        </a:spcBef>
                        <a:spcAft>
                          <a:spcPts val="0"/>
                        </a:spcAft>
                        <a:buClrTx/>
                        <a:buSzTx/>
                        <a:buFont typeface="Arial" panose="020B0604020202020204" pitchFamily="34" charset="0"/>
                        <a:buChar char="•"/>
                        <a:tabLst/>
                        <a:defRPr/>
                      </a:pPr>
                      <a:r>
                        <a:rPr lang="ko-KR" altLang="en-US" sz="1300" b="1" spc="-100" baseline="0" dirty="0">
                          <a:latin typeface="맑은 고딕" panose="020B0503020000020004" pitchFamily="50" charset="-127"/>
                          <a:ea typeface="맑은 고딕" panose="020B0503020000020004" pitchFamily="50" charset="-127"/>
                        </a:rPr>
                        <a:t>자본 고착화</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법정 자본금과 지급여력 유지를 위해 본업 투자에 쓰일 자본이 </a:t>
                      </a:r>
                      <a:r>
                        <a:rPr lang="ko-KR" altLang="en-US" sz="1300" spc="-100" baseline="0" dirty="0" err="1">
                          <a:latin typeface="맑은 고딕" panose="020B0503020000020004" pitchFamily="50" charset="-127"/>
                          <a:ea typeface="맑은 고딕" panose="020B0503020000020004" pitchFamily="50" charset="-127"/>
                        </a:rPr>
                        <a:t>캡티브에</a:t>
                      </a:r>
                      <a:r>
                        <a:rPr lang="ko-KR" altLang="en-US" sz="1300" spc="-100" baseline="0" dirty="0">
                          <a:latin typeface="맑은 고딕" panose="020B0503020000020004" pitchFamily="50" charset="-127"/>
                          <a:ea typeface="맑은 고딕" panose="020B0503020000020004" pitchFamily="50" charset="-127"/>
                        </a:rPr>
                        <a:t> 묶일 수 있음</a:t>
                      </a:r>
                    </a:p>
                  </a:txBody>
                  <a:tcPr anchor="ctr">
                    <a:lnL w="3556"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699541"/>
                  </a:ext>
                </a:extLst>
              </a:tr>
              <a:tr h="736681">
                <a:tc>
                  <a:txBody>
                    <a:bodyPr/>
                    <a:lstStyle/>
                    <a:p>
                      <a:pPr marL="171450" lvl="0" indent="-171450" fontAlgn="base">
                        <a:lnSpc>
                          <a:spcPct val="150000"/>
                        </a:lnSpc>
                        <a:buFont typeface="Arial" panose="020B0604020202020204" pitchFamily="34" charset="0"/>
                        <a:buChar char="•"/>
                      </a:pPr>
                      <a:r>
                        <a:rPr lang="ko-KR" altLang="en-US" sz="1300" b="1" kern="1200" spc="-100" baseline="0" dirty="0">
                          <a:solidFill>
                            <a:schemeClr val="tx1"/>
                          </a:solidFill>
                          <a:latin typeface="맑은 고딕" panose="020B0503020000020004" pitchFamily="50" charset="-127"/>
                          <a:ea typeface="맑은 고딕" panose="020B0503020000020004" pitchFamily="50" charset="-127"/>
                          <a:cs typeface="+mn-cs"/>
                        </a:rPr>
                        <a:t>투자수익 귀속</a:t>
                      </a:r>
                      <a:r>
                        <a:rPr lang="en-US" altLang="ko-KR" sz="1300" kern="1200" spc="-100" baseline="0" dirty="0">
                          <a:solidFill>
                            <a:schemeClr val="tx1"/>
                          </a:solidFill>
                          <a:latin typeface="맑은 고딕" panose="020B0503020000020004" pitchFamily="50" charset="-127"/>
                          <a:ea typeface="맑은 고딕" panose="020B0503020000020004" pitchFamily="50" charset="-127"/>
                          <a:cs typeface="+mn-cs"/>
                        </a:rPr>
                        <a:t>: </a:t>
                      </a:r>
                      <a:r>
                        <a:rPr lang="ko-KR" altLang="en-US" sz="1300" kern="1200" spc="-100" baseline="0" dirty="0">
                          <a:solidFill>
                            <a:schemeClr val="tx1"/>
                          </a:solidFill>
                          <a:latin typeface="맑은 고딕" panose="020B0503020000020004" pitchFamily="50" charset="-127"/>
                          <a:ea typeface="맑은 고딕" panose="020B0503020000020004" pitchFamily="50" charset="-127"/>
                          <a:cs typeface="+mn-cs"/>
                        </a:rPr>
                        <a:t>보험료와 손해준비금을 안정적 자산으로 운용하여 투자수익을 </a:t>
                      </a:r>
                      <a:r>
                        <a:rPr lang="ko-KR" altLang="en-US" sz="1300" kern="1200" spc="-100" baseline="0" dirty="0" err="1">
                          <a:solidFill>
                            <a:schemeClr val="tx1"/>
                          </a:solidFill>
                          <a:latin typeface="맑은 고딕" panose="020B0503020000020004" pitchFamily="50" charset="-127"/>
                          <a:ea typeface="맑은 고딕" panose="020B0503020000020004" pitchFamily="50" charset="-127"/>
                          <a:cs typeface="+mn-cs"/>
                        </a:rPr>
                        <a:t>캡티브에</a:t>
                      </a:r>
                      <a:r>
                        <a:rPr lang="ko-KR" altLang="en-US" sz="1300" kern="1200" spc="-100" baseline="0" dirty="0">
                          <a:solidFill>
                            <a:schemeClr val="tx1"/>
                          </a:solidFill>
                          <a:latin typeface="맑은 고딕" panose="020B0503020000020004" pitchFamily="50" charset="-127"/>
                          <a:ea typeface="맑은 고딕" panose="020B0503020000020004" pitchFamily="50" charset="-127"/>
                          <a:cs typeface="+mn-cs"/>
                        </a:rPr>
                        <a:t> 귀속시킬 수 있음 </a:t>
                      </a:r>
                    </a:p>
                  </a:txBody>
                  <a:tcPr anchor="ctr">
                    <a:lnL w="12700" cap="flat" cmpd="sng" algn="ctr">
                      <a:no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tc>
                  <a:txBody>
                    <a:bodyPr/>
                    <a:lstStyle/>
                    <a:p>
                      <a:pPr marL="171450" marR="0" lvl="0" indent="-171450" algn="l" defTabSz="914400" rtl="0" eaLnBrk="1" fontAlgn="auto" latinLnBrk="1" hangingPunct="1">
                        <a:lnSpc>
                          <a:spcPct val="150000"/>
                        </a:lnSpc>
                        <a:spcBef>
                          <a:spcPts val="0"/>
                        </a:spcBef>
                        <a:spcAft>
                          <a:spcPts val="0"/>
                        </a:spcAft>
                        <a:buClrTx/>
                        <a:buSzTx/>
                        <a:buFont typeface="Arial" panose="020B0604020202020204" pitchFamily="34" charset="0"/>
                        <a:buChar char="•"/>
                        <a:tabLst/>
                        <a:defRPr/>
                      </a:pPr>
                      <a:r>
                        <a:rPr lang="ko-KR" altLang="en-US" sz="1300" b="1" spc="-100" baseline="0" dirty="0">
                          <a:latin typeface="맑은 고딕" panose="020B0503020000020004" pitchFamily="50" charset="-127"/>
                          <a:ea typeface="맑은 고딕" panose="020B0503020000020004" pitchFamily="50" charset="-127"/>
                        </a:rPr>
                        <a:t>행정비용 증가</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이사회</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현지 대리인</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err="1">
                          <a:latin typeface="맑은 고딕" panose="020B0503020000020004" pitchFamily="50" charset="-127"/>
                          <a:ea typeface="맑은 고딕" panose="020B0503020000020004" pitchFamily="50" charset="-127"/>
                        </a:rPr>
                        <a:t>캡티브</a:t>
                      </a:r>
                      <a:r>
                        <a:rPr lang="ko-KR" altLang="en-US" sz="1300" spc="-100" baseline="0" dirty="0">
                          <a:latin typeface="맑은 고딕" panose="020B0503020000020004" pitchFamily="50" charset="-127"/>
                          <a:ea typeface="맑은 고딕" panose="020B0503020000020004" pitchFamily="50" charset="-127"/>
                        </a:rPr>
                        <a:t> 관리사</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계리사</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외부감사</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세무신고 비용이 발생할 수 있음</a:t>
                      </a:r>
                    </a:p>
                  </a:txBody>
                  <a:tcPr anchor="ctr">
                    <a:lnL w="3556"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5391401"/>
                  </a:ext>
                </a:extLst>
              </a:tr>
              <a:tr h="736681">
                <a:tc>
                  <a:txBody>
                    <a:bodyPr/>
                    <a:lstStyle/>
                    <a:p>
                      <a:pPr marL="171450" lvl="0" indent="-171450" fontAlgn="base">
                        <a:lnSpc>
                          <a:spcPct val="150000"/>
                        </a:lnSpc>
                        <a:buFont typeface="Arial" panose="020B0604020202020204" pitchFamily="34" charset="0"/>
                        <a:buChar char="•"/>
                      </a:pPr>
                      <a:r>
                        <a:rPr lang="ko-KR" altLang="en-US" sz="1300" b="1" kern="1200" spc="-100" baseline="0" dirty="0">
                          <a:solidFill>
                            <a:schemeClr val="tx1"/>
                          </a:solidFill>
                          <a:latin typeface="맑은 고딕" panose="020B0503020000020004" pitchFamily="50" charset="-127"/>
                          <a:ea typeface="맑은 고딕" panose="020B0503020000020004" pitchFamily="50" charset="-127"/>
                          <a:cs typeface="+mn-cs"/>
                        </a:rPr>
                        <a:t>클레임 데이터 통제</a:t>
                      </a:r>
                      <a:r>
                        <a:rPr lang="en-US" altLang="ko-KR" sz="1300" kern="1200" spc="-100" baseline="0" dirty="0">
                          <a:solidFill>
                            <a:schemeClr val="tx1"/>
                          </a:solidFill>
                          <a:latin typeface="맑은 고딕" panose="020B0503020000020004" pitchFamily="50" charset="-127"/>
                          <a:ea typeface="맑은 고딕" panose="020B0503020000020004" pitchFamily="50" charset="-127"/>
                          <a:cs typeface="+mn-cs"/>
                        </a:rPr>
                        <a:t>: </a:t>
                      </a:r>
                      <a:r>
                        <a:rPr lang="ko-KR" altLang="en-US" sz="1300" kern="1200" spc="-100" baseline="0" dirty="0">
                          <a:solidFill>
                            <a:schemeClr val="tx1"/>
                          </a:solidFill>
                          <a:latin typeface="맑은 고딕" panose="020B0503020000020004" pitchFamily="50" charset="-127"/>
                          <a:ea typeface="맑은 고딕" panose="020B0503020000020004" pitchFamily="50" charset="-127"/>
                          <a:cs typeface="+mn-cs"/>
                        </a:rPr>
                        <a:t>사고 원인</a:t>
                      </a:r>
                      <a:r>
                        <a:rPr lang="en-US" altLang="ko-KR" sz="1300" kern="1200" spc="-100" baseline="0" dirty="0">
                          <a:solidFill>
                            <a:schemeClr val="tx1"/>
                          </a:solidFill>
                          <a:latin typeface="맑은 고딕" panose="020B0503020000020004" pitchFamily="50" charset="-127"/>
                          <a:ea typeface="맑은 고딕" panose="020B0503020000020004" pitchFamily="50" charset="-127"/>
                          <a:cs typeface="+mn-cs"/>
                        </a:rPr>
                        <a:t>, </a:t>
                      </a:r>
                      <a:r>
                        <a:rPr lang="ko-KR" altLang="en-US" sz="1300" kern="1200" spc="-100" baseline="0" dirty="0">
                          <a:solidFill>
                            <a:schemeClr val="tx1"/>
                          </a:solidFill>
                          <a:latin typeface="맑은 고딕" panose="020B0503020000020004" pitchFamily="50" charset="-127"/>
                          <a:ea typeface="맑은 고딕" panose="020B0503020000020004" pitchFamily="50" charset="-127"/>
                          <a:cs typeface="+mn-cs"/>
                        </a:rPr>
                        <a:t>피해 규모</a:t>
                      </a:r>
                      <a:r>
                        <a:rPr lang="en-US" altLang="ko-KR" sz="1300" kern="1200" spc="-100" baseline="0" dirty="0">
                          <a:solidFill>
                            <a:schemeClr val="tx1"/>
                          </a:solidFill>
                          <a:latin typeface="맑은 고딕" panose="020B0503020000020004" pitchFamily="50" charset="-127"/>
                          <a:ea typeface="맑은 고딕" panose="020B0503020000020004" pitchFamily="50" charset="-127"/>
                          <a:cs typeface="+mn-cs"/>
                        </a:rPr>
                        <a:t>, </a:t>
                      </a:r>
                      <a:r>
                        <a:rPr lang="ko-KR" altLang="en-US" sz="1300" kern="1200" spc="-100" baseline="0" dirty="0" err="1">
                          <a:solidFill>
                            <a:schemeClr val="tx1"/>
                          </a:solidFill>
                          <a:latin typeface="맑은 고딕" panose="020B0503020000020004" pitchFamily="50" charset="-127"/>
                          <a:ea typeface="맑은 고딕" panose="020B0503020000020004" pitchFamily="50" charset="-127"/>
                          <a:cs typeface="+mn-cs"/>
                        </a:rPr>
                        <a:t>복구비</a:t>
                      </a:r>
                      <a:r>
                        <a:rPr lang="en-US" altLang="ko-KR" sz="1300" kern="1200" spc="-100" baseline="0" dirty="0">
                          <a:solidFill>
                            <a:schemeClr val="tx1"/>
                          </a:solidFill>
                          <a:latin typeface="맑은 고딕" panose="020B0503020000020004" pitchFamily="50" charset="-127"/>
                          <a:ea typeface="맑은 고딕" panose="020B0503020000020004" pitchFamily="50" charset="-127"/>
                          <a:cs typeface="+mn-cs"/>
                        </a:rPr>
                        <a:t>, </a:t>
                      </a:r>
                      <a:r>
                        <a:rPr lang="ko-KR" altLang="en-US" sz="1300" kern="1200" spc="-100" baseline="0" dirty="0">
                          <a:solidFill>
                            <a:schemeClr val="tx1"/>
                          </a:solidFill>
                          <a:latin typeface="맑은 고딕" panose="020B0503020000020004" pitchFamily="50" charset="-127"/>
                          <a:ea typeface="맑은 고딕" panose="020B0503020000020004" pitchFamily="50" charset="-127"/>
                          <a:cs typeface="+mn-cs"/>
                        </a:rPr>
                        <a:t>보안</a:t>
                      </a:r>
                      <a:r>
                        <a:rPr lang="en-US" altLang="ko-KR" sz="1300" kern="1200" spc="-100" baseline="0" dirty="0">
                          <a:solidFill>
                            <a:schemeClr val="tx1"/>
                          </a:solidFill>
                          <a:latin typeface="맑은 고딕" panose="020B0503020000020004" pitchFamily="50" charset="-127"/>
                          <a:ea typeface="맑은 고딕" panose="020B0503020000020004" pitchFamily="50" charset="-127"/>
                          <a:cs typeface="+mn-cs"/>
                        </a:rPr>
                        <a:t>·</a:t>
                      </a:r>
                      <a:r>
                        <a:rPr lang="ko-KR" altLang="en-US" sz="1300" kern="1200" spc="-100" baseline="0" dirty="0">
                          <a:solidFill>
                            <a:schemeClr val="tx1"/>
                          </a:solidFill>
                          <a:latin typeface="맑은 고딕" panose="020B0503020000020004" pitchFamily="50" charset="-127"/>
                          <a:ea typeface="맑은 고딕" panose="020B0503020000020004" pitchFamily="50" charset="-127"/>
                          <a:cs typeface="+mn-cs"/>
                        </a:rPr>
                        <a:t>안전 통제 정보를 내부 분석에 활용 가능</a:t>
                      </a:r>
                    </a:p>
                  </a:txBody>
                  <a:tcPr anchor="ctr">
                    <a:lnL w="12700" cap="flat" cmpd="sng" algn="ctr">
                      <a:no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tc>
                  <a:txBody>
                    <a:bodyPr/>
                    <a:lstStyle/>
                    <a:p>
                      <a:pPr marL="171450" marR="0" lvl="0" indent="-171450" algn="l" defTabSz="914400" rtl="0" eaLnBrk="1" fontAlgn="auto" latinLnBrk="1" hangingPunct="1">
                        <a:lnSpc>
                          <a:spcPct val="150000"/>
                        </a:lnSpc>
                        <a:spcBef>
                          <a:spcPts val="0"/>
                        </a:spcBef>
                        <a:spcAft>
                          <a:spcPts val="0"/>
                        </a:spcAft>
                        <a:buClrTx/>
                        <a:buSzTx/>
                        <a:buFont typeface="Arial" panose="020B0604020202020204" pitchFamily="34" charset="0"/>
                        <a:buChar char="•"/>
                        <a:tabLst/>
                        <a:defRPr/>
                      </a:pPr>
                      <a:r>
                        <a:rPr lang="ko-KR" altLang="en-US" sz="1300" b="1" spc="-100" baseline="0" dirty="0">
                          <a:latin typeface="맑은 고딕" panose="020B0503020000020004" pitchFamily="50" charset="-127"/>
                          <a:ea typeface="맑은 고딕" panose="020B0503020000020004" pitchFamily="50" charset="-127"/>
                        </a:rPr>
                        <a:t>위험집중</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그룹 내부 위험만 보유하면 대형 사건이 연결재무제표에 충격을 줄 수 있음</a:t>
                      </a:r>
                      <a:r>
                        <a:rPr lang="en-US" altLang="ko-KR" sz="1300" spc="-100" baseline="0" dirty="0">
                          <a:latin typeface="맑은 고딕" panose="020B0503020000020004" pitchFamily="50" charset="-127"/>
                          <a:ea typeface="맑은 고딕" panose="020B0503020000020004" pitchFamily="50" charset="-127"/>
                        </a:rPr>
                        <a:t>(</a:t>
                      </a:r>
                      <a:r>
                        <a:rPr lang="ko-KR" altLang="en-US" sz="1300" spc="-100" baseline="0" dirty="0">
                          <a:latin typeface="맑은 고딕" panose="020B0503020000020004" pitchFamily="50" charset="-127"/>
                          <a:ea typeface="맑은 고딕" panose="020B0503020000020004" pitchFamily="50" charset="-127"/>
                        </a:rPr>
                        <a:t>모기업으로 리스크 전이</a:t>
                      </a:r>
                      <a:r>
                        <a:rPr lang="en-US" altLang="ko-KR" sz="1300" spc="-100" baseline="0" dirty="0">
                          <a:latin typeface="맑은 고딕" panose="020B0503020000020004" pitchFamily="50" charset="-127"/>
                          <a:ea typeface="맑은 고딕" panose="020B0503020000020004" pitchFamily="50" charset="-127"/>
                        </a:rPr>
                        <a:t>)</a:t>
                      </a:r>
                      <a:endParaRPr lang="ko-KR" altLang="en-US" sz="1300" spc="-100" baseline="0" dirty="0">
                        <a:latin typeface="맑은 고딕" panose="020B0503020000020004" pitchFamily="50" charset="-127"/>
                        <a:ea typeface="맑은 고딕" panose="020B0503020000020004" pitchFamily="50" charset="-127"/>
                      </a:endParaRPr>
                    </a:p>
                  </a:txBody>
                  <a:tcPr anchor="ctr">
                    <a:lnL w="3556"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5836692"/>
                  </a:ext>
                </a:extLst>
              </a:tr>
              <a:tr h="736681">
                <a:tc>
                  <a:txBody>
                    <a:bodyPr/>
                    <a:lstStyle/>
                    <a:p>
                      <a:pPr marL="171450" marR="0" lvl="0" indent="-171450" algn="l" defTabSz="914400" rtl="0" eaLnBrk="1" fontAlgn="auto" latinLnBrk="1" hangingPunct="1">
                        <a:lnSpc>
                          <a:spcPct val="150000"/>
                        </a:lnSpc>
                        <a:spcBef>
                          <a:spcPts val="0"/>
                        </a:spcBef>
                        <a:spcAft>
                          <a:spcPts val="0"/>
                        </a:spcAft>
                        <a:buClrTx/>
                        <a:buSzTx/>
                        <a:buFont typeface="Arial" panose="020B0604020202020204" pitchFamily="34" charset="0"/>
                        <a:buChar char="•"/>
                        <a:tabLst/>
                        <a:defRPr/>
                      </a:pPr>
                      <a:r>
                        <a:rPr lang="ko-KR" altLang="en-US" sz="1300" b="1" kern="1200" spc="-100" baseline="0" dirty="0">
                          <a:solidFill>
                            <a:schemeClr val="tx1"/>
                          </a:solidFill>
                          <a:latin typeface="맑은 고딕" panose="020B0503020000020004" pitchFamily="50" charset="-127"/>
                          <a:ea typeface="맑은 고딕" panose="020B0503020000020004" pitchFamily="50" charset="-127"/>
                          <a:cs typeface="+mn-cs"/>
                        </a:rPr>
                        <a:t>재보험시장 접근</a:t>
                      </a:r>
                      <a:r>
                        <a:rPr lang="en-US" altLang="ko-KR" sz="1300" kern="1200" spc="-100" baseline="0" dirty="0">
                          <a:solidFill>
                            <a:schemeClr val="tx1"/>
                          </a:solidFill>
                          <a:latin typeface="맑은 고딕" panose="020B0503020000020004" pitchFamily="50" charset="-127"/>
                          <a:ea typeface="맑은 고딕" panose="020B0503020000020004" pitchFamily="50" charset="-127"/>
                          <a:cs typeface="+mn-cs"/>
                        </a:rPr>
                        <a:t>: </a:t>
                      </a:r>
                      <a:r>
                        <a:rPr lang="ko-KR" altLang="en-US" sz="1300" kern="1200" spc="-100" baseline="0" dirty="0">
                          <a:solidFill>
                            <a:schemeClr val="tx1"/>
                          </a:solidFill>
                          <a:latin typeface="맑은 고딕" panose="020B0503020000020004" pitchFamily="50" charset="-127"/>
                          <a:ea typeface="맑은 고딕" panose="020B0503020000020004" pitchFamily="50" charset="-127"/>
                          <a:cs typeface="+mn-cs"/>
                        </a:rPr>
                        <a:t>모기업의 리스크를 </a:t>
                      </a:r>
                      <a:r>
                        <a:rPr lang="en-US" altLang="ko-KR" sz="1300" kern="1200" spc="-100" baseline="0" dirty="0">
                          <a:solidFill>
                            <a:schemeClr val="tx1"/>
                          </a:solidFill>
                          <a:latin typeface="맑은 고딕" panose="020B0503020000020004" pitchFamily="50" charset="-127"/>
                          <a:ea typeface="맑은 고딕" panose="020B0503020000020004" pitchFamily="50" charset="-127"/>
                          <a:cs typeface="+mn-cs"/>
                        </a:rPr>
                        <a:t>wholesale </a:t>
                      </a:r>
                      <a:r>
                        <a:rPr lang="ko-KR" altLang="en-US" sz="1300" kern="1200" spc="-100" baseline="0" dirty="0">
                          <a:solidFill>
                            <a:schemeClr val="tx1"/>
                          </a:solidFill>
                          <a:latin typeface="맑은 고딕" panose="020B0503020000020004" pitchFamily="50" charset="-127"/>
                          <a:ea typeface="맑은 고딕" panose="020B0503020000020004" pitchFamily="50" charset="-127"/>
                          <a:cs typeface="+mn-cs"/>
                        </a:rPr>
                        <a:t>재보험시장에 더 직접적으로 설명하고 협상 가능</a:t>
                      </a:r>
                    </a:p>
                  </a:txBody>
                  <a:tcPr anchor="ctr">
                    <a:lnL w="12700" cap="flat" cmpd="sng" algn="ctr">
                      <a:no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tc>
                  <a:txBody>
                    <a:bodyPr/>
                    <a:lstStyle/>
                    <a:p>
                      <a:pPr marL="171450" marR="0" lvl="0" indent="-171450" algn="l" defTabSz="914400" rtl="0" eaLnBrk="1" fontAlgn="auto" latinLnBrk="1" hangingPunct="1">
                        <a:lnSpc>
                          <a:spcPct val="150000"/>
                        </a:lnSpc>
                        <a:spcBef>
                          <a:spcPts val="0"/>
                        </a:spcBef>
                        <a:spcAft>
                          <a:spcPts val="0"/>
                        </a:spcAft>
                        <a:buClrTx/>
                        <a:buSzTx/>
                        <a:buFont typeface="Arial" panose="020B0604020202020204" pitchFamily="34" charset="0"/>
                        <a:buChar char="•"/>
                        <a:tabLst/>
                        <a:defRPr/>
                      </a:pPr>
                      <a:r>
                        <a:rPr lang="ko-KR" altLang="en-US" sz="1300" b="1" spc="-100" baseline="0" dirty="0">
                          <a:latin typeface="맑은 고딕" panose="020B0503020000020004" pitchFamily="50" charset="-127"/>
                          <a:ea typeface="맑은 고딕" panose="020B0503020000020004" pitchFamily="50" charset="-127"/>
                        </a:rPr>
                        <a:t>세무</a:t>
                      </a:r>
                      <a:r>
                        <a:rPr lang="en-US" altLang="ko-KR" sz="1300" b="1" spc="-100" baseline="0" dirty="0">
                          <a:latin typeface="맑은 고딕" panose="020B0503020000020004" pitchFamily="50" charset="-127"/>
                          <a:ea typeface="맑은 고딕" panose="020B0503020000020004" pitchFamily="50" charset="-127"/>
                        </a:rPr>
                        <a:t>·</a:t>
                      </a:r>
                      <a:r>
                        <a:rPr lang="ko-KR" altLang="en-US" sz="1300" b="1" spc="-100" baseline="0" dirty="0">
                          <a:latin typeface="맑은 고딕" panose="020B0503020000020004" pitchFamily="50" charset="-127"/>
                          <a:ea typeface="맑은 고딕" panose="020B0503020000020004" pitchFamily="50" charset="-127"/>
                        </a:rPr>
                        <a:t>이전가격 리스크</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보험료가 정상가격인지</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실질적 위험이전인지</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단순 적립금인지 입증 책임 부여</a:t>
                      </a:r>
                    </a:p>
                  </a:txBody>
                  <a:tcPr anchor="ctr">
                    <a:lnL w="3556"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05482"/>
                  </a:ext>
                </a:extLst>
              </a:tr>
              <a:tr h="736681">
                <a:tc>
                  <a:txBody>
                    <a:bodyPr/>
                    <a:lstStyle/>
                    <a:p>
                      <a:pPr marL="171450" marR="0" lvl="0" indent="-171450" algn="l" defTabSz="914400" rtl="0" eaLnBrk="1" fontAlgn="auto" latinLnBrk="1" hangingPunct="1">
                        <a:lnSpc>
                          <a:spcPct val="150000"/>
                        </a:lnSpc>
                        <a:spcBef>
                          <a:spcPts val="0"/>
                        </a:spcBef>
                        <a:spcAft>
                          <a:spcPts val="0"/>
                        </a:spcAft>
                        <a:buClrTx/>
                        <a:buSzTx/>
                        <a:buFont typeface="Arial" panose="020B0604020202020204" pitchFamily="34" charset="0"/>
                        <a:buChar char="•"/>
                        <a:tabLst/>
                        <a:defRPr/>
                      </a:pPr>
                      <a:r>
                        <a:rPr lang="ko-KR" altLang="en-US" sz="1300" b="1" spc="-100" baseline="0" dirty="0">
                          <a:latin typeface="맑은 고딕" panose="020B0503020000020004" pitchFamily="50" charset="-127"/>
                          <a:ea typeface="맑은 고딕" panose="020B0503020000020004" pitchFamily="50" charset="-127"/>
                        </a:rPr>
                        <a:t>담보 혁신</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사이버</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공급망</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기후</a:t>
                      </a:r>
                      <a:r>
                        <a:rPr lang="en-US" altLang="ko-KR" sz="1300" spc="-100" baseline="0" dirty="0">
                          <a:latin typeface="맑은 고딕" panose="020B0503020000020004" pitchFamily="50" charset="-127"/>
                          <a:ea typeface="맑은 고딕" panose="020B0503020000020004" pitchFamily="50" charset="-127"/>
                        </a:rPr>
                        <a:t>, AI </a:t>
                      </a:r>
                      <a:r>
                        <a:rPr lang="ko-KR" altLang="en-US" sz="1300" spc="-100" baseline="0" dirty="0">
                          <a:latin typeface="맑은 고딕" panose="020B0503020000020004" pitchFamily="50" charset="-127"/>
                          <a:ea typeface="맑은 고딕" panose="020B0503020000020004" pitchFamily="50" charset="-127"/>
                        </a:rPr>
                        <a:t>등 표준보험이 담보하지 않는 영역을 시범적으로 보유 가능</a:t>
                      </a:r>
                    </a:p>
                  </a:txBody>
                  <a:tcPr anchor="ctr">
                    <a:lnL w="12700" cap="flat" cmpd="sng" algn="ctr">
                      <a:no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tc>
                  <a:txBody>
                    <a:bodyPr/>
                    <a:lstStyle/>
                    <a:p>
                      <a:pPr marL="171450" marR="0" lvl="0" indent="-171450" algn="l" defTabSz="914400" rtl="0" eaLnBrk="1" fontAlgn="auto" latinLnBrk="1" hangingPunct="1">
                        <a:lnSpc>
                          <a:spcPct val="150000"/>
                        </a:lnSpc>
                        <a:spcBef>
                          <a:spcPts val="0"/>
                        </a:spcBef>
                        <a:spcAft>
                          <a:spcPts val="0"/>
                        </a:spcAft>
                        <a:buClrTx/>
                        <a:buSzTx/>
                        <a:buFont typeface="Arial" panose="020B0604020202020204" pitchFamily="34" charset="0"/>
                        <a:buChar char="•"/>
                        <a:tabLst/>
                        <a:defRPr/>
                      </a:pPr>
                      <a:r>
                        <a:rPr lang="ko-KR" altLang="en-US" sz="1300" b="1" spc="-100" baseline="0" dirty="0">
                          <a:latin typeface="맑은 고딕" panose="020B0503020000020004" pitchFamily="50" charset="-127"/>
                          <a:ea typeface="맑은 고딕" panose="020B0503020000020004" pitchFamily="50" charset="-127"/>
                        </a:rPr>
                        <a:t>규제</a:t>
                      </a:r>
                      <a:r>
                        <a:rPr lang="en-US" altLang="ko-KR" sz="1300" b="1" spc="-100" baseline="0" dirty="0">
                          <a:latin typeface="맑은 고딕" panose="020B0503020000020004" pitchFamily="50" charset="-127"/>
                          <a:ea typeface="맑은 고딕" panose="020B0503020000020004" pitchFamily="50" charset="-127"/>
                        </a:rPr>
                        <a:t>·</a:t>
                      </a:r>
                      <a:r>
                        <a:rPr lang="ko-KR" altLang="en-US" sz="1300" b="1" spc="-100" baseline="0" dirty="0">
                          <a:latin typeface="맑은 고딕" panose="020B0503020000020004" pitchFamily="50" charset="-127"/>
                          <a:ea typeface="맑은 고딕" panose="020B0503020000020004" pitchFamily="50" charset="-127"/>
                        </a:rPr>
                        <a:t>평판 리스크</a:t>
                      </a:r>
                      <a:r>
                        <a:rPr lang="en-US" altLang="ko-KR" sz="1300" spc="-100" baseline="0" dirty="0">
                          <a:latin typeface="맑은 고딕" panose="020B0503020000020004" pitchFamily="50" charset="-127"/>
                          <a:ea typeface="맑은 고딕" panose="020B0503020000020004" pitchFamily="50" charset="-127"/>
                        </a:rPr>
                        <a:t>: </a:t>
                      </a:r>
                      <a:r>
                        <a:rPr lang="ko-KR" altLang="en-US" sz="1300" spc="-100" baseline="0" dirty="0">
                          <a:latin typeface="맑은 고딕" panose="020B0503020000020004" pitchFamily="50" charset="-127"/>
                          <a:ea typeface="맑은 고딕" panose="020B0503020000020004" pitchFamily="50" charset="-127"/>
                        </a:rPr>
                        <a:t>조세회피 목적이라는 인식을 피하려면 경제적 실체와 명확한 리스크 관리 목적이 필요</a:t>
                      </a:r>
                    </a:p>
                  </a:txBody>
                  <a:tcPr anchor="ctr">
                    <a:lnL w="3556"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3258058"/>
                  </a:ext>
                </a:extLst>
              </a:tr>
            </a:tbl>
          </a:graphicData>
        </a:graphic>
      </p:graphicFrame>
    </p:spTree>
    <p:extLst>
      <p:ext uri="{BB962C8B-B14F-4D97-AF65-F5344CB8AC3E}">
        <p14:creationId xmlns:p14="http://schemas.microsoft.com/office/powerpoint/2010/main" val="16399693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34550-1EE4-9FA6-69D9-DAD0A5F0945E}"/>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28FFD697-73F1-F196-2FDE-85F69FA257C4}"/>
              </a:ext>
            </a:extLst>
          </p:cNvPr>
          <p:cNvSpPr>
            <a:spLocks noGrp="1"/>
          </p:cNvSpPr>
          <p:nvPr>
            <p:ph type="title"/>
          </p:nvPr>
        </p:nvSpPr>
        <p:spPr>
          <a:xfrm>
            <a:off x="1529393" y="233267"/>
            <a:ext cx="9133215" cy="522514"/>
          </a:xfrm>
        </p:spPr>
        <p:txBody>
          <a:bodyPr>
            <a:normAutofit/>
          </a:bodyPr>
          <a:lstStyle/>
          <a:p>
            <a:r>
              <a:rPr lang="en-US" altLang="ko-KR" dirty="0"/>
              <a:t>4. </a:t>
            </a:r>
            <a:r>
              <a:rPr lang="ko-KR" altLang="en-US" dirty="0" err="1"/>
              <a:t>캡티브</a:t>
            </a:r>
            <a:r>
              <a:rPr lang="ko-KR" altLang="en-US" dirty="0"/>
              <a:t> 사례 </a:t>
            </a:r>
            <a:r>
              <a:rPr lang="en-US" altLang="ko-KR" dirty="0"/>
              <a:t>(1)</a:t>
            </a:r>
            <a:endParaRPr lang="ko-KR" altLang="en-US" dirty="0"/>
          </a:p>
        </p:txBody>
      </p:sp>
      <p:sp>
        <p:nvSpPr>
          <p:cNvPr id="3" name="슬라이드 번호 개체 틀 2">
            <a:extLst>
              <a:ext uri="{FF2B5EF4-FFF2-40B4-BE49-F238E27FC236}">
                <a16:creationId xmlns:a16="http://schemas.microsoft.com/office/drawing/2014/main" id="{967EA0F9-5180-1DC4-B61D-24A4727617D5}"/>
              </a:ext>
            </a:extLst>
          </p:cNvPr>
          <p:cNvSpPr>
            <a:spLocks noGrp="1"/>
          </p:cNvSpPr>
          <p:nvPr>
            <p:ph type="sldNum" sz="quarter" idx="12"/>
          </p:nvPr>
        </p:nvSpPr>
        <p:spPr/>
        <p:txBody>
          <a:bodyPr/>
          <a:lstStyle/>
          <a:p>
            <a:fld id="{D6DD100E-1F12-47C0-97D9-D6793320635E}" type="slidenum">
              <a:rPr lang="ko-KR" altLang="en-US" smtClean="0"/>
              <a:pPr/>
              <a:t>68</a:t>
            </a:fld>
            <a:endParaRPr lang="ko-KR" altLang="en-US">
              <a:latin typeface="맑은 고딕" panose="020B0503020000020004" pitchFamily="50" charset="-127"/>
              <a:ea typeface="맑은 고딕" panose="020B0503020000020004" pitchFamily="50" charset="-127"/>
            </a:endParaRPr>
          </a:p>
        </p:txBody>
      </p:sp>
      <p:sp>
        <p:nvSpPr>
          <p:cNvPr id="5" name="사각형: 둥근 모서리 4">
            <a:extLst>
              <a:ext uri="{FF2B5EF4-FFF2-40B4-BE49-F238E27FC236}">
                <a16:creationId xmlns:a16="http://schemas.microsoft.com/office/drawing/2014/main" id="{E4D2A022-1879-C307-F86E-40FE3225C17D}"/>
              </a:ext>
            </a:extLst>
          </p:cNvPr>
          <p:cNvSpPr/>
          <p:nvPr/>
        </p:nvSpPr>
        <p:spPr>
          <a:xfrm>
            <a:off x="1519142" y="1716836"/>
            <a:ext cx="4519320" cy="3859763"/>
          </a:xfrm>
          <a:prstGeom prst="roundRect">
            <a:avLst>
              <a:gd name="adj" fmla="val 293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50000"/>
              </a:lnSpc>
            </a:pPr>
            <a:endParaRPr lang="en-US" altLang="ko-KR" sz="1300" spc="-100" dirty="0">
              <a:solidFill>
                <a:schemeClr val="tx1"/>
              </a:solidFill>
              <a:latin typeface="맑은 고딕" panose="020B0503020000020004" pitchFamily="50" charset="-127"/>
              <a:ea typeface="맑은 고딕" panose="020B0503020000020004" pitchFamily="50" charset="-127"/>
            </a:endParaRPr>
          </a:p>
        </p:txBody>
      </p:sp>
      <p:sp>
        <p:nvSpPr>
          <p:cNvPr id="6" name="사각형: 둥근 모서리 5">
            <a:extLst>
              <a:ext uri="{FF2B5EF4-FFF2-40B4-BE49-F238E27FC236}">
                <a16:creationId xmlns:a16="http://schemas.microsoft.com/office/drawing/2014/main" id="{78962046-EE42-948B-6161-3F5E8623E778}"/>
              </a:ext>
            </a:extLst>
          </p:cNvPr>
          <p:cNvSpPr/>
          <p:nvPr/>
        </p:nvSpPr>
        <p:spPr>
          <a:xfrm>
            <a:off x="2594073" y="1562102"/>
            <a:ext cx="2369458" cy="33462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1400" b="1" spc="-100" dirty="0">
                <a:latin typeface="맑은 고딕" panose="020B0503020000020004" pitchFamily="50" charset="-127"/>
                <a:ea typeface="맑은 고딕" panose="020B0503020000020004" pitchFamily="50" charset="-127"/>
              </a:rPr>
              <a:t>사이버 리스크</a:t>
            </a:r>
          </a:p>
        </p:txBody>
      </p:sp>
      <p:sp>
        <p:nvSpPr>
          <p:cNvPr id="7" name="TextBox 6">
            <a:extLst>
              <a:ext uri="{FF2B5EF4-FFF2-40B4-BE49-F238E27FC236}">
                <a16:creationId xmlns:a16="http://schemas.microsoft.com/office/drawing/2014/main" id="{ADD6F3B0-8FDB-630C-35E5-2A5DE0BB1A44}"/>
              </a:ext>
            </a:extLst>
          </p:cNvPr>
          <p:cNvSpPr txBox="1"/>
          <p:nvPr/>
        </p:nvSpPr>
        <p:spPr>
          <a:xfrm>
            <a:off x="1700867" y="2030163"/>
            <a:ext cx="4191415" cy="3472938"/>
          </a:xfrm>
          <a:prstGeom prst="rect">
            <a:avLst/>
          </a:prstGeom>
          <a:noFill/>
        </p:spPr>
        <p:txBody>
          <a:bodyPr wrap="square">
            <a:spAutoFit/>
          </a:bodyPr>
          <a:lstStyle/>
          <a:p>
            <a:pPr marL="228600" indent="-228600" fontAlgn="base">
              <a:lnSpc>
                <a:spcPct val="150000"/>
              </a:lnSpc>
              <a:buFont typeface="Wingdings" panose="05000000000000000000" pitchFamily="2" charset="2"/>
              <a:buChar char="u"/>
            </a:pP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캡티브로</a:t>
            </a:r>
            <a:r>
              <a:rPr lang="ko-KR" altLang="en-US" sz="1400" b="1" kern="0" spc="-100" dirty="0">
                <a:solidFill>
                  <a:srgbClr val="000000"/>
                </a:solidFill>
                <a:latin typeface="맑은 고딕" panose="020B0503020000020004" pitchFamily="50" charset="-127"/>
                <a:ea typeface="맑은 고딕" panose="020B0503020000020004" pitchFamily="50" charset="-127"/>
              </a:rPr>
              <a:t> “자기부담</a:t>
            </a:r>
            <a:r>
              <a:rPr lang="en-US" altLang="ko-KR" sz="1400" b="1" kern="0" spc="-100" dirty="0">
                <a:solidFill>
                  <a:srgbClr val="000000"/>
                </a:solidFill>
                <a:latin typeface="맑은 고딕" panose="020B0503020000020004" pitchFamily="50" charset="-127"/>
                <a:ea typeface="맑은 고딕" panose="020B0503020000020004" pitchFamily="50" charset="-127"/>
              </a:rPr>
              <a:t>(Deductible) </a:t>
            </a:r>
            <a:r>
              <a:rPr lang="ko-KR" altLang="en-US" sz="1400" b="1" kern="0" spc="-100" dirty="0" err="1">
                <a:solidFill>
                  <a:srgbClr val="000000"/>
                </a:solidFill>
                <a:latin typeface="맑은 고딕" panose="020B0503020000020004" pitchFamily="50" charset="-127"/>
                <a:ea typeface="맑은 고딕" panose="020B0503020000020004" pitchFamily="50" charset="-127"/>
              </a:rPr>
              <a:t>구간”을</a:t>
            </a:r>
            <a:r>
              <a:rPr lang="ko-KR" altLang="en-US" sz="1400" b="1" kern="0" spc="-100" dirty="0">
                <a:solidFill>
                  <a:srgbClr val="000000"/>
                </a:solidFill>
                <a:latin typeface="맑은 고딕" panose="020B0503020000020004" pitchFamily="50" charset="-127"/>
                <a:ea typeface="맑은 고딕" panose="020B0503020000020004" pitchFamily="50" charset="-127"/>
              </a:rPr>
              <a:t> 흡수해 손실 충격 완화</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한 헬스케어 기업은 사이버보험에 </a:t>
            </a:r>
            <a:r>
              <a:rPr lang="en-US" altLang="ko-KR" sz="1200" kern="0" spc="-100" dirty="0">
                <a:solidFill>
                  <a:srgbClr val="000000"/>
                </a:solidFill>
                <a:latin typeface="맑은 고딕" panose="020B0503020000020004" pitchFamily="50" charset="-127"/>
                <a:ea typeface="맑은 고딕" panose="020B0503020000020004" pitchFamily="50" charset="-127"/>
              </a:rPr>
              <a:t>US$1mil. </a:t>
            </a:r>
            <a:r>
              <a:rPr lang="ko-KR" altLang="en-US" sz="1200" kern="0" spc="-100" dirty="0">
                <a:solidFill>
                  <a:srgbClr val="000000"/>
                </a:solidFill>
                <a:latin typeface="맑은 고딕" panose="020B0503020000020004" pitchFamily="50" charset="-127"/>
                <a:ea typeface="맑은 고딕" panose="020B0503020000020004" pitchFamily="50" charset="-127"/>
              </a:rPr>
              <a:t>자기부담금이 있었고</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대형 사고 시 특정 자회사에 손실이 집중되는 것을 우려</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 분석</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모델링</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을 통해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캡티브를</a:t>
            </a:r>
            <a:r>
              <a:rPr lang="ko-KR" altLang="en-US" sz="1200" kern="0" spc="-100" dirty="0">
                <a:solidFill>
                  <a:srgbClr val="000000"/>
                </a:solidFill>
                <a:latin typeface="맑은 고딕" panose="020B0503020000020004" pitchFamily="50" charset="-127"/>
                <a:ea typeface="맑은 고딕" panose="020B0503020000020004" pitchFamily="50" charset="-127"/>
              </a:rPr>
              <a:t> ‘자기부담금 상환</a:t>
            </a:r>
            <a:r>
              <a:rPr lang="en-US" altLang="ko-KR" sz="1200" kern="0" spc="-100" dirty="0">
                <a:solidFill>
                  <a:srgbClr val="000000"/>
                </a:solidFill>
                <a:latin typeface="맑은 고딕" panose="020B0503020000020004" pitchFamily="50" charset="-127"/>
                <a:ea typeface="맑은 고딕" panose="020B0503020000020004" pitchFamily="50" charset="-127"/>
              </a:rPr>
              <a:t>(Deductible Reimbursement)’ </a:t>
            </a:r>
            <a:r>
              <a:rPr lang="ko-KR" altLang="en-US" sz="1200" kern="0" spc="-100" dirty="0">
                <a:solidFill>
                  <a:srgbClr val="000000"/>
                </a:solidFill>
                <a:latin typeface="맑은 고딕" panose="020B0503020000020004" pitchFamily="50" charset="-127"/>
                <a:ea typeface="맑은 고딕" panose="020B0503020000020004" pitchFamily="50" charset="-127"/>
              </a:rPr>
              <a:t>구조로 활용</a:t>
            </a:r>
            <a:br>
              <a:rPr lang="en-US" altLang="ko-KR" sz="1200" kern="0" spc="-100" dirty="0">
                <a:solidFill>
                  <a:srgbClr val="000000"/>
                </a:solidFill>
                <a:latin typeface="맑은 고딕" panose="020B0503020000020004" pitchFamily="50" charset="-127"/>
                <a:ea typeface="맑은 고딕" panose="020B0503020000020004" pitchFamily="50" charset="-127"/>
              </a:rPr>
            </a:b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 </a:t>
            </a:r>
            <a:r>
              <a:rPr lang="en-US" altLang="ko-KR" sz="1200" kern="0" spc="-100" dirty="0">
                <a:solidFill>
                  <a:srgbClr val="000000"/>
                </a:solidFill>
                <a:latin typeface="맑은 고딕" panose="020B0503020000020004" pitchFamily="50" charset="-127"/>
                <a:ea typeface="맑은 고딕" panose="020B0503020000020004" pitchFamily="50" charset="-127"/>
              </a:rPr>
              <a:t>US$900k </a:t>
            </a:r>
            <a:r>
              <a:rPr lang="en-US" altLang="ko-KR" sz="1200" kern="0" spc="-100" dirty="0" err="1">
                <a:solidFill>
                  <a:srgbClr val="000000"/>
                </a:solidFill>
                <a:latin typeface="맑은 고딕" panose="020B0503020000020004" pitchFamily="50" charset="-127"/>
                <a:ea typeface="맑은 고딕" panose="020B0503020000020004" pitchFamily="50" charset="-127"/>
              </a:rPr>
              <a:t>xs</a:t>
            </a:r>
            <a:r>
              <a:rPr lang="en-US" altLang="ko-KR" sz="1200" kern="0" spc="-100" dirty="0">
                <a:solidFill>
                  <a:srgbClr val="000000"/>
                </a:solidFill>
                <a:latin typeface="맑은 고딕" panose="020B0503020000020004" pitchFamily="50" charset="-127"/>
                <a:ea typeface="맑은 고딕" panose="020B0503020000020004" pitchFamily="50" charset="-127"/>
              </a:rPr>
              <a:t> US$100k </a:t>
            </a:r>
            <a:r>
              <a:rPr lang="ko-KR" altLang="en-US" sz="1200" kern="0" spc="-100" dirty="0">
                <a:solidFill>
                  <a:srgbClr val="000000"/>
                </a:solidFill>
                <a:latin typeface="맑은 고딕" panose="020B0503020000020004" pitchFamily="50" charset="-127"/>
                <a:ea typeface="맑은 고딕" panose="020B0503020000020004" pitchFamily="50" charset="-127"/>
              </a:rPr>
              <a:t>레이어를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캡티브가</a:t>
            </a:r>
            <a:r>
              <a:rPr lang="ko-KR" altLang="en-US" sz="1200" kern="0" spc="-100" dirty="0">
                <a:solidFill>
                  <a:srgbClr val="000000"/>
                </a:solidFill>
                <a:latin typeface="맑은 고딕" panose="020B0503020000020004" pitchFamily="50" charset="-127"/>
                <a:ea typeface="맑은 고딕" panose="020B0503020000020004" pitchFamily="50" charset="-127"/>
              </a:rPr>
              <a:t> 인수해</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사고 발생 시 자회사</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사업부의 손실 충격을 완화</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 결과적으로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캡티브를</a:t>
            </a:r>
            <a:r>
              <a:rPr lang="ko-KR" altLang="en-US" sz="1200" kern="0" spc="-100" dirty="0">
                <a:solidFill>
                  <a:srgbClr val="000000"/>
                </a:solidFill>
                <a:latin typeface="맑은 고딕" panose="020B0503020000020004" pitchFamily="50" charset="-127"/>
                <a:ea typeface="맑은 고딕" panose="020B0503020000020004" pitchFamily="50" charset="-127"/>
              </a:rPr>
              <a:t> 통해 적정 자기부담</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err="1">
                <a:solidFill>
                  <a:srgbClr val="000000"/>
                </a:solidFill>
                <a:latin typeface="맑은 고딕" panose="020B0503020000020004" pitchFamily="50" charset="-127"/>
                <a:ea typeface="맑은 고딕" panose="020B0503020000020004" pitchFamily="50" charset="-127"/>
              </a:rPr>
              <a:t>레이어링을</a:t>
            </a:r>
            <a:r>
              <a:rPr lang="ko-KR" altLang="en-US" sz="1200" kern="0" spc="-100" dirty="0">
                <a:solidFill>
                  <a:srgbClr val="000000"/>
                </a:solidFill>
                <a:latin typeface="맑은 고딕" panose="020B0503020000020004" pitchFamily="50" charset="-127"/>
                <a:ea typeface="맑은 고딕" panose="020B0503020000020004" pitchFamily="50" charset="-127"/>
              </a:rPr>
              <a:t> 최적화하고</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시장</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상업보험</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과 결합해 프로그램의 효율을 높임</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p:txBody>
      </p:sp>
      <p:sp>
        <p:nvSpPr>
          <p:cNvPr id="9" name="TextBox 8">
            <a:extLst>
              <a:ext uri="{FF2B5EF4-FFF2-40B4-BE49-F238E27FC236}">
                <a16:creationId xmlns:a16="http://schemas.microsoft.com/office/drawing/2014/main" id="{FC5C2EAD-0B6C-98A5-F4FE-F11FDDEC8CF2}"/>
              </a:ext>
            </a:extLst>
          </p:cNvPr>
          <p:cNvSpPr txBox="1"/>
          <p:nvPr/>
        </p:nvSpPr>
        <p:spPr>
          <a:xfrm>
            <a:off x="1474239" y="5644057"/>
            <a:ext cx="4427375" cy="545855"/>
          </a:xfrm>
          <a:prstGeom prst="rect">
            <a:avLst/>
          </a:prstGeom>
          <a:noFill/>
        </p:spPr>
        <p:txBody>
          <a:bodyPr wrap="square">
            <a:spAutoFit/>
          </a:bodyPr>
          <a:lstStyle/>
          <a:p>
            <a:pPr marL="396000" indent="-360000" fontAlgn="base">
              <a:lnSpc>
                <a:spcPct val="150000"/>
              </a:lnSpc>
            </a:pPr>
            <a:r>
              <a:rPr lang="en-US" altLang="ko-KR" sz="1050" kern="0" spc="-100" dirty="0">
                <a:solidFill>
                  <a:schemeClr val="tx2"/>
                </a:solidFill>
                <a:latin typeface="맑은 고딕" panose="020B0503020000020004" pitchFamily="50" charset="-127"/>
                <a:ea typeface="맑은 고딕" panose="020B0503020000020004" pitchFamily="50" charset="-127"/>
              </a:rPr>
              <a:t>* </a:t>
            </a:r>
            <a:r>
              <a:rPr lang="ko-KR" altLang="en-US" sz="1050" kern="0" spc="-100" dirty="0">
                <a:solidFill>
                  <a:schemeClr val="tx2"/>
                </a:solidFill>
                <a:latin typeface="맑은 고딕" panose="020B0503020000020004" pitchFamily="50" charset="-127"/>
                <a:ea typeface="맑은 고딕" panose="020B0503020000020004" pitchFamily="50" charset="-127"/>
              </a:rPr>
              <a:t>출처 </a:t>
            </a:r>
            <a:r>
              <a:rPr lang="en-US" altLang="ko-KR" sz="1050" kern="0" spc="-100" dirty="0">
                <a:solidFill>
                  <a:schemeClr val="tx2"/>
                </a:solidFill>
                <a:latin typeface="맑은 고딕" panose="020B0503020000020004" pitchFamily="50" charset="-127"/>
                <a:ea typeface="맑은 고딕" panose="020B0503020000020004" pitchFamily="50" charset="-127"/>
              </a:rPr>
              <a:t>: Marsh, Health care firm cyber risk modeling leads to expanded captive use (Case study, 2022.7.25.)</a:t>
            </a:r>
          </a:p>
        </p:txBody>
      </p:sp>
      <p:sp>
        <p:nvSpPr>
          <p:cNvPr id="11" name="사각형: 둥근 모서리 10">
            <a:extLst>
              <a:ext uri="{FF2B5EF4-FFF2-40B4-BE49-F238E27FC236}">
                <a16:creationId xmlns:a16="http://schemas.microsoft.com/office/drawing/2014/main" id="{95C8F39C-B645-BB03-354A-5034792BC46C}"/>
              </a:ext>
            </a:extLst>
          </p:cNvPr>
          <p:cNvSpPr/>
          <p:nvPr/>
        </p:nvSpPr>
        <p:spPr>
          <a:xfrm>
            <a:off x="6336848" y="1719946"/>
            <a:ext cx="4519320" cy="3859763"/>
          </a:xfrm>
          <a:prstGeom prst="roundRect">
            <a:avLst>
              <a:gd name="adj" fmla="val 293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50000"/>
              </a:lnSpc>
            </a:pPr>
            <a:endParaRPr lang="en-US" altLang="ko-KR" sz="1300" spc="-100" dirty="0">
              <a:solidFill>
                <a:schemeClr val="tx1"/>
              </a:solidFill>
              <a:latin typeface="맑은 고딕" panose="020B0503020000020004" pitchFamily="50" charset="-127"/>
              <a:ea typeface="맑은 고딕" panose="020B0503020000020004" pitchFamily="50" charset="-127"/>
            </a:endParaRPr>
          </a:p>
        </p:txBody>
      </p:sp>
      <p:sp>
        <p:nvSpPr>
          <p:cNvPr id="12" name="사각형: 둥근 모서리 11">
            <a:extLst>
              <a:ext uri="{FF2B5EF4-FFF2-40B4-BE49-F238E27FC236}">
                <a16:creationId xmlns:a16="http://schemas.microsoft.com/office/drawing/2014/main" id="{C8ADA423-90F8-B8BA-0B3E-0B0E89224CE4}"/>
              </a:ext>
            </a:extLst>
          </p:cNvPr>
          <p:cNvSpPr/>
          <p:nvPr/>
        </p:nvSpPr>
        <p:spPr>
          <a:xfrm>
            <a:off x="7411779" y="1565212"/>
            <a:ext cx="2369458" cy="33462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1400" b="1" spc="-100" dirty="0">
                <a:latin typeface="맑은 고딕" panose="020B0503020000020004" pitchFamily="50" charset="-127"/>
                <a:ea typeface="맑은 고딕" panose="020B0503020000020004" pitchFamily="50" charset="-127"/>
              </a:rPr>
              <a:t>글로벌 </a:t>
            </a:r>
            <a:r>
              <a:rPr lang="ko-KR" altLang="en-US" sz="1400" b="1" spc="-100" dirty="0" err="1">
                <a:latin typeface="맑은 고딕" panose="020B0503020000020004" pitchFamily="50" charset="-127"/>
                <a:ea typeface="맑은 고딕" panose="020B0503020000020004" pitchFamily="50" charset="-127"/>
              </a:rPr>
              <a:t>재산∙책임</a:t>
            </a:r>
            <a:r>
              <a:rPr lang="ko-KR" altLang="en-US" sz="1400" b="1" spc="-100" dirty="0">
                <a:latin typeface="맑은 고딕" panose="020B0503020000020004" pitchFamily="50" charset="-127"/>
                <a:ea typeface="맑은 고딕" panose="020B0503020000020004" pitchFamily="50" charset="-127"/>
              </a:rPr>
              <a:t> 등</a:t>
            </a:r>
          </a:p>
        </p:txBody>
      </p:sp>
      <p:sp>
        <p:nvSpPr>
          <p:cNvPr id="13" name="TextBox 12">
            <a:extLst>
              <a:ext uri="{FF2B5EF4-FFF2-40B4-BE49-F238E27FC236}">
                <a16:creationId xmlns:a16="http://schemas.microsoft.com/office/drawing/2014/main" id="{0B7C80D5-E060-B614-DF2B-1DFB360E50B4}"/>
              </a:ext>
            </a:extLst>
          </p:cNvPr>
          <p:cNvSpPr txBox="1"/>
          <p:nvPr/>
        </p:nvSpPr>
        <p:spPr>
          <a:xfrm>
            <a:off x="6406606" y="2005281"/>
            <a:ext cx="4191415" cy="3195940"/>
          </a:xfrm>
          <a:prstGeom prst="rect">
            <a:avLst/>
          </a:prstGeom>
          <a:noFill/>
        </p:spPr>
        <p:txBody>
          <a:bodyPr wrap="square">
            <a:spAutoFit/>
          </a:bodyPr>
          <a:lstStyle/>
          <a:p>
            <a:pPr marL="228600" indent="-228600" fontAlgn="base">
              <a:lnSpc>
                <a:spcPct val="150000"/>
              </a:lnSpc>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캡 </a:t>
            </a:r>
            <a:r>
              <a:rPr lang="en-US" altLang="ko-KR" sz="1400" b="1" kern="0" spc="-100" dirty="0">
                <a:solidFill>
                  <a:srgbClr val="000000"/>
                </a:solidFill>
                <a:latin typeface="맑은 고딕" panose="020B0503020000020004" pitchFamily="50" charset="-127"/>
                <a:ea typeface="맑은 고딕" panose="020B0503020000020004" pitchFamily="50" charset="-127"/>
              </a:rPr>
              <a:t>“</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퍼스트</a:t>
            </a:r>
            <a:r>
              <a:rPr lang="en-US" altLang="ko-KR" sz="1400" b="1" kern="0" spc="-100" dirty="0">
                <a:solidFill>
                  <a:srgbClr val="000000"/>
                </a:solidFill>
                <a:latin typeface="맑은 고딕" panose="020B0503020000020004" pitchFamily="50" charset="-127"/>
                <a:ea typeface="맑은 고딕" panose="020B0503020000020004" pitchFamily="50" charset="-127"/>
              </a:rPr>
              <a:t>(Captive-first)”</a:t>
            </a:r>
            <a:r>
              <a:rPr lang="ko-KR" altLang="en-US" sz="1400" b="1" kern="0" spc="-100" dirty="0">
                <a:solidFill>
                  <a:srgbClr val="000000"/>
                </a:solidFill>
                <a:latin typeface="맑은 고딕" panose="020B0503020000020004" pitchFamily="50" charset="-127"/>
                <a:ea typeface="맑은 고딕" panose="020B0503020000020004" pitchFamily="50" charset="-127"/>
              </a:rPr>
              <a:t>로 예측 가능한 위험을 우선 자체 보유</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en-US" altLang="ko-KR" sz="1200" kern="0" spc="-100" dirty="0">
                <a:solidFill>
                  <a:srgbClr val="000000"/>
                </a:solidFill>
                <a:latin typeface="맑은 고딕" panose="020B0503020000020004" pitchFamily="50" charset="-127"/>
                <a:ea typeface="맑은 고딕" panose="020B0503020000020004" pitchFamily="50" charset="-127"/>
              </a:rPr>
              <a:t>IHG Hotels &amp; Resorts</a:t>
            </a:r>
            <a:r>
              <a:rPr lang="ko-KR" altLang="en-US" sz="1200" kern="0" spc="-100" dirty="0">
                <a:solidFill>
                  <a:srgbClr val="000000"/>
                </a:solidFill>
                <a:latin typeface="맑은 고딕" panose="020B0503020000020004" pitchFamily="50" charset="-127"/>
                <a:ea typeface="맑은 고딕" panose="020B0503020000020004" pitchFamily="50" charset="-127"/>
              </a:rPr>
              <a:t>는 전 세계 호텔 관련 위험을 검토할 때 먼저 미국 </a:t>
            </a:r>
            <a:r>
              <a:rPr lang="ko-KR" altLang="en-US" sz="1200" kern="0" spc="-100" dirty="0" err="1">
                <a:solidFill>
                  <a:srgbClr val="000000"/>
                </a:solidFill>
                <a:latin typeface="맑은 고딕" panose="020B0503020000020004" pitchFamily="50" charset="-127"/>
                <a:ea typeface="맑은 고딕" panose="020B0503020000020004" pitchFamily="50" charset="-127"/>
              </a:rPr>
              <a:t>버몬트</a:t>
            </a:r>
            <a:r>
              <a:rPr lang="ko-KR" altLang="en-US" sz="1200" kern="0" spc="-100" dirty="0">
                <a:solidFill>
                  <a:srgbClr val="000000"/>
                </a:solidFill>
                <a:latin typeface="맑은 고딕" panose="020B0503020000020004" pitchFamily="50" charset="-127"/>
                <a:ea typeface="맑은 고딕" panose="020B0503020000020004" pitchFamily="50" charset="-127"/>
              </a:rPr>
              <a:t> 소재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캡티브에서</a:t>
            </a:r>
            <a:r>
              <a:rPr lang="ko-KR" altLang="en-US" sz="1200" kern="0" spc="-100" dirty="0">
                <a:solidFill>
                  <a:srgbClr val="000000"/>
                </a:solidFill>
                <a:latin typeface="맑은 고딕" panose="020B0503020000020004" pitchFamily="50" charset="-127"/>
                <a:ea typeface="맑은 고딕" panose="020B0503020000020004" pitchFamily="50" charset="-127"/>
              </a:rPr>
              <a:t> 커버 가능한지를 판단</a:t>
            </a:r>
            <a:r>
              <a:rPr lang="en-US" altLang="ko-KR" sz="1200" kern="0" spc="-100" dirty="0">
                <a:solidFill>
                  <a:srgbClr val="000000"/>
                </a:solidFill>
                <a:latin typeface="맑은 고딕" panose="020B0503020000020004" pitchFamily="50" charset="-127"/>
                <a:ea typeface="맑은 고딕" panose="020B0503020000020004" pitchFamily="50" charset="-127"/>
              </a:rPr>
              <a:t>(“Captive-first Philosophy”)</a:t>
            </a: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예측 가능한 손실은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캡티브에서</a:t>
            </a:r>
            <a:r>
              <a:rPr lang="ko-KR" altLang="en-US" sz="1200" kern="0" spc="-100" dirty="0">
                <a:solidFill>
                  <a:srgbClr val="000000"/>
                </a:solidFill>
                <a:latin typeface="맑은 고딕" panose="020B0503020000020004" pitchFamily="50" charset="-127"/>
                <a:ea typeface="맑은 고딕" panose="020B0503020000020004" pitchFamily="50" charset="-127"/>
              </a:rPr>
              <a:t> 장기 전략으로 보유하고</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변동성이 큰 위험만 시장보험을 병행하는 방식 취함</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err="1">
                <a:solidFill>
                  <a:srgbClr val="000000"/>
                </a:solidFill>
                <a:latin typeface="맑은 고딕" panose="020B0503020000020004" pitchFamily="50" charset="-127"/>
                <a:ea typeface="맑은 고딕" panose="020B0503020000020004" pitchFamily="50" charset="-127"/>
              </a:rPr>
              <a:t>캡티브는</a:t>
            </a:r>
            <a:r>
              <a:rPr lang="ko-KR" altLang="en-US" sz="1200" kern="0" spc="-100" dirty="0">
                <a:solidFill>
                  <a:srgbClr val="000000"/>
                </a:solidFill>
                <a:latin typeface="맑은 고딕" panose="020B0503020000020004" pitchFamily="50" charset="-127"/>
                <a:ea typeface="맑은 고딕" panose="020B0503020000020004" pitchFamily="50" charset="-127"/>
              </a:rPr>
              <a:t> 직접 인수뿐 아니라 </a:t>
            </a:r>
            <a:r>
              <a:rPr lang="ko-KR" altLang="en-US" sz="1200" kern="0" spc="-100" dirty="0" err="1">
                <a:solidFill>
                  <a:srgbClr val="000000"/>
                </a:solidFill>
                <a:latin typeface="맑은 고딕" panose="020B0503020000020004" pitchFamily="50" charset="-127"/>
                <a:ea typeface="맑은 고딕" panose="020B0503020000020004" pitchFamily="50" charset="-127"/>
              </a:rPr>
              <a:t>프론팅</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현지 증권 발행</a:t>
            </a:r>
            <a:r>
              <a:rPr lang="en-US" altLang="ko-KR" sz="1200" kern="0" spc="-100" dirty="0">
                <a:solidFill>
                  <a:srgbClr val="000000"/>
                </a:solidFill>
                <a:latin typeface="맑은 고딕" panose="020B0503020000020004" pitchFamily="50" charset="-127"/>
                <a:ea typeface="맑은 고딕" panose="020B0503020000020004" pitchFamily="50" charset="-127"/>
              </a:rPr>
              <a:t>) + </a:t>
            </a:r>
            <a:r>
              <a:rPr lang="ko-KR" altLang="en-US" sz="1200" kern="0" spc="-100" dirty="0">
                <a:solidFill>
                  <a:srgbClr val="000000"/>
                </a:solidFill>
                <a:latin typeface="맑은 고딕" panose="020B0503020000020004" pitchFamily="50" charset="-127"/>
                <a:ea typeface="맑은 고딕" panose="020B0503020000020004" pitchFamily="50" charset="-127"/>
              </a:rPr>
              <a:t>재보험 형태로도 운용되며</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다양한 라인</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전통 </a:t>
            </a:r>
            <a:r>
              <a:rPr lang="en-US" altLang="ko-KR" sz="1200" kern="0" spc="-100" dirty="0">
                <a:solidFill>
                  <a:srgbClr val="000000"/>
                </a:solidFill>
                <a:latin typeface="맑은 고딕" panose="020B0503020000020004" pitchFamily="50" charset="-127"/>
                <a:ea typeface="맑은 고딕" panose="020B0503020000020004" pitchFamily="50" charset="-127"/>
              </a:rPr>
              <a:t>P/C + D&amp;O + </a:t>
            </a:r>
            <a:r>
              <a:rPr lang="ko-KR" altLang="en-US" sz="1200" kern="0" spc="-100" dirty="0">
                <a:solidFill>
                  <a:srgbClr val="000000"/>
                </a:solidFill>
                <a:latin typeface="맑은 고딕" panose="020B0503020000020004" pitchFamily="50" charset="-127"/>
                <a:ea typeface="맑은 고딕" panose="020B0503020000020004" pitchFamily="50" charset="-127"/>
              </a:rPr>
              <a:t>사이버 등</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로 확장</a:t>
            </a:r>
          </a:p>
          <a:p>
            <a:pPr marL="351450" indent="-171450" fontAlgn="base">
              <a:lnSpc>
                <a:spcPct val="150000"/>
              </a:lnSpc>
              <a:buFont typeface="Wingdings" panose="05000000000000000000" pitchFamily="2" charset="2"/>
              <a:buChar char="Ø"/>
            </a:pPr>
            <a:endParaRPr lang="en-US" altLang="ko-KR" sz="1200" kern="0" spc="-100" dirty="0">
              <a:solidFill>
                <a:srgbClr val="000000"/>
              </a:solidFill>
              <a:latin typeface="맑은 고딕" panose="020B0503020000020004" pitchFamily="50" charset="-127"/>
              <a:ea typeface="맑은 고딕" panose="020B0503020000020004" pitchFamily="50" charset="-127"/>
            </a:endParaRPr>
          </a:p>
        </p:txBody>
      </p:sp>
      <p:sp>
        <p:nvSpPr>
          <p:cNvPr id="14" name="TextBox 13">
            <a:extLst>
              <a:ext uri="{FF2B5EF4-FFF2-40B4-BE49-F238E27FC236}">
                <a16:creationId xmlns:a16="http://schemas.microsoft.com/office/drawing/2014/main" id="{C7B7D108-ECA6-B461-BFAF-A69EA32FC015}"/>
              </a:ext>
            </a:extLst>
          </p:cNvPr>
          <p:cNvSpPr txBox="1"/>
          <p:nvPr/>
        </p:nvSpPr>
        <p:spPr>
          <a:xfrm>
            <a:off x="6354149" y="5606735"/>
            <a:ext cx="4427375" cy="545855"/>
          </a:xfrm>
          <a:prstGeom prst="rect">
            <a:avLst/>
          </a:prstGeom>
          <a:noFill/>
        </p:spPr>
        <p:txBody>
          <a:bodyPr wrap="square">
            <a:spAutoFit/>
          </a:bodyPr>
          <a:lstStyle/>
          <a:p>
            <a:pPr marL="396000" indent="-360000" fontAlgn="base">
              <a:lnSpc>
                <a:spcPct val="150000"/>
              </a:lnSpc>
            </a:pPr>
            <a:r>
              <a:rPr lang="en-US" altLang="ko-KR" sz="1050" kern="0" spc="-100" dirty="0">
                <a:solidFill>
                  <a:schemeClr val="tx2"/>
                </a:solidFill>
                <a:latin typeface="맑은 고딕" panose="020B0503020000020004" pitchFamily="50" charset="-127"/>
                <a:ea typeface="맑은 고딕" panose="020B0503020000020004" pitchFamily="50" charset="-127"/>
              </a:rPr>
              <a:t>* </a:t>
            </a:r>
            <a:r>
              <a:rPr lang="ko-KR" altLang="en-US" sz="1050" kern="0" spc="-100" dirty="0">
                <a:solidFill>
                  <a:schemeClr val="tx2"/>
                </a:solidFill>
                <a:latin typeface="맑은 고딕" panose="020B0503020000020004" pitchFamily="50" charset="-127"/>
                <a:ea typeface="맑은 고딕" panose="020B0503020000020004" pitchFamily="50" charset="-127"/>
              </a:rPr>
              <a:t>출처 </a:t>
            </a:r>
            <a:r>
              <a:rPr lang="en-US" altLang="ko-KR" sz="1050" kern="0" spc="-100" dirty="0">
                <a:solidFill>
                  <a:schemeClr val="tx2"/>
                </a:solidFill>
                <a:latin typeface="맑은 고딕" panose="020B0503020000020004" pitchFamily="50" charset="-127"/>
                <a:ea typeface="맑은 고딕" panose="020B0503020000020004" pitchFamily="50" charset="-127"/>
              </a:rPr>
              <a:t>: Risk &amp; Insurance, Michael Bradford, Vermont Captives Are Thriving — And International Businesses Are Taking Notice, 2025.07.12</a:t>
            </a:r>
          </a:p>
        </p:txBody>
      </p:sp>
    </p:spTree>
    <p:extLst>
      <p:ext uri="{BB962C8B-B14F-4D97-AF65-F5344CB8AC3E}">
        <p14:creationId xmlns:p14="http://schemas.microsoft.com/office/powerpoint/2010/main" val="37964508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C2018-6951-29A8-7F39-B838A3EADA4C}"/>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A5253DFF-E7F3-A587-BBE7-7F64343DB4D7}"/>
              </a:ext>
            </a:extLst>
          </p:cNvPr>
          <p:cNvSpPr>
            <a:spLocks noGrp="1"/>
          </p:cNvSpPr>
          <p:nvPr>
            <p:ph type="title"/>
          </p:nvPr>
        </p:nvSpPr>
        <p:spPr>
          <a:xfrm>
            <a:off x="1529393" y="233267"/>
            <a:ext cx="9133215" cy="522514"/>
          </a:xfrm>
        </p:spPr>
        <p:txBody>
          <a:bodyPr>
            <a:normAutofit/>
          </a:bodyPr>
          <a:lstStyle/>
          <a:p>
            <a:r>
              <a:rPr lang="en-US" altLang="ko-KR" dirty="0"/>
              <a:t>4. </a:t>
            </a:r>
            <a:r>
              <a:rPr lang="ko-KR" altLang="en-US" dirty="0" err="1"/>
              <a:t>캡티브</a:t>
            </a:r>
            <a:r>
              <a:rPr lang="ko-KR" altLang="en-US" dirty="0"/>
              <a:t> 사례 </a:t>
            </a:r>
            <a:r>
              <a:rPr lang="en-US" altLang="ko-KR" dirty="0"/>
              <a:t>(2)</a:t>
            </a:r>
            <a:endParaRPr lang="ko-KR" altLang="en-US" dirty="0"/>
          </a:p>
        </p:txBody>
      </p:sp>
      <p:sp>
        <p:nvSpPr>
          <p:cNvPr id="3" name="슬라이드 번호 개체 틀 2">
            <a:extLst>
              <a:ext uri="{FF2B5EF4-FFF2-40B4-BE49-F238E27FC236}">
                <a16:creationId xmlns:a16="http://schemas.microsoft.com/office/drawing/2014/main" id="{339BB789-1BF7-CBD5-0F84-EF1AE245D430}"/>
              </a:ext>
            </a:extLst>
          </p:cNvPr>
          <p:cNvSpPr>
            <a:spLocks noGrp="1"/>
          </p:cNvSpPr>
          <p:nvPr>
            <p:ph type="sldNum" sz="quarter" idx="12"/>
          </p:nvPr>
        </p:nvSpPr>
        <p:spPr/>
        <p:txBody>
          <a:bodyPr/>
          <a:lstStyle/>
          <a:p>
            <a:fld id="{D6DD100E-1F12-47C0-97D9-D6793320635E}" type="slidenum">
              <a:rPr lang="ko-KR" altLang="en-US" smtClean="0"/>
              <a:pPr/>
              <a:t>69</a:t>
            </a:fld>
            <a:endParaRPr lang="ko-KR" altLang="en-US">
              <a:latin typeface="맑은 고딕" panose="020B0503020000020004" pitchFamily="50" charset="-127"/>
              <a:ea typeface="맑은 고딕" panose="020B0503020000020004" pitchFamily="50" charset="-127"/>
            </a:endParaRPr>
          </a:p>
        </p:txBody>
      </p:sp>
      <p:sp>
        <p:nvSpPr>
          <p:cNvPr id="5" name="사각형: 둥근 모서리 4">
            <a:extLst>
              <a:ext uri="{FF2B5EF4-FFF2-40B4-BE49-F238E27FC236}">
                <a16:creationId xmlns:a16="http://schemas.microsoft.com/office/drawing/2014/main" id="{62A1BDBF-91E9-A2E5-9314-8D3214007A24}"/>
              </a:ext>
            </a:extLst>
          </p:cNvPr>
          <p:cNvSpPr/>
          <p:nvPr/>
        </p:nvSpPr>
        <p:spPr>
          <a:xfrm>
            <a:off x="1481042" y="1640000"/>
            <a:ext cx="4519320" cy="4137930"/>
          </a:xfrm>
          <a:prstGeom prst="roundRect">
            <a:avLst>
              <a:gd name="adj" fmla="val 293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50000"/>
              </a:lnSpc>
            </a:pPr>
            <a:endParaRPr lang="en-US" altLang="ko-KR" sz="1300" spc="-100" dirty="0">
              <a:solidFill>
                <a:schemeClr val="tx1"/>
              </a:solidFill>
              <a:latin typeface="맑은 고딕" panose="020B0503020000020004" pitchFamily="50" charset="-127"/>
              <a:ea typeface="맑은 고딕" panose="020B0503020000020004" pitchFamily="50" charset="-127"/>
            </a:endParaRPr>
          </a:p>
        </p:txBody>
      </p:sp>
      <p:sp>
        <p:nvSpPr>
          <p:cNvPr id="6" name="사각형: 둥근 모서리 5">
            <a:extLst>
              <a:ext uri="{FF2B5EF4-FFF2-40B4-BE49-F238E27FC236}">
                <a16:creationId xmlns:a16="http://schemas.microsoft.com/office/drawing/2014/main" id="{96D82A72-3FCE-BF8A-4B2D-F31762288F72}"/>
              </a:ext>
            </a:extLst>
          </p:cNvPr>
          <p:cNvSpPr/>
          <p:nvPr/>
        </p:nvSpPr>
        <p:spPr>
          <a:xfrm>
            <a:off x="2555973" y="1485267"/>
            <a:ext cx="2369458" cy="33462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1400" b="1" spc="-100" dirty="0">
                <a:latin typeface="맑은 고딕" panose="020B0503020000020004" pitchFamily="50" charset="-127"/>
                <a:ea typeface="맑은 고딕" panose="020B0503020000020004" pitchFamily="50" charset="-127"/>
              </a:rPr>
              <a:t>제품 리콜</a:t>
            </a:r>
            <a:r>
              <a:rPr lang="en-US" altLang="ko-KR" sz="1400" b="1" spc="-100" dirty="0">
                <a:latin typeface="맑은 고딕" panose="020B0503020000020004" pitchFamily="50" charset="-127"/>
                <a:ea typeface="맑은 고딕" panose="020B0503020000020004" pitchFamily="50" charset="-127"/>
              </a:rPr>
              <a:t>·</a:t>
            </a:r>
            <a:r>
              <a:rPr lang="ko-KR" altLang="en-US" sz="1400" b="1" spc="-100" dirty="0">
                <a:latin typeface="맑은 고딕" panose="020B0503020000020004" pitchFamily="50" charset="-127"/>
                <a:ea typeface="맑은 고딕" panose="020B0503020000020004" pitchFamily="50" charset="-127"/>
              </a:rPr>
              <a:t>제품책임</a:t>
            </a:r>
          </a:p>
        </p:txBody>
      </p:sp>
      <p:sp>
        <p:nvSpPr>
          <p:cNvPr id="7" name="TextBox 6">
            <a:extLst>
              <a:ext uri="{FF2B5EF4-FFF2-40B4-BE49-F238E27FC236}">
                <a16:creationId xmlns:a16="http://schemas.microsoft.com/office/drawing/2014/main" id="{0B3B2965-90B6-36E6-AA83-11A5AF05884C}"/>
              </a:ext>
            </a:extLst>
          </p:cNvPr>
          <p:cNvSpPr txBox="1"/>
          <p:nvPr/>
        </p:nvSpPr>
        <p:spPr>
          <a:xfrm>
            <a:off x="1662767" y="1953328"/>
            <a:ext cx="4191415" cy="3195940"/>
          </a:xfrm>
          <a:prstGeom prst="rect">
            <a:avLst/>
          </a:prstGeom>
          <a:noFill/>
        </p:spPr>
        <p:txBody>
          <a:bodyPr wrap="square">
            <a:spAutoFit/>
          </a:bodyPr>
          <a:lstStyle/>
          <a:p>
            <a:pPr marL="228600" indent="-228600" fontAlgn="base">
              <a:lnSpc>
                <a:spcPct val="150000"/>
              </a:lnSpc>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시장에서 조건이 안 나올 때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캡티브로</a:t>
            </a:r>
            <a:r>
              <a:rPr lang="ko-KR" altLang="en-US" sz="1400" b="1" kern="0" spc="-100" dirty="0">
                <a:solidFill>
                  <a:srgbClr val="000000"/>
                </a:solidFill>
                <a:latin typeface="맑은 고딕" panose="020B0503020000020004" pitchFamily="50" charset="-127"/>
                <a:ea typeface="맑은 고딕" panose="020B0503020000020004" pitchFamily="50" charset="-127"/>
              </a:rPr>
              <a:t> 담보 공백을 메우고 “자체 리스크에 </a:t>
            </a:r>
            <a:r>
              <a:rPr lang="ko-KR" altLang="en-US" sz="1400" b="1" kern="0" spc="-100" dirty="0" err="1">
                <a:solidFill>
                  <a:srgbClr val="000000"/>
                </a:solidFill>
                <a:latin typeface="맑은 고딕" panose="020B0503020000020004" pitchFamily="50" charset="-127"/>
                <a:ea typeface="맑은 고딕" panose="020B0503020000020004" pitchFamily="50" charset="-127"/>
              </a:rPr>
              <a:t>펀딩</a:t>
            </a:r>
            <a:r>
              <a:rPr lang="ko-KR" altLang="en-US" sz="1400" b="1" kern="0" spc="-100" dirty="0">
                <a:solidFill>
                  <a:srgbClr val="000000"/>
                </a:solidFill>
                <a:latin typeface="맑은 고딕" panose="020B0503020000020004" pitchFamily="50" charset="-127"/>
                <a:ea typeface="맑은 고딕" panose="020B0503020000020004" pitchFamily="50" charset="-127"/>
              </a:rPr>
              <a:t>”</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식품 유통사는 식중독 이슈와 연계된 제품 리콜로 회수 비용</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매출 중단</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법률비용 등을 부담</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손해 이력 등으로 전통 보험시장이 합리적인 조건</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보험료로 인수를 꺼려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200" kern="0" spc="-100" dirty="0">
                <a:solidFill>
                  <a:srgbClr val="000000"/>
                </a:solidFill>
                <a:latin typeface="맑은 고딕" panose="020B0503020000020004" pitchFamily="50" charset="-127"/>
                <a:ea typeface="맑은 고딕" panose="020B0503020000020004" pitchFamily="50" charset="-127"/>
              </a:rPr>
              <a:t> 설립</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err="1">
                <a:solidFill>
                  <a:srgbClr val="000000"/>
                </a:solidFill>
                <a:latin typeface="맑은 고딕" panose="020B0503020000020004" pitchFamily="50" charset="-127"/>
                <a:ea typeface="맑은 고딕" panose="020B0503020000020004" pitchFamily="50" charset="-127"/>
              </a:rPr>
              <a:t>캡티브가</a:t>
            </a:r>
            <a:r>
              <a:rPr lang="ko-KR" altLang="en-US" sz="1200" kern="0" spc="-100" dirty="0">
                <a:solidFill>
                  <a:srgbClr val="000000"/>
                </a:solidFill>
                <a:latin typeface="맑은 고딕" panose="020B0503020000020004" pitchFamily="50" charset="-127"/>
                <a:ea typeface="맑은 고딕" panose="020B0503020000020004" pitchFamily="50" charset="-127"/>
              </a:rPr>
              <a:t> 제품 리콜</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제품책임</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우발적 영업중단</a:t>
            </a:r>
            <a:r>
              <a:rPr lang="en-US" altLang="ko-KR" sz="1200" kern="0" spc="-100" dirty="0">
                <a:solidFill>
                  <a:srgbClr val="000000"/>
                </a:solidFill>
                <a:latin typeface="맑은 고딕" panose="020B0503020000020004" pitchFamily="50" charset="-127"/>
                <a:ea typeface="맑은 고딕" panose="020B0503020000020004" pitchFamily="50" charset="-127"/>
              </a:rPr>
              <a:t>(CBI) </a:t>
            </a:r>
            <a:r>
              <a:rPr lang="ko-KR" altLang="en-US" sz="1200" kern="0" spc="-100" dirty="0">
                <a:solidFill>
                  <a:srgbClr val="000000"/>
                </a:solidFill>
                <a:latin typeface="맑은 고딕" panose="020B0503020000020004" pitchFamily="50" charset="-127"/>
                <a:ea typeface="맑은 고딕" panose="020B0503020000020004" pitchFamily="50" charset="-127"/>
              </a:rPr>
              <a:t>등 위험을 인수하도록 설계</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효과</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이전엔 “</a:t>
            </a:r>
            <a:r>
              <a:rPr lang="ko-KR" altLang="en-US" sz="1200" kern="0" spc="-100" dirty="0" err="1">
                <a:solidFill>
                  <a:srgbClr val="000000"/>
                </a:solidFill>
                <a:latin typeface="맑은 고딕" panose="020B0503020000020004" pitchFamily="50" charset="-127"/>
                <a:ea typeface="맑은 고딕" panose="020B0503020000020004" pitchFamily="50" charset="-127"/>
              </a:rPr>
              <a:t>무재원</a:t>
            </a:r>
            <a:r>
              <a:rPr lang="ko-KR" altLang="en-US" sz="1200" kern="0" spc="-100" dirty="0">
                <a:solidFill>
                  <a:srgbClr val="000000"/>
                </a:solidFill>
                <a:latin typeface="맑은 고딕" panose="020B0503020000020004" pitchFamily="50" charset="-127"/>
                <a:ea typeface="맑은 고딕" panose="020B0503020000020004" pitchFamily="50" charset="-127"/>
              </a:rPr>
              <a:t> 자기부담</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사실상 무보험</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이었던 리스크를 보험 구조로 </a:t>
            </a:r>
            <a:r>
              <a:rPr lang="ko-KR" altLang="en-US" sz="1200" kern="0" spc="-100" dirty="0" err="1">
                <a:solidFill>
                  <a:srgbClr val="000000"/>
                </a:solidFill>
                <a:latin typeface="맑은 고딕" panose="020B0503020000020004" pitchFamily="50" charset="-127"/>
                <a:ea typeface="맑은 고딕" panose="020B0503020000020004" pitchFamily="50" charset="-127"/>
              </a:rPr>
              <a:t>펀딩하고</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캡티브를</a:t>
            </a:r>
            <a:r>
              <a:rPr lang="ko-KR" altLang="en-US" sz="1200" kern="0" spc="-100" dirty="0">
                <a:solidFill>
                  <a:srgbClr val="000000"/>
                </a:solidFill>
                <a:latin typeface="맑은 고딕" panose="020B0503020000020004" pitchFamily="50" charset="-127"/>
                <a:ea typeface="맑은 고딕" panose="020B0503020000020004" pitchFamily="50" charset="-127"/>
              </a:rPr>
              <a:t> 별도 ‘이익</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리스크 관리 </a:t>
            </a:r>
            <a:r>
              <a:rPr lang="ko-KR" altLang="en-US" sz="1200" kern="0" spc="-100" dirty="0" err="1">
                <a:solidFill>
                  <a:srgbClr val="000000"/>
                </a:solidFill>
                <a:latin typeface="맑은 고딕" panose="020B0503020000020004" pitchFamily="50" charset="-127"/>
                <a:ea typeface="맑은 고딕" panose="020B0503020000020004" pitchFamily="50" charset="-127"/>
              </a:rPr>
              <a:t>센터’로</a:t>
            </a:r>
            <a:r>
              <a:rPr lang="ko-KR" altLang="en-US" sz="1200" kern="0" spc="-100" dirty="0">
                <a:solidFill>
                  <a:srgbClr val="000000"/>
                </a:solidFill>
                <a:latin typeface="맑은 고딕" panose="020B0503020000020004" pitchFamily="50" charset="-127"/>
                <a:ea typeface="맑은 고딕" panose="020B0503020000020004" pitchFamily="50" charset="-127"/>
              </a:rPr>
              <a:t> 운영</a:t>
            </a:r>
          </a:p>
        </p:txBody>
      </p:sp>
      <p:sp>
        <p:nvSpPr>
          <p:cNvPr id="8" name="TextBox 7">
            <a:extLst>
              <a:ext uri="{FF2B5EF4-FFF2-40B4-BE49-F238E27FC236}">
                <a16:creationId xmlns:a16="http://schemas.microsoft.com/office/drawing/2014/main" id="{53362D23-943E-5AA0-F6DE-2A0A1FFEF6ED}"/>
              </a:ext>
            </a:extLst>
          </p:cNvPr>
          <p:cNvSpPr txBox="1"/>
          <p:nvPr/>
        </p:nvSpPr>
        <p:spPr>
          <a:xfrm>
            <a:off x="1436139" y="5892342"/>
            <a:ext cx="4427375" cy="545855"/>
          </a:xfrm>
          <a:prstGeom prst="rect">
            <a:avLst/>
          </a:prstGeom>
          <a:noFill/>
        </p:spPr>
        <p:txBody>
          <a:bodyPr wrap="square">
            <a:spAutoFit/>
          </a:bodyPr>
          <a:lstStyle/>
          <a:p>
            <a:pPr marL="396000" indent="-360000" fontAlgn="base">
              <a:lnSpc>
                <a:spcPct val="150000"/>
              </a:lnSpc>
            </a:pPr>
            <a:r>
              <a:rPr lang="en-US" altLang="ko-KR" sz="1050" kern="0" spc="-100" dirty="0">
                <a:solidFill>
                  <a:schemeClr val="tx2"/>
                </a:solidFill>
                <a:latin typeface="맑은 고딕" panose="020B0503020000020004" pitchFamily="50" charset="-127"/>
                <a:ea typeface="맑은 고딕" panose="020B0503020000020004" pitchFamily="50" charset="-127"/>
              </a:rPr>
              <a:t>* </a:t>
            </a:r>
            <a:r>
              <a:rPr lang="ko-KR" altLang="en-US" sz="1050" kern="0" spc="-100" dirty="0">
                <a:solidFill>
                  <a:schemeClr val="tx2"/>
                </a:solidFill>
                <a:latin typeface="맑은 고딕" panose="020B0503020000020004" pitchFamily="50" charset="-127"/>
                <a:ea typeface="맑은 고딕" panose="020B0503020000020004" pitchFamily="50" charset="-127"/>
              </a:rPr>
              <a:t>출처 </a:t>
            </a:r>
            <a:r>
              <a:rPr lang="en-US" altLang="ko-KR" sz="1050" kern="0" spc="-100" dirty="0">
                <a:solidFill>
                  <a:schemeClr val="tx2"/>
                </a:solidFill>
                <a:latin typeface="맑은 고딕" panose="020B0503020000020004" pitchFamily="50" charset="-127"/>
                <a:ea typeface="맑은 고딕" panose="020B0503020000020004" pitchFamily="50" charset="-127"/>
              </a:rPr>
              <a:t>: Capterra Risk Solutions, Captive Insurance Case Studies – </a:t>
            </a:r>
            <a:r>
              <a:rPr lang="ko-KR" altLang="en-US" sz="1050" kern="0" spc="-100" dirty="0">
                <a:solidFill>
                  <a:schemeClr val="tx2"/>
                </a:solidFill>
                <a:latin typeface="맑은 고딕" panose="020B0503020000020004" pitchFamily="50" charset="-127"/>
                <a:ea typeface="맑은 고딕" panose="020B0503020000020004" pitchFamily="50" charset="-127"/>
              </a:rPr>
              <a:t>“</a:t>
            </a:r>
            <a:r>
              <a:rPr lang="en-US" altLang="ko-KR" sz="1050" kern="0" spc="-100" dirty="0">
                <a:solidFill>
                  <a:schemeClr val="tx2"/>
                </a:solidFill>
                <a:latin typeface="맑은 고딕" panose="020B0503020000020004" pitchFamily="50" charset="-127"/>
                <a:ea typeface="맑은 고딕" panose="020B0503020000020004" pitchFamily="50" charset="-127"/>
              </a:rPr>
              <a:t>From Product Recall to Insured Profit”)</a:t>
            </a:r>
          </a:p>
        </p:txBody>
      </p:sp>
      <p:sp>
        <p:nvSpPr>
          <p:cNvPr id="9" name="사각형: 둥근 모서리 8">
            <a:extLst>
              <a:ext uri="{FF2B5EF4-FFF2-40B4-BE49-F238E27FC236}">
                <a16:creationId xmlns:a16="http://schemas.microsoft.com/office/drawing/2014/main" id="{51678ECA-66FA-E813-E8E1-488FE5B8B57E}"/>
              </a:ext>
            </a:extLst>
          </p:cNvPr>
          <p:cNvSpPr/>
          <p:nvPr/>
        </p:nvSpPr>
        <p:spPr>
          <a:xfrm>
            <a:off x="6298748" y="1643110"/>
            <a:ext cx="4519320" cy="4137930"/>
          </a:xfrm>
          <a:prstGeom prst="roundRect">
            <a:avLst>
              <a:gd name="adj" fmla="val 293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50000"/>
              </a:lnSpc>
            </a:pPr>
            <a:endParaRPr lang="en-US" altLang="ko-KR" sz="1300" spc="-100" dirty="0">
              <a:solidFill>
                <a:schemeClr val="tx1"/>
              </a:solidFill>
              <a:latin typeface="맑은 고딕" panose="020B0503020000020004" pitchFamily="50" charset="-127"/>
              <a:ea typeface="맑은 고딕" panose="020B0503020000020004" pitchFamily="50" charset="-127"/>
            </a:endParaRPr>
          </a:p>
        </p:txBody>
      </p:sp>
      <p:sp>
        <p:nvSpPr>
          <p:cNvPr id="10" name="사각형: 둥근 모서리 9">
            <a:extLst>
              <a:ext uri="{FF2B5EF4-FFF2-40B4-BE49-F238E27FC236}">
                <a16:creationId xmlns:a16="http://schemas.microsoft.com/office/drawing/2014/main" id="{851DDA65-C18E-1855-4B3C-F6A707D25974}"/>
              </a:ext>
            </a:extLst>
          </p:cNvPr>
          <p:cNvSpPr/>
          <p:nvPr/>
        </p:nvSpPr>
        <p:spPr>
          <a:xfrm>
            <a:off x="7373679" y="1488377"/>
            <a:ext cx="2369458" cy="33462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1400" b="1" spc="-100" dirty="0" err="1">
                <a:latin typeface="맑은 고딕" panose="020B0503020000020004" pitchFamily="50" charset="-127"/>
                <a:ea typeface="맑은 고딕" panose="020B0503020000020004" pitchFamily="50" charset="-127"/>
              </a:rPr>
              <a:t>칸쯔</a:t>
            </a:r>
            <a:r>
              <a:rPr lang="en-US" altLang="ko-KR" sz="1400" b="1" spc="-100" dirty="0">
                <a:latin typeface="맑은 고딕" panose="020B0503020000020004" pitchFamily="50" charset="-127"/>
                <a:ea typeface="맑은 고딕" panose="020B0503020000020004" pitchFamily="50" charset="-127"/>
              </a:rPr>
              <a:t>(</a:t>
            </a:r>
            <a:r>
              <a:rPr lang="en-US" altLang="ko-KR" sz="1400" b="1" spc="-100" dirty="0" err="1">
                <a:latin typeface="맑은 고딕" panose="020B0503020000020004" pitchFamily="50" charset="-127"/>
                <a:ea typeface="맑은 고딕" panose="020B0503020000020004" pitchFamily="50" charset="-127"/>
              </a:rPr>
              <a:t>Kantsu</a:t>
            </a:r>
            <a:r>
              <a:rPr lang="en-US" altLang="ko-KR" sz="1400" b="1" spc="-100" dirty="0">
                <a:latin typeface="맑은 고딕" panose="020B0503020000020004" pitchFamily="50" charset="-127"/>
                <a:ea typeface="맑은 고딕" panose="020B0503020000020004" pitchFamily="50" charset="-127"/>
              </a:rPr>
              <a:t>)</a:t>
            </a:r>
            <a:endParaRPr lang="ko-KR" altLang="en-US" sz="1400" b="1" spc="-100" dirty="0">
              <a:latin typeface="맑은 고딕" panose="020B0503020000020004" pitchFamily="50" charset="-127"/>
              <a:ea typeface="맑은 고딕" panose="020B0503020000020004" pitchFamily="50" charset="-127"/>
            </a:endParaRPr>
          </a:p>
        </p:txBody>
      </p:sp>
      <p:sp>
        <p:nvSpPr>
          <p:cNvPr id="11" name="TextBox 10">
            <a:extLst>
              <a:ext uri="{FF2B5EF4-FFF2-40B4-BE49-F238E27FC236}">
                <a16:creationId xmlns:a16="http://schemas.microsoft.com/office/drawing/2014/main" id="{AFC4E18E-E5E4-DD68-A062-56895C91F1A2}"/>
              </a:ext>
            </a:extLst>
          </p:cNvPr>
          <p:cNvSpPr txBox="1"/>
          <p:nvPr/>
        </p:nvSpPr>
        <p:spPr>
          <a:xfrm>
            <a:off x="6368506" y="1928447"/>
            <a:ext cx="4191415" cy="4257769"/>
          </a:xfrm>
          <a:prstGeom prst="rect">
            <a:avLst/>
          </a:prstGeom>
          <a:noFill/>
        </p:spPr>
        <p:txBody>
          <a:bodyPr wrap="square">
            <a:spAutoFit/>
          </a:bodyPr>
          <a:lstStyle/>
          <a:p>
            <a:pPr marL="228600" indent="-228600" fontAlgn="base">
              <a:lnSpc>
                <a:spcPct val="150000"/>
              </a:lnSpc>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사이버 리스크 대응</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en-US" altLang="ko-KR" sz="1200" kern="0" spc="-100" dirty="0">
                <a:solidFill>
                  <a:srgbClr val="000000"/>
                </a:solidFill>
                <a:latin typeface="맑은 고딕" panose="020B0503020000020004" pitchFamily="50" charset="-127"/>
                <a:ea typeface="맑은 고딕" panose="020B0503020000020004" pitchFamily="50" charset="-127"/>
              </a:rPr>
              <a:t>2024</a:t>
            </a:r>
            <a:r>
              <a:rPr lang="ko-KR" altLang="en-US" sz="1200" kern="0" spc="-100" dirty="0">
                <a:solidFill>
                  <a:srgbClr val="000000"/>
                </a:solidFill>
                <a:latin typeface="맑은 고딕" panose="020B0503020000020004" pitchFamily="50" charset="-127"/>
                <a:ea typeface="맑은 고딕" panose="020B0503020000020004" pitchFamily="50" charset="-127"/>
              </a:rPr>
              <a:t>년 서버 전면 암호화 수준의 사이버 공격으로 물류 기능이 정지</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사이버 사고 이후 일본 내 보험 인수 기준이 크게 강화되며 인수 거절을 </a:t>
            </a:r>
            <a:r>
              <a:rPr lang="ko-KR" altLang="en-US" sz="1200" kern="0" spc="-100" dirty="0" err="1">
                <a:solidFill>
                  <a:srgbClr val="000000"/>
                </a:solidFill>
                <a:latin typeface="맑은 고딕" panose="020B0503020000020004" pitchFamily="50" charset="-127"/>
                <a:ea typeface="맑은 고딕" panose="020B0503020000020004" pitchFamily="50" charset="-127"/>
              </a:rPr>
              <a:t>통보받는</a:t>
            </a:r>
            <a:r>
              <a:rPr lang="ko-KR" altLang="en-US" sz="1200" kern="0" spc="-100" dirty="0">
                <a:solidFill>
                  <a:srgbClr val="000000"/>
                </a:solidFill>
                <a:latin typeface="맑은 고딕" panose="020B0503020000020004" pitchFamily="50" charset="-127"/>
                <a:ea typeface="맑은 고딕" panose="020B0503020000020004" pitchFamily="50" charset="-127"/>
              </a:rPr>
              <a:t> 등</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외부 보험만으로는 리스크 전가에 한계가 발생</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200" kern="0" spc="-100" dirty="0">
                <a:solidFill>
                  <a:srgbClr val="000000"/>
                </a:solidFill>
                <a:latin typeface="맑은 고딕" panose="020B0503020000020004" pitchFamily="50" charset="-127"/>
                <a:ea typeface="맑은 고딕" panose="020B0503020000020004" pitchFamily="50" charset="-127"/>
              </a:rPr>
              <a:t> </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일반보험 혼합</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자가보험 성격의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200" kern="0" spc="-100" dirty="0">
                <a:solidFill>
                  <a:srgbClr val="000000"/>
                </a:solidFill>
                <a:latin typeface="맑은 고딕" panose="020B0503020000020004" pitchFamily="50" charset="-127"/>
                <a:ea typeface="맑은 고딕" panose="020B0503020000020004" pitchFamily="50" charset="-127"/>
              </a:rPr>
              <a:t> 설립을 통해 약 </a:t>
            </a:r>
            <a:r>
              <a:rPr lang="en-US" altLang="ko-KR" sz="1200" kern="0" spc="-100" dirty="0">
                <a:solidFill>
                  <a:srgbClr val="000000"/>
                </a:solidFill>
                <a:latin typeface="맑은 고딕" panose="020B0503020000020004" pitchFamily="50" charset="-127"/>
                <a:ea typeface="맑은 고딕" panose="020B0503020000020004" pitchFamily="50" charset="-127"/>
              </a:rPr>
              <a:t>3</a:t>
            </a:r>
            <a:r>
              <a:rPr lang="ko-KR" altLang="en-US" sz="1200" kern="0" spc="-100" dirty="0">
                <a:solidFill>
                  <a:srgbClr val="000000"/>
                </a:solidFill>
                <a:latin typeface="맑은 고딕" panose="020B0503020000020004" pitchFamily="50" charset="-127"/>
                <a:ea typeface="맑은 고딕" panose="020B0503020000020004" pitchFamily="50" charset="-127"/>
              </a:rPr>
              <a:t>억 엔까지는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캡티브로</a:t>
            </a:r>
            <a:r>
              <a:rPr lang="ko-KR" altLang="en-US" sz="1200" kern="0" spc="-100" dirty="0">
                <a:solidFill>
                  <a:srgbClr val="000000"/>
                </a:solidFill>
                <a:latin typeface="맑은 고딕" panose="020B0503020000020004" pitchFamily="50" charset="-127"/>
                <a:ea typeface="맑은 고딕" panose="020B0503020000020004" pitchFamily="50" charset="-127"/>
              </a:rPr>
              <a:t> 자체 부담하고</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초과 구간은 일반보험을 활용 구조 리스크 분산</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시사점</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시장 보험료가 높거나 보험으로 위험 전가가 어려워질 때</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캡티브를</a:t>
            </a:r>
            <a:r>
              <a:rPr lang="ko-KR" altLang="en-US" sz="1200" kern="0" spc="-100" dirty="0">
                <a:solidFill>
                  <a:srgbClr val="000000"/>
                </a:solidFill>
                <a:latin typeface="맑은 고딕" panose="020B0503020000020004" pitchFamily="50" charset="-127"/>
                <a:ea typeface="맑은 고딕" panose="020B0503020000020004" pitchFamily="50" charset="-127"/>
              </a:rPr>
              <a:t> 활용하면 기업의 재무체력에 맞춰 자기부담 구간을 설계하고</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초과손실만 시장으로 넘기는 방식으로 리스크 전가</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분산</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구조를 안정적으로 조성 가능</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endParaRPr lang="ko-KR" altLang="en-US"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endParaRPr lang="en-US" altLang="ko-KR" sz="1200" kern="0" spc="-100" dirty="0">
              <a:solidFill>
                <a:srgbClr val="000000"/>
              </a:solidFill>
              <a:latin typeface="맑은 고딕" panose="020B0503020000020004" pitchFamily="50" charset="-127"/>
              <a:ea typeface="맑은 고딕" panose="020B0503020000020004" pitchFamily="50" charset="-127"/>
            </a:endParaRPr>
          </a:p>
        </p:txBody>
      </p:sp>
      <p:sp>
        <p:nvSpPr>
          <p:cNvPr id="12" name="TextBox 11">
            <a:extLst>
              <a:ext uri="{FF2B5EF4-FFF2-40B4-BE49-F238E27FC236}">
                <a16:creationId xmlns:a16="http://schemas.microsoft.com/office/drawing/2014/main" id="{605E8B04-AD50-34C4-74A2-C2741E10428B}"/>
              </a:ext>
            </a:extLst>
          </p:cNvPr>
          <p:cNvSpPr txBox="1"/>
          <p:nvPr/>
        </p:nvSpPr>
        <p:spPr>
          <a:xfrm>
            <a:off x="6316049" y="5855020"/>
            <a:ext cx="4427375" cy="303481"/>
          </a:xfrm>
          <a:prstGeom prst="rect">
            <a:avLst/>
          </a:prstGeom>
          <a:noFill/>
        </p:spPr>
        <p:txBody>
          <a:bodyPr wrap="square">
            <a:spAutoFit/>
          </a:bodyPr>
          <a:lstStyle/>
          <a:p>
            <a:pPr marL="396000" indent="-360000" fontAlgn="base">
              <a:lnSpc>
                <a:spcPct val="150000"/>
              </a:lnSpc>
            </a:pPr>
            <a:r>
              <a:rPr lang="en-US" altLang="ko-KR" sz="1050" kern="0" spc="-100" dirty="0">
                <a:solidFill>
                  <a:schemeClr val="tx2"/>
                </a:solidFill>
                <a:latin typeface="맑은 고딕" panose="020B0503020000020004" pitchFamily="50" charset="-127"/>
                <a:ea typeface="맑은 고딕" panose="020B0503020000020004" pitchFamily="50" charset="-127"/>
              </a:rPr>
              <a:t>* </a:t>
            </a:r>
            <a:r>
              <a:rPr lang="ko-KR" altLang="en-US" sz="1050" kern="0" spc="-100" dirty="0">
                <a:solidFill>
                  <a:schemeClr val="tx2"/>
                </a:solidFill>
                <a:latin typeface="맑은 고딕" panose="020B0503020000020004" pitchFamily="50" charset="-127"/>
                <a:ea typeface="맑은 고딕" panose="020B0503020000020004" pitchFamily="50" charset="-127"/>
              </a:rPr>
              <a:t>출처 </a:t>
            </a:r>
            <a:r>
              <a:rPr lang="en-US" altLang="ko-KR" sz="1050" kern="0" spc="-100" dirty="0">
                <a:solidFill>
                  <a:schemeClr val="tx2"/>
                </a:solidFill>
                <a:latin typeface="맑은 고딕" panose="020B0503020000020004" pitchFamily="50" charset="-127"/>
                <a:ea typeface="맑은 고딕" panose="020B0503020000020004" pitchFamily="50" charset="-127"/>
              </a:rPr>
              <a:t>: </a:t>
            </a:r>
            <a:r>
              <a:rPr lang="ko-KR" altLang="en-US" sz="1050" kern="0" spc="-100" dirty="0">
                <a:solidFill>
                  <a:schemeClr val="tx2"/>
                </a:solidFill>
                <a:latin typeface="맑은 고딕" panose="020B0503020000020004" pitchFamily="50" charset="-127"/>
                <a:ea typeface="맑은 고딕" panose="020B0503020000020004" pitchFamily="50" charset="-127"/>
              </a:rPr>
              <a:t>한국공제보험신문</a:t>
            </a:r>
            <a:r>
              <a:rPr lang="en-US" altLang="ko-KR" sz="1050" kern="0" spc="-100" dirty="0">
                <a:solidFill>
                  <a:schemeClr val="tx2"/>
                </a:solidFill>
                <a:latin typeface="맑은 고딕" panose="020B0503020000020004" pitchFamily="50" charset="-127"/>
                <a:ea typeface="맑은 고딕" panose="020B0503020000020004" pitchFamily="50" charset="-127"/>
              </a:rPr>
              <a:t>(2026.1.8</a:t>
            </a:r>
            <a:r>
              <a:rPr lang="ko-KR" altLang="en-US" sz="1050" kern="0" spc="-100" dirty="0">
                <a:solidFill>
                  <a:schemeClr val="tx2"/>
                </a:solidFill>
                <a:latin typeface="맑은 고딕" panose="020B0503020000020004" pitchFamily="50" charset="-127"/>
                <a:ea typeface="맑은 고딕" panose="020B0503020000020004" pitchFamily="50" charset="-127"/>
              </a:rPr>
              <a:t>일자 </a:t>
            </a:r>
            <a:r>
              <a:rPr lang="en-US" altLang="ko-KR" sz="1050" kern="0" spc="-100" dirty="0">
                <a:solidFill>
                  <a:schemeClr val="tx2"/>
                </a:solidFill>
                <a:latin typeface="맑은 고딕" panose="020B0503020000020004" pitchFamily="50" charset="-127"/>
                <a:ea typeface="맑은 고딕" panose="020B0503020000020004" pitchFamily="50" charset="-127"/>
              </a:rPr>
              <a:t>“</a:t>
            </a:r>
            <a:r>
              <a:rPr lang="ko-KR" altLang="en-US" sz="1050" kern="0" spc="-100" dirty="0" err="1">
                <a:solidFill>
                  <a:schemeClr val="tx2"/>
                </a:solidFill>
                <a:latin typeface="맑은 고딕" panose="020B0503020000020004" pitchFamily="50" charset="-127"/>
                <a:ea typeface="맑은 고딕" panose="020B0503020000020004" pitchFamily="50" charset="-127"/>
              </a:rPr>
              <a:t>쿠팡과</a:t>
            </a:r>
            <a:r>
              <a:rPr lang="ko-KR" altLang="en-US" sz="1050" kern="0" spc="-100" dirty="0">
                <a:solidFill>
                  <a:schemeClr val="tx2"/>
                </a:solidFill>
                <a:latin typeface="맑은 고딕" panose="020B0503020000020004" pitchFamily="50" charset="-127"/>
                <a:ea typeface="맑은 고딕" panose="020B0503020000020004" pitchFamily="50" charset="-127"/>
              </a:rPr>
              <a:t> 달랐던 日 </a:t>
            </a:r>
            <a:r>
              <a:rPr lang="en-US" altLang="ko-KR" sz="1050" kern="0" spc="-100" dirty="0">
                <a:solidFill>
                  <a:schemeClr val="tx2"/>
                </a:solidFill>
                <a:latin typeface="맑은 고딕" panose="020B0503020000020004" pitchFamily="50" charset="-127"/>
                <a:ea typeface="맑은 고딕" panose="020B0503020000020004" pitchFamily="50" charset="-127"/>
              </a:rPr>
              <a:t>‘</a:t>
            </a:r>
            <a:r>
              <a:rPr lang="ko-KR" altLang="en-US" sz="1050" kern="0" spc="-100" dirty="0" err="1">
                <a:solidFill>
                  <a:schemeClr val="tx2"/>
                </a:solidFill>
                <a:latin typeface="맑은 고딕" panose="020B0503020000020004" pitchFamily="50" charset="-127"/>
                <a:ea typeface="맑은 고딕" panose="020B0503020000020004" pitchFamily="50" charset="-127"/>
              </a:rPr>
              <a:t>칸쯔</a:t>
            </a:r>
            <a:r>
              <a:rPr lang="en-US" altLang="ko-KR" sz="1050" kern="0" spc="-100" dirty="0">
                <a:solidFill>
                  <a:schemeClr val="tx2"/>
                </a:solidFill>
                <a:latin typeface="맑은 고딕" panose="020B0503020000020004" pitchFamily="50" charset="-127"/>
                <a:ea typeface="맑은 고딕" panose="020B0503020000020004" pitchFamily="50" charset="-127"/>
              </a:rPr>
              <a:t>’</a:t>
            </a:r>
            <a:r>
              <a:rPr lang="ko-KR" altLang="en-US" sz="1050" kern="0" spc="-100" dirty="0">
                <a:solidFill>
                  <a:schemeClr val="tx2"/>
                </a:solidFill>
                <a:latin typeface="맑은 고딕" panose="020B0503020000020004" pitchFamily="50" charset="-127"/>
                <a:ea typeface="맑은 고딕" panose="020B0503020000020004" pitchFamily="50" charset="-127"/>
              </a:rPr>
              <a:t>의 품격</a:t>
            </a:r>
            <a:r>
              <a:rPr lang="en-US" altLang="ko-KR" sz="1050" kern="0" spc="-100" dirty="0">
                <a:solidFill>
                  <a:schemeClr val="tx2"/>
                </a:solidFill>
                <a:latin typeface="맑은 고딕" panose="020B0503020000020004" pitchFamily="50" charset="-127"/>
                <a:ea typeface="맑은 고딕" panose="020B0503020000020004" pitchFamily="50" charset="-127"/>
              </a:rPr>
              <a:t>“ </a:t>
            </a:r>
            <a:r>
              <a:rPr lang="ko-KR" altLang="en-US" sz="1050" kern="0" spc="-100" dirty="0">
                <a:solidFill>
                  <a:schemeClr val="tx2"/>
                </a:solidFill>
                <a:latin typeface="맑은 고딕" panose="020B0503020000020004" pitchFamily="50" charset="-127"/>
                <a:ea typeface="맑은 고딕" panose="020B0503020000020004" pitchFamily="50" charset="-127"/>
              </a:rPr>
              <a:t>기사</a:t>
            </a:r>
            <a:r>
              <a:rPr lang="en-US" altLang="ko-KR" sz="1050" kern="0" spc="-100" dirty="0">
                <a:solidFill>
                  <a:schemeClr val="tx2"/>
                </a:solidFill>
                <a:latin typeface="맑은 고딕" panose="020B0503020000020004" pitchFamily="50" charset="-127"/>
                <a:ea typeface="맑은 고딕" panose="020B0503020000020004" pitchFamily="50" charset="-127"/>
              </a:rPr>
              <a:t>)</a:t>
            </a:r>
          </a:p>
        </p:txBody>
      </p:sp>
    </p:spTree>
    <p:extLst>
      <p:ext uri="{BB962C8B-B14F-4D97-AF65-F5344CB8AC3E}">
        <p14:creationId xmlns:p14="http://schemas.microsoft.com/office/powerpoint/2010/main" val="2150100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8FAFC"/>
        </a:solidFill>
        <a:effectLst/>
      </p:bgPr>
    </p:bg>
    <p:spTree>
      <p:nvGrpSpPr>
        <p:cNvPr id="1" name=""/>
        <p:cNvGrpSpPr/>
        <p:nvPr/>
      </p:nvGrpSpPr>
      <p:grpSpPr>
        <a:xfrm>
          <a:off x="0" y="0"/>
          <a:ext cx="0" cy="0"/>
          <a:chOff x="0" y="0"/>
          <a:chExt cx="0" cy="0"/>
        </a:xfrm>
      </p:grpSpPr>
      <p:sp>
        <p:nvSpPr>
          <p:cNvPr id="35" name="Rectangle 34"/>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4" name="Oval 33"/>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3" name="Oval 32"/>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2" name="Rectangle 31"/>
          <p:cNvSpPr/>
          <p:nvPr/>
        </p:nvSpPr>
        <p:spPr>
          <a:xfrm>
            <a:off x="0" y="6775027"/>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1" name="Rectangle 30"/>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Ⅰ</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공제의 사회경제적 의의</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err="1">
                <a:solidFill>
                  <a:srgbClr val="334155"/>
                </a:solidFill>
                <a:latin typeface="맑은 고딕" pitchFamily="34" charset="0"/>
                <a:ea typeface="Malgun Gothic" pitchFamily="34" charset="-122"/>
                <a:cs typeface="Malgun Gothic" pitchFamily="34" charset="-120"/>
              </a:rPr>
              <a:t>상호부조에서</a:t>
            </a:r>
            <a:r>
              <a:rPr lang="en-US" sz="1550" b="1" dirty="0">
                <a:solidFill>
                  <a:srgbClr val="334155"/>
                </a:solidFill>
                <a:latin typeface="맑은 고딕" pitchFamily="34" charset="0"/>
                <a:ea typeface="Malgun Gothic" pitchFamily="34" charset="-122"/>
                <a:cs typeface="Malgun Gothic" pitchFamily="34" charset="-120"/>
              </a:rPr>
              <a:t> </a:t>
            </a:r>
            <a:r>
              <a:rPr lang="en-US" sz="1550" b="1" dirty="0" err="1">
                <a:solidFill>
                  <a:srgbClr val="334155"/>
                </a:solidFill>
                <a:latin typeface="맑은 고딕" pitchFamily="34" charset="0"/>
                <a:ea typeface="Malgun Gothic" pitchFamily="34" charset="-122"/>
                <a:cs typeface="Malgun Gothic" pitchFamily="34" charset="-120"/>
              </a:rPr>
              <a:t>출발했지만</a:t>
            </a:r>
            <a:r>
              <a:rPr lang="en-US" sz="1550" b="1" dirty="0">
                <a:solidFill>
                  <a:srgbClr val="334155"/>
                </a:solidFill>
                <a:latin typeface="맑은 고딕" pitchFamily="34" charset="0"/>
                <a:ea typeface="Malgun Gothic" pitchFamily="34" charset="-122"/>
                <a:cs typeface="Malgun Gothic" pitchFamily="34" charset="-120"/>
              </a:rPr>
              <a:t> 현대에는 보험 유사 위험보장 기능을 수행</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Text 9"/>
          <p:cNvSpPr/>
          <p:nvPr/>
        </p:nvSpPr>
        <p:spPr>
          <a:xfrm>
            <a:off x="685800" y="1261872"/>
            <a:ext cx="10881360" cy="38404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공제는 동일·유사 위험에 노출된 구성원이 공동 </a:t>
            </a:r>
            <a:r>
              <a:rPr lang="en-US" sz="1850" b="1" dirty="0" err="1">
                <a:solidFill>
                  <a:srgbClr val="0B1F3A"/>
                </a:solidFill>
                <a:latin typeface="맑은 고딕" pitchFamily="34" charset="0"/>
                <a:ea typeface="Malgun Gothic" pitchFamily="34" charset="-122"/>
                <a:cs typeface="Malgun Gothic" pitchFamily="34" charset="-120"/>
              </a:rPr>
              <a:t>기금을</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조성하고</a:t>
            </a:r>
            <a:r>
              <a:rPr lang="en-US" sz="1850" b="1" dirty="0">
                <a:solidFill>
                  <a:srgbClr val="0B1F3A"/>
                </a:solidFill>
                <a:latin typeface="맑은 고딕" pitchFamily="34" charset="0"/>
                <a:ea typeface="Malgun Gothic" pitchFamily="34" charset="-122"/>
                <a:cs typeface="Malgun Gothic" pitchFamily="34" charset="-120"/>
              </a:rPr>
              <a:t> 사고 발생 시 상호부조 </a:t>
            </a:r>
            <a:r>
              <a:rPr lang="en-US" sz="1850" b="1" dirty="0" err="1">
                <a:solidFill>
                  <a:srgbClr val="0B1F3A"/>
                </a:solidFill>
                <a:latin typeface="맑은 고딕" pitchFamily="34" charset="0"/>
                <a:ea typeface="Malgun Gothic" pitchFamily="34" charset="-122"/>
                <a:cs typeface="Malgun Gothic" pitchFamily="34" charset="-120"/>
              </a:rPr>
              <a:t>방식으로</a:t>
            </a:r>
            <a:r>
              <a:rPr lang="en-US" sz="1850" b="1" dirty="0">
                <a:solidFill>
                  <a:srgbClr val="0B1F3A"/>
                </a:solidFill>
                <a:latin typeface="맑은 고딕" pitchFamily="34" charset="0"/>
                <a:ea typeface="Malgun Gothic" pitchFamily="34" charset="-122"/>
                <a:cs typeface="Malgun Gothic" pitchFamily="34" charset="-120"/>
              </a:rPr>
              <a:t> </a:t>
            </a:r>
          </a:p>
          <a:p>
            <a:pPr marL="0" indent="0">
              <a:lnSpc>
                <a:spcPct val="108000"/>
              </a:lnSpc>
              <a:spcBef>
                <a:spcPts val="0"/>
              </a:spcBef>
              <a:spcAft>
                <a:spcPts val="200"/>
              </a:spcAft>
              <a:buNone/>
            </a:pPr>
            <a:r>
              <a:rPr lang="en-US" sz="1850" b="1" dirty="0" err="1">
                <a:solidFill>
                  <a:srgbClr val="0B1F3A"/>
                </a:solidFill>
                <a:latin typeface="맑은 고딕" pitchFamily="34" charset="0"/>
                <a:ea typeface="Malgun Gothic" pitchFamily="34" charset="-122"/>
                <a:cs typeface="Malgun Gothic" pitchFamily="34" charset="-120"/>
              </a:rPr>
              <a:t>손실을</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분담하는</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제도</a:t>
            </a:r>
            <a:r>
              <a:rPr lang="ko-KR" altLang="en-US" sz="1850" b="1" dirty="0">
                <a:solidFill>
                  <a:srgbClr val="0B1F3A"/>
                </a:solidFill>
                <a:latin typeface="맑은 고딕" pitchFamily="34" charset="0"/>
                <a:ea typeface="Malgun Gothic" pitchFamily="34" charset="-122"/>
                <a:cs typeface="Malgun Gothic" pitchFamily="34" charset="-120"/>
              </a:rPr>
              <a:t>임</a:t>
            </a:r>
            <a:endParaRPr lang="en-US" sz="1700" dirty="0"/>
          </a:p>
        </p:txBody>
      </p:sp>
      <p:sp>
        <p:nvSpPr>
          <p:cNvPr id="12" name="Shape 10"/>
          <p:cNvSpPr/>
          <p:nvPr/>
        </p:nvSpPr>
        <p:spPr>
          <a:xfrm>
            <a:off x="685800" y="1965960"/>
            <a:ext cx="2578608" cy="2011680"/>
          </a:xfrm>
          <a:prstGeom prst="roundRect">
            <a:avLst>
              <a:gd name="adj" fmla="val 7273"/>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3" name="Shape 11"/>
          <p:cNvSpPr/>
          <p:nvPr/>
        </p:nvSpPr>
        <p:spPr>
          <a:xfrm>
            <a:off x="685800" y="1965960"/>
            <a:ext cx="100584" cy="2011680"/>
          </a:xfrm>
          <a:prstGeom prst="rect">
            <a:avLst/>
          </a:prstGeom>
          <a:solidFill>
            <a:srgbClr val="1E3A8A"/>
          </a:solidFill>
          <a:ln w="12700">
            <a:solidFill>
              <a:srgbClr val="1E3A8A"/>
            </a:solidFill>
            <a:prstDash val="solid"/>
          </a:ln>
        </p:spPr>
        <p:txBody>
          <a:bodyPr wrap="square" lIns="63500" tIns="38100" rIns="63500" bIns="38100"/>
          <a:lstStyle/>
          <a:p>
            <a:pPr>
              <a:lnSpc>
                <a:spcPct val="108000"/>
              </a:lnSpc>
              <a:spcBef>
                <a:spcPts val="0"/>
              </a:spcBef>
              <a:spcAft>
                <a:spcPts val="200"/>
              </a:spcAft>
            </a:pPr>
            <a:endParaRPr/>
          </a:p>
        </p:txBody>
      </p:sp>
      <p:sp>
        <p:nvSpPr>
          <p:cNvPr id="14" name="Text 12"/>
          <p:cNvSpPr/>
          <p:nvPr/>
        </p:nvSpPr>
        <p:spPr>
          <a:xfrm>
            <a:off x="886968" y="2093976"/>
            <a:ext cx="2258568"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E3A8A"/>
                </a:solidFill>
                <a:latin typeface="맑은 고딕" pitchFamily="34" charset="0"/>
                <a:ea typeface="Malgun Gothic" pitchFamily="34" charset="-122"/>
                <a:cs typeface="Malgun Gothic" pitchFamily="34" charset="-120"/>
              </a:rPr>
              <a:t>상호성</a:t>
            </a:r>
            <a:endParaRPr lang="en-US" sz="1550" dirty="0"/>
          </a:p>
        </p:txBody>
      </p:sp>
      <p:sp>
        <p:nvSpPr>
          <p:cNvPr id="15" name="Text 13"/>
          <p:cNvSpPr/>
          <p:nvPr/>
        </p:nvSpPr>
        <p:spPr>
          <a:xfrm>
            <a:off x="886968" y="2468880"/>
            <a:ext cx="2258568" cy="1389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20" b="1" dirty="0">
                <a:solidFill>
                  <a:srgbClr val="111827"/>
                </a:solidFill>
                <a:latin typeface="맑은 고딕" pitchFamily="34" charset="0"/>
                <a:ea typeface="Malgun Gothic" pitchFamily="34" charset="-122"/>
                <a:cs typeface="Malgun Gothic" pitchFamily="34" charset="-120"/>
              </a:rPr>
              <a:t>동질적 위험집단이 공동으로 위험을 부담하고, 성과와 책임을 함께 공유한다.</a:t>
            </a:r>
            <a:endParaRPr lang="en-US" sz="1320" dirty="0"/>
          </a:p>
        </p:txBody>
      </p:sp>
      <p:sp>
        <p:nvSpPr>
          <p:cNvPr id="16" name="Shape 14"/>
          <p:cNvSpPr/>
          <p:nvPr/>
        </p:nvSpPr>
        <p:spPr>
          <a:xfrm>
            <a:off x="3538728" y="1965960"/>
            <a:ext cx="2578608" cy="2011680"/>
          </a:xfrm>
          <a:prstGeom prst="roundRect">
            <a:avLst>
              <a:gd name="adj" fmla="val 7273"/>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17" name="Shape 15"/>
          <p:cNvSpPr/>
          <p:nvPr/>
        </p:nvSpPr>
        <p:spPr>
          <a:xfrm>
            <a:off x="3538728" y="1965960"/>
            <a:ext cx="100584" cy="2011680"/>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18" name="Text 16"/>
          <p:cNvSpPr/>
          <p:nvPr/>
        </p:nvSpPr>
        <p:spPr>
          <a:xfrm>
            <a:off x="3739896" y="2093976"/>
            <a:ext cx="2258568"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0891B2"/>
                </a:solidFill>
                <a:latin typeface="맑은 고딕" pitchFamily="34" charset="0"/>
                <a:ea typeface="Malgun Gothic" pitchFamily="34" charset="-122"/>
                <a:cs typeface="Malgun Gothic" pitchFamily="34" charset="-120"/>
              </a:rPr>
              <a:t>회원 중심성</a:t>
            </a:r>
            <a:endParaRPr lang="en-US" sz="1550" dirty="0"/>
          </a:p>
        </p:txBody>
      </p:sp>
      <p:sp>
        <p:nvSpPr>
          <p:cNvPr id="19" name="Text 17"/>
          <p:cNvSpPr/>
          <p:nvPr/>
        </p:nvSpPr>
        <p:spPr>
          <a:xfrm>
            <a:off x="3739896" y="2468880"/>
            <a:ext cx="2258568" cy="1389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20" b="1" dirty="0">
                <a:solidFill>
                  <a:srgbClr val="111827"/>
                </a:solidFill>
                <a:latin typeface="맑은 고딕" pitchFamily="34" charset="0"/>
                <a:ea typeface="Malgun Gothic" pitchFamily="34" charset="-122"/>
                <a:cs typeface="Malgun Gothic" pitchFamily="34" charset="-120"/>
              </a:rPr>
              <a:t>조합원은 단순 계약자가 아니라 제도의 소유자이자 참여자라는 성격을 가진다.</a:t>
            </a:r>
            <a:endParaRPr lang="en-US" sz="1320" dirty="0"/>
          </a:p>
        </p:txBody>
      </p:sp>
      <p:sp>
        <p:nvSpPr>
          <p:cNvPr id="20" name="Shape 18"/>
          <p:cNvSpPr/>
          <p:nvPr/>
        </p:nvSpPr>
        <p:spPr>
          <a:xfrm>
            <a:off x="6391656" y="1965960"/>
            <a:ext cx="2578608" cy="2011680"/>
          </a:xfrm>
          <a:prstGeom prst="roundRect">
            <a:avLst>
              <a:gd name="adj" fmla="val 7273"/>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1" name="Shape 19"/>
          <p:cNvSpPr/>
          <p:nvPr/>
        </p:nvSpPr>
        <p:spPr>
          <a:xfrm>
            <a:off x="6391656" y="1965960"/>
            <a:ext cx="100584" cy="201168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22" name="Text 20"/>
          <p:cNvSpPr/>
          <p:nvPr/>
        </p:nvSpPr>
        <p:spPr>
          <a:xfrm>
            <a:off x="6592824" y="2093976"/>
            <a:ext cx="2258568"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F59E0B"/>
                </a:solidFill>
                <a:latin typeface="맑은 고딕" pitchFamily="34" charset="0"/>
                <a:ea typeface="Malgun Gothic" pitchFamily="34" charset="-122"/>
                <a:cs typeface="Malgun Gothic" pitchFamily="34" charset="-120"/>
              </a:rPr>
              <a:t>비영리성</a:t>
            </a:r>
            <a:endParaRPr lang="en-US" sz="1550" dirty="0"/>
          </a:p>
        </p:txBody>
      </p:sp>
      <p:sp>
        <p:nvSpPr>
          <p:cNvPr id="23" name="Text 21"/>
          <p:cNvSpPr/>
          <p:nvPr/>
        </p:nvSpPr>
        <p:spPr>
          <a:xfrm>
            <a:off x="6592824" y="2468880"/>
            <a:ext cx="2258568" cy="1389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20" b="1" dirty="0">
                <a:solidFill>
                  <a:srgbClr val="111827"/>
                </a:solidFill>
                <a:latin typeface="맑은 고딕" pitchFamily="34" charset="0"/>
                <a:ea typeface="Malgun Gothic" pitchFamily="34" charset="-122"/>
                <a:cs typeface="Malgun Gothic" pitchFamily="34" charset="-120"/>
              </a:rPr>
              <a:t>위험보장 기능이 외부 주주 이익보다 회원 편익과 공동체 목적에 우선한다.</a:t>
            </a:r>
            <a:endParaRPr lang="en-US" sz="1320" dirty="0"/>
          </a:p>
        </p:txBody>
      </p:sp>
      <p:sp>
        <p:nvSpPr>
          <p:cNvPr id="24" name="Shape 22"/>
          <p:cNvSpPr/>
          <p:nvPr/>
        </p:nvSpPr>
        <p:spPr>
          <a:xfrm>
            <a:off x="9244584" y="1965960"/>
            <a:ext cx="2578608" cy="2011680"/>
          </a:xfrm>
          <a:prstGeom prst="roundRect">
            <a:avLst>
              <a:gd name="adj" fmla="val 7273"/>
            </a:avLst>
          </a:prstGeom>
          <a:solidFill>
            <a:srgbClr val="FFFFFF"/>
          </a:solidFill>
          <a:ln w="12700">
            <a:solidFill>
              <a:srgbClr val="D7DEE8"/>
            </a:solidFill>
            <a:prstDash val="solid"/>
          </a:ln>
          <a:effectLst>
            <a:outerShdw blurRad="25400" dist="50800" dir="2700000" algn="bl" rotWithShape="0">
              <a:srgbClr val="94A3B8">
                <a:alpha val="12000"/>
              </a:srgbClr>
            </a:outerShdw>
          </a:effectLst>
        </p:spPr>
        <p:txBody>
          <a:bodyPr wrap="square" lIns="63500" tIns="38100" rIns="63500" bIns="38100"/>
          <a:lstStyle/>
          <a:p>
            <a:pPr>
              <a:lnSpc>
                <a:spcPct val="108000"/>
              </a:lnSpc>
              <a:spcBef>
                <a:spcPts val="0"/>
              </a:spcBef>
              <a:spcAft>
                <a:spcPts val="200"/>
              </a:spcAft>
            </a:pPr>
            <a:endParaRPr/>
          </a:p>
        </p:txBody>
      </p:sp>
      <p:sp>
        <p:nvSpPr>
          <p:cNvPr id="25" name="Shape 23"/>
          <p:cNvSpPr/>
          <p:nvPr/>
        </p:nvSpPr>
        <p:spPr>
          <a:xfrm>
            <a:off x="9244584" y="1965960"/>
            <a:ext cx="100584" cy="2011680"/>
          </a:xfrm>
          <a:prstGeom prst="rect">
            <a:avLst/>
          </a:prstGeom>
          <a:solidFill>
            <a:srgbClr val="10B981"/>
          </a:solidFill>
          <a:ln w="12700">
            <a:solidFill>
              <a:srgbClr val="10B981"/>
            </a:solidFill>
            <a:prstDash val="solid"/>
          </a:ln>
        </p:spPr>
        <p:txBody>
          <a:bodyPr wrap="square" lIns="63500" tIns="38100" rIns="63500" bIns="38100"/>
          <a:lstStyle/>
          <a:p>
            <a:pPr>
              <a:lnSpc>
                <a:spcPct val="108000"/>
              </a:lnSpc>
              <a:spcBef>
                <a:spcPts val="0"/>
              </a:spcBef>
              <a:spcAft>
                <a:spcPts val="200"/>
              </a:spcAft>
            </a:pPr>
            <a:endParaRPr/>
          </a:p>
        </p:txBody>
      </p:sp>
      <p:sp>
        <p:nvSpPr>
          <p:cNvPr id="26" name="Text 24"/>
          <p:cNvSpPr/>
          <p:nvPr/>
        </p:nvSpPr>
        <p:spPr>
          <a:xfrm>
            <a:off x="9445752" y="2093976"/>
            <a:ext cx="2258568" cy="256032"/>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700" b="1" dirty="0">
                <a:solidFill>
                  <a:srgbClr val="10B981"/>
                </a:solidFill>
                <a:latin typeface="맑은 고딕" pitchFamily="34" charset="0"/>
                <a:ea typeface="Malgun Gothic" pitchFamily="34" charset="-122"/>
                <a:cs typeface="Malgun Gothic" pitchFamily="34" charset="-120"/>
              </a:rPr>
              <a:t>위험 공동부담</a:t>
            </a:r>
            <a:endParaRPr lang="en-US" sz="1550" dirty="0"/>
          </a:p>
        </p:txBody>
      </p:sp>
      <p:sp>
        <p:nvSpPr>
          <p:cNvPr id="27" name="Text 25"/>
          <p:cNvSpPr/>
          <p:nvPr/>
        </p:nvSpPr>
        <p:spPr>
          <a:xfrm>
            <a:off x="9445752" y="2468880"/>
            <a:ext cx="2258568" cy="1389888"/>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520" b="1" dirty="0">
                <a:solidFill>
                  <a:srgbClr val="111827"/>
                </a:solidFill>
                <a:latin typeface="맑은 고딕" pitchFamily="34" charset="0"/>
                <a:ea typeface="Malgun Gothic" pitchFamily="34" charset="-122"/>
                <a:cs typeface="Malgun Gothic" pitchFamily="34" charset="-120"/>
              </a:rPr>
              <a:t>영리보험이 포괄하기 어려운 직능·업종·지역사회 위험을 보완한다.</a:t>
            </a:r>
            <a:endParaRPr lang="en-US" sz="1320" dirty="0"/>
          </a:p>
        </p:txBody>
      </p:sp>
      <p:sp>
        <p:nvSpPr>
          <p:cNvPr id="28" name="Shape 26"/>
          <p:cNvSpPr/>
          <p:nvPr/>
        </p:nvSpPr>
        <p:spPr>
          <a:xfrm>
            <a:off x="822960" y="4800600"/>
            <a:ext cx="10652760" cy="896112"/>
          </a:xfrm>
          <a:prstGeom prst="roundRect">
            <a:avLst>
              <a:gd name="adj" fmla="val 16327"/>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29" name="Shape 27"/>
          <p:cNvSpPr/>
          <p:nvPr/>
        </p:nvSpPr>
        <p:spPr>
          <a:xfrm>
            <a:off x="822960" y="4800600"/>
            <a:ext cx="109728" cy="896112"/>
          </a:xfrm>
          <a:prstGeom prst="rect">
            <a:avLst/>
          </a:prstGeom>
          <a:solidFill>
            <a:srgbClr val="0891B2"/>
          </a:solidFill>
          <a:ln w="12700">
            <a:solidFill>
              <a:srgbClr val="0891B2"/>
            </a:solidFill>
            <a:prstDash val="solid"/>
          </a:ln>
        </p:spPr>
        <p:txBody>
          <a:bodyPr wrap="square" lIns="63500" tIns="38100" rIns="63500" bIns="38100"/>
          <a:lstStyle/>
          <a:p>
            <a:pPr>
              <a:lnSpc>
                <a:spcPct val="108000"/>
              </a:lnSpc>
              <a:spcBef>
                <a:spcPts val="0"/>
              </a:spcBef>
              <a:spcAft>
                <a:spcPts val="200"/>
              </a:spcAft>
            </a:pPr>
            <a:endParaRPr/>
          </a:p>
        </p:txBody>
      </p:sp>
      <p:sp>
        <p:nvSpPr>
          <p:cNvPr id="30" name="Text 28"/>
          <p:cNvSpPr/>
          <p:nvPr/>
        </p:nvSpPr>
        <p:spPr>
          <a:xfrm>
            <a:off x="1051560" y="4965192"/>
            <a:ext cx="10332720" cy="585216"/>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 질문: 공제를 어떤 데이터·규율·연구체계 위에서</a:t>
            </a:r>
            <a:endParaRPr lang="en-US" sz="1700" dirty="0"/>
          </a:p>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신뢰 가능한 제도로 발전시킬 것인가?</a:t>
            </a:r>
            <a:endParaRPr lang="en-US" sz="1700" dirty="0"/>
          </a:p>
        </p:txBody>
      </p:sp>
      <p:sp>
        <p:nvSpPr>
          <p:cNvPr id="36" name="TextBox 35"/>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04</a:t>
            </a:r>
          </a:p>
        </p:txBody>
      </p:sp>
      <p:sp>
        <p:nvSpPr>
          <p:cNvPr id="10" name="슬라이드 번호 개체 틀 9">
            <a:extLst>
              <a:ext uri="{FF2B5EF4-FFF2-40B4-BE49-F238E27FC236}">
                <a16:creationId xmlns:a16="http://schemas.microsoft.com/office/drawing/2014/main" id="{BFC010E7-684A-4046-90BB-E6841B7CB15C}"/>
              </a:ext>
            </a:extLst>
          </p:cNvPr>
          <p:cNvSpPr>
            <a:spLocks noGrp="1"/>
          </p:cNvSpPr>
          <p:nvPr>
            <p:ph type="sldNum" sz="quarter" idx="4294967295"/>
          </p:nvPr>
        </p:nvSpPr>
        <p:spPr/>
        <p:txBody>
          <a:bodyPr/>
          <a:lstStyle/>
          <a:p>
            <a:pPr algn="l"/>
            <a:fld id="{F7021451-1387-4CA6-816F-3879F97B5CBC}" type="slidenum">
              <a:rPr lang="en-US" b="0" smtClean="0"/>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CB424-7E5F-5D97-8116-D747D43CE0B6}"/>
            </a:ext>
          </a:extLst>
        </p:cNvPr>
        <p:cNvGrpSpPr/>
        <p:nvPr/>
      </p:nvGrpSpPr>
      <p:grpSpPr>
        <a:xfrm>
          <a:off x="0" y="0"/>
          <a:ext cx="0" cy="0"/>
          <a:chOff x="0" y="0"/>
          <a:chExt cx="0" cy="0"/>
        </a:xfrm>
      </p:grpSpPr>
      <p:sp>
        <p:nvSpPr>
          <p:cNvPr id="14" name="사각형: 둥근 모서리 13">
            <a:extLst>
              <a:ext uri="{FF2B5EF4-FFF2-40B4-BE49-F238E27FC236}">
                <a16:creationId xmlns:a16="http://schemas.microsoft.com/office/drawing/2014/main" id="{35B6F7E8-20A0-236E-B96B-A5C65C9170CF}"/>
              </a:ext>
            </a:extLst>
          </p:cNvPr>
          <p:cNvSpPr/>
          <p:nvPr/>
        </p:nvSpPr>
        <p:spPr>
          <a:xfrm>
            <a:off x="1643602" y="2214881"/>
            <a:ext cx="9059958" cy="3682067"/>
          </a:xfrm>
          <a:prstGeom prst="roundRect">
            <a:avLst>
              <a:gd name="adj" fmla="val 293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50000"/>
              </a:lnSpc>
            </a:pPr>
            <a:endParaRPr lang="en-US" altLang="ko-KR" sz="1300" spc="-100" dirty="0">
              <a:solidFill>
                <a:schemeClr val="tx1"/>
              </a:solidFill>
              <a:latin typeface="맑은 고딕" panose="020B0503020000020004" pitchFamily="50" charset="-127"/>
              <a:ea typeface="맑은 고딕" panose="020B0503020000020004" pitchFamily="50" charset="-127"/>
            </a:endParaRPr>
          </a:p>
        </p:txBody>
      </p:sp>
      <p:sp>
        <p:nvSpPr>
          <p:cNvPr id="2" name="제목 1">
            <a:extLst>
              <a:ext uri="{FF2B5EF4-FFF2-40B4-BE49-F238E27FC236}">
                <a16:creationId xmlns:a16="http://schemas.microsoft.com/office/drawing/2014/main" id="{521320EC-7C47-B8D8-8B85-FC1FA8730E52}"/>
              </a:ext>
            </a:extLst>
          </p:cNvPr>
          <p:cNvSpPr>
            <a:spLocks noGrp="1"/>
          </p:cNvSpPr>
          <p:nvPr>
            <p:ph type="title"/>
          </p:nvPr>
        </p:nvSpPr>
        <p:spPr>
          <a:xfrm>
            <a:off x="1529393" y="233267"/>
            <a:ext cx="9133215" cy="522514"/>
          </a:xfrm>
        </p:spPr>
        <p:txBody>
          <a:bodyPr>
            <a:normAutofit/>
          </a:bodyPr>
          <a:lstStyle/>
          <a:p>
            <a:r>
              <a:rPr lang="en-US" altLang="ko-KR" dirty="0"/>
              <a:t>4. </a:t>
            </a:r>
            <a:r>
              <a:rPr lang="ko-KR" altLang="en-US" dirty="0" err="1"/>
              <a:t>캡티브</a:t>
            </a:r>
            <a:r>
              <a:rPr lang="ko-KR" altLang="en-US" dirty="0"/>
              <a:t> 사례 </a:t>
            </a:r>
            <a:r>
              <a:rPr lang="en-US" altLang="ko-KR" dirty="0"/>
              <a:t>(3)</a:t>
            </a:r>
            <a:endParaRPr lang="ko-KR" altLang="en-US" dirty="0"/>
          </a:p>
        </p:txBody>
      </p:sp>
      <p:sp>
        <p:nvSpPr>
          <p:cNvPr id="3" name="슬라이드 번호 개체 틀 2">
            <a:extLst>
              <a:ext uri="{FF2B5EF4-FFF2-40B4-BE49-F238E27FC236}">
                <a16:creationId xmlns:a16="http://schemas.microsoft.com/office/drawing/2014/main" id="{9E3F4FB2-6302-3C87-D5E9-6FDA391947A9}"/>
              </a:ext>
            </a:extLst>
          </p:cNvPr>
          <p:cNvSpPr>
            <a:spLocks noGrp="1"/>
          </p:cNvSpPr>
          <p:nvPr>
            <p:ph type="sldNum" sz="quarter" idx="12"/>
          </p:nvPr>
        </p:nvSpPr>
        <p:spPr/>
        <p:txBody>
          <a:bodyPr/>
          <a:lstStyle/>
          <a:p>
            <a:fld id="{D6DD100E-1F12-47C0-97D9-D6793320635E}" type="slidenum">
              <a:rPr lang="ko-KR" altLang="en-US" smtClean="0"/>
              <a:pPr/>
              <a:t>70</a:t>
            </a:fld>
            <a:endParaRPr lang="ko-KR" altLang="en-US">
              <a:latin typeface="맑은 고딕" panose="020B0503020000020004" pitchFamily="50" charset="-127"/>
              <a:ea typeface="맑은 고딕" panose="020B0503020000020004" pitchFamily="50" charset="-127"/>
            </a:endParaRPr>
          </a:p>
        </p:txBody>
      </p:sp>
      <p:pic>
        <p:nvPicPr>
          <p:cNvPr id="7" name="그림 6">
            <a:extLst>
              <a:ext uri="{FF2B5EF4-FFF2-40B4-BE49-F238E27FC236}">
                <a16:creationId xmlns:a16="http://schemas.microsoft.com/office/drawing/2014/main" id="{55BF7A10-871E-BBA7-9CFC-EC56EB2A0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842" y="2780523"/>
            <a:ext cx="4041029" cy="2891776"/>
          </a:xfrm>
          <a:prstGeom prst="roundRect">
            <a:avLst>
              <a:gd name="adj" fmla="val 567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0B24C1CF-0199-20C3-5074-23F441929FFA}"/>
              </a:ext>
            </a:extLst>
          </p:cNvPr>
          <p:cNvSpPr txBox="1"/>
          <p:nvPr/>
        </p:nvSpPr>
        <p:spPr>
          <a:xfrm>
            <a:off x="1683086" y="1120208"/>
            <a:ext cx="9254154" cy="697050"/>
          </a:xfrm>
          <a:prstGeom prst="rect">
            <a:avLst/>
          </a:prstGeom>
          <a:noFill/>
        </p:spPr>
        <p:txBody>
          <a:bodyPr wrap="square">
            <a:spAutoFit/>
          </a:bodyPr>
          <a:lstStyle/>
          <a:p>
            <a:pPr marL="228600" indent="-228600" fontAlgn="base">
              <a:lnSpc>
                <a:spcPct val="150000"/>
              </a:lnSpc>
              <a:buFont typeface="Wingdings" panose="05000000000000000000" pitchFamily="2" charset="2"/>
              <a:buChar char="u"/>
            </a:pPr>
            <a:r>
              <a:rPr lang="en-US" altLang="ko-KR" sz="1400" b="1" kern="0" spc="-100" dirty="0">
                <a:solidFill>
                  <a:srgbClr val="000000"/>
                </a:solidFill>
                <a:latin typeface="맑은 고딕" panose="020B0503020000020004" pitchFamily="50" charset="-127"/>
                <a:ea typeface="맑은 고딕" panose="020B0503020000020004" pitchFamily="50" charset="-127"/>
              </a:rPr>
              <a:t>BHP, </a:t>
            </a:r>
            <a:r>
              <a:rPr lang="ko-KR" altLang="en-US" sz="1400" b="1" kern="0" spc="-100" dirty="0" err="1">
                <a:solidFill>
                  <a:srgbClr val="000000"/>
                </a:solidFill>
                <a:latin typeface="맑은 고딕" panose="020B0503020000020004" pitchFamily="50" charset="-127"/>
                <a:ea typeface="맑은 고딕" panose="020B0503020000020004" pitchFamily="50" charset="-127"/>
              </a:rPr>
              <a:t>토탈에너지</a:t>
            </a:r>
            <a:r>
              <a:rPr lang="en-US" altLang="ko-KR" sz="1400" b="1" kern="0" spc="-100" dirty="0">
                <a:solidFill>
                  <a:srgbClr val="000000"/>
                </a:solidFill>
                <a:latin typeface="맑은 고딕" panose="020B0503020000020004" pitchFamily="50" charset="-127"/>
                <a:ea typeface="맑은 고딕" panose="020B0503020000020004" pitchFamily="50" charset="-127"/>
              </a:rPr>
              <a:t>(TotalEnergies), </a:t>
            </a:r>
            <a:r>
              <a:rPr lang="ko-KR" altLang="en-US" sz="1400" b="1" kern="0" spc="-100" dirty="0" err="1">
                <a:solidFill>
                  <a:srgbClr val="000000"/>
                </a:solidFill>
                <a:latin typeface="맑은 고딕" panose="020B0503020000020004" pitchFamily="50" charset="-127"/>
                <a:ea typeface="맑은 고딕" panose="020B0503020000020004" pitchFamily="50" charset="-127"/>
              </a:rPr>
              <a:t>에넬</a:t>
            </a:r>
            <a:r>
              <a:rPr lang="en-US" altLang="ko-KR" sz="1400" b="1" kern="0" spc="-100" dirty="0">
                <a:solidFill>
                  <a:srgbClr val="000000"/>
                </a:solidFill>
                <a:latin typeface="맑은 고딕" panose="020B0503020000020004" pitchFamily="50" charset="-127"/>
                <a:ea typeface="맑은 고딕" panose="020B0503020000020004" pitchFamily="50" charset="-127"/>
              </a:rPr>
              <a:t>(Enel), BP, </a:t>
            </a:r>
            <a:r>
              <a:rPr lang="ko-KR" altLang="en-US" sz="1400" b="1" kern="0" spc="-100" dirty="0" err="1">
                <a:solidFill>
                  <a:srgbClr val="000000"/>
                </a:solidFill>
                <a:latin typeface="맑은 고딕" panose="020B0503020000020004" pitchFamily="50" charset="-127"/>
                <a:ea typeface="맑은 고딕" panose="020B0503020000020004" pitchFamily="50" charset="-127"/>
              </a:rPr>
              <a:t>글렌코어</a:t>
            </a:r>
            <a:r>
              <a:rPr lang="en-US" altLang="ko-KR" sz="1400" b="1" kern="0" spc="-100" dirty="0">
                <a:solidFill>
                  <a:srgbClr val="000000"/>
                </a:solidFill>
                <a:latin typeface="맑은 고딕" panose="020B0503020000020004" pitchFamily="50" charset="-127"/>
                <a:ea typeface="맑은 고딕" panose="020B0503020000020004" pitchFamily="50" charset="-127"/>
              </a:rPr>
              <a:t>(Glencore), </a:t>
            </a:r>
            <a:r>
              <a:rPr lang="ko-KR" altLang="en-US" sz="1400" b="1" kern="0" spc="-100" dirty="0">
                <a:solidFill>
                  <a:srgbClr val="000000"/>
                </a:solidFill>
                <a:latin typeface="맑은 고딕" panose="020B0503020000020004" pitchFamily="50" charset="-127"/>
                <a:ea typeface="맑은 고딕" panose="020B0503020000020004" pitchFamily="50" charset="-127"/>
              </a:rPr>
              <a:t>쉘</a:t>
            </a:r>
            <a:r>
              <a:rPr lang="en-US" altLang="ko-KR" sz="1400" b="1" kern="0" spc="-100" dirty="0">
                <a:solidFill>
                  <a:srgbClr val="000000"/>
                </a:solidFill>
                <a:latin typeface="맑은 고딕" panose="020B0503020000020004" pitchFamily="50" charset="-127"/>
                <a:ea typeface="맑은 고딕" panose="020B0503020000020004" pitchFamily="50" charset="-127"/>
              </a:rPr>
              <a:t>(Shell) </a:t>
            </a:r>
            <a:r>
              <a:rPr lang="ko-KR" altLang="en-US" sz="1400" b="1" kern="0" spc="-100" dirty="0">
                <a:solidFill>
                  <a:srgbClr val="000000"/>
                </a:solidFill>
                <a:latin typeface="맑은 고딕" panose="020B0503020000020004" pitchFamily="50" charset="-127"/>
                <a:ea typeface="맑은 고딕" panose="020B0503020000020004" pitchFamily="50" charset="-127"/>
              </a:rPr>
              <a:t>등은 외부 상업 보험사의 보험료를 감당하기 어려워지자</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자회사 형태의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보험사를 직접 세워 자사의 위험을 자체적으로 방어하고 있음</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p:txBody>
      </p:sp>
      <p:sp>
        <p:nvSpPr>
          <p:cNvPr id="13" name="TextBox 12">
            <a:extLst>
              <a:ext uri="{FF2B5EF4-FFF2-40B4-BE49-F238E27FC236}">
                <a16:creationId xmlns:a16="http://schemas.microsoft.com/office/drawing/2014/main" id="{8E0D9872-F0A6-35EA-1E35-EDF3F805207A}"/>
              </a:ext>
            </a:extLst>
          </p:cNvPr>
          <p:cNvSpPr txBox="1"/>
          <p:nvPr/>
        </p:nvSpPr>
        <p:spPr>
          <a:xfrm>
            <a:off x="3043161" y="2059356"/>
            <a:ext cx="6260840" cy="3077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spc="-100">
                <a:solidFill>
                  <a:schemeClr val="lt1"/>
                </a:solidFill>
                <a:latin typeface="맑은 고딕" panose="020B0503020000020004" pitchFamily="50" charset="-127"/>
                <a:ea typeface="맑은 고딕" panose="020B0503020000020004" pitchFamily="50" charset="-127"/>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ko-KR" dirty="0"/>
              <a:t>2010</a:t>
            </a:r>
            <a:r>
              <a:rPr lang="ko-KR" altLang="en-US" dirty="0"/>
              <a:t>년 멕시코만 </a:t>
            </a:r>
            <a:r>
              <a:rPr lang="ko-KR" altLang="en-US" dirty="0" err="1"/>
              <a:t>마콘도</a:t>
            </a:r>
            <a:r>
              <a:rPr lang="ko-KR" altLang="en-US" dirty="0"/>
              <a:t> 유정</a:t>
            </a:r>
            <a:r>
              <a:rPr lang="en-US" altLang="ko-KR" dirty="0"/>
              <a:t>(</a:t>
            </a:r>
            <a:r>
              <a:rPr lang="ko-KR" altLang="en-US" dirty="0" err="1"/>
              <a:t>딥워터</a:t>
            </a:r>
            <a:r>
              <a:rPr lang="ko-KR" altLang="en-US" dirty="0"/>
              <a:t> </a:t>
            </a:r>
            <a:r>
              <a:rPr lang="ko-KR" altLang="en-US" dirty="0" err="1"/>
              <a:t>호라이즌호</a:t>
            </a:r>
            <a:r>
              <a:rPr lang="en-US" altLang="ko-KR" dirty="0"/>
              <a:t>) </a:t>
            </a:r>
            <a:r>
              <a:rPr lang="ko-KR" altLang="en-US" dirty="0"/>
              <a:t>폭발 및 원유 유출 사고</a:t>
            </a:r>
            <a:endParaRPr lang="en-US" altLang="ko-KR" dirty="0"/>
          </a:p>
        </p:txBody>
      </p:sp>
      <p:sp>
        <p:nvSpPr>
          <p:cNvPr id="15" name="TextBox 14">
            <a:extLst>
              <a:ext uri="{FF2B5EF4-FFF2-40B4-BE49-F238E27FC236}">
                <a16:creationId xmlns:a16="http://schemas.microsoft.com/office/drawing/2014/main" id="{0612E2BA-0695-FC0B-3853-D9B8E275FCCA}"/>
              </a:ext>
            </a:extLst>
          </p:cNvPr>
          <p:cNvSpPr txBox="1"/>
          <p:nvPr/>
        </p:nvSpPr>
        <p:spPr>
          <a:xfrm>
            <a:off x="6153901" y="2749539"/>
            <a:ext cx="4191415" cy="2872774"/>
          </a:xfrm>
          <a:prstGeom prst="rect">
            <a:avLst/>
          </a:prstGeom>
          <a:noFill/>
        </p:spPr>
        <p:txBody>
          <a:bodyPr wrap="square">
            <a:spAutoFit/>
          </a:bodyPr>
          <a:lstStyle/>
          <a:p>
            <a:pPr marL="228600" indent="-228600" fontAlgn="base">
              <a:lnSpc>
                <a:spcPct val="150000"/>
              </a:lnSpc>
              <a:buFont typeface="Wingdings" panose="05000000000000000000" pitchFamily="2" charset="2"/>
              <a:buChar char="u"/>
            </a:pP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보험 운영</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당시 </a:t>
            </a:r>
            <a:r>
              <a:rPr lang="en-US" altLang="ko-KR" sz="1200" kern="0" spc="-100" dirty="0">
                <a:solidFill>
                  <a:srgbClr val="000000"/>
                </a:solidFill>
                <a:latin typeface="맑은 고딕" panose="020B0503020000020004" pitchFamily="50" charset="-127"/>
                <a:ea typeface="맑은 고딕" panose="020B0503020000020004" pitchFamily="50" charset="-127"/>
              </a:rPr>
              <a:t>BP</a:t>
            </a:r>
            <a:r>
              <a:rPr lang="ko-KR" altLang="en-US" sz="1200" kern="0" spc="-100" dirty="0">
                <a:solidFill>
                  <a:srgbClr val="000000"/>
                </a:solidFill>
                <a:latin typeface="맑은 고딕" panose="020B0503020000020004" pitchFamily="50" charset="-127"/>
                <a:ea typeface="맑은 고딕" panose="020B0503020000020004" pitchFamily="50" charset="-127"/>
              </a:rPr>
              <a:t>는 자회사인 </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주피터보험</a:t>
            </a:r>
            <a:r>
              <a:rPr lang="en-US" altLang="ko-KR" sz="1200" kern="0" spc="-100" dirty="0">
                <a:solidFill>
                  <a:srgbClr val="000000"/>
                </a:solidFill>
                <a:latin typeface="맑은 고딕" panose="020B0503020000020004" pitchFamily="50" charset="-127"/>
                <a:ea typeface="맑은 고딕" panose="020B0503020000020004" pitchFamily="50" charset="-127"/>
              </a:rPr>
              <a:t>(Jupiter Insurance)'</a:t>
            </a:r>
            <a:r>
              <a:rPr lang="ko-KR" altLang="en-US" sz="1200" kern="0" spc="-100" dirty="0">
                <a:solidFill>
                  <a:srgbClr val="000000"/>
                </a:solidFill>
                <a:latin typeface="맑은 고딕" panose="020B0503020000020004" pitchFamily="50" charset="-127"/>
                <a:ea typeface="맑은 고딕" panose="020B0503020000020004" pitchFamily="50" charset="-127"/>
              </a:rPr>
              <a:t>을 세워 자사의 손실을 보상받는 구조를 취함</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원유 유출로 인해 </a:t>
            </a:r>
            <a:r>
              <a:rPr lang="en-US" altLang="ko-KR" sz="1200" kern="0" spc="-100" dirty="0">
                <a:solidFill>
                  <a:srgbClr val="000000"/>
                </a:solidFill>
                <a:latin typeface="맑은 고딕" panose="020B0503020000020004" pitchFamily="50" charset="-127"/>
                <a:ea typeface="맑은 고딕" panose="020B0503020000020004" pitchFamily="50" charset="-127"/>
              </a:rPr>
              <a:t>5</a:t>
            </a:r>
            <a:r>
              <a:rPr lang="ko-KR" altLang="en-US" sz="1200" kern="0" spc="-100" dirty="0">
                <a:solidFill>
                  <a:srgbClr val="000000"/>
                </a:solidFill>
                <a:latin typeface="맑은 고딕" panose="020B0503020000020004" pitchFamily="50" charset="-127"/>
                <a:ea typeface="맑은 고딕" panose="020B0503020000020004" pitchFamily="50" charset="-127"/>
              </a:rPr>
              <a:t>개 주의 어업</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관광산업</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해양 생태계가 파괴되고 천문학적인 방제 작업 비용이 발생</a:t>
            </a:r>
            <a:r>
              <a:rPr lang="en-US" altLang="ko-KR" sz="1200" kern="0" spc="-100" dirty="0">
                <a:solidFill>
                  <a:srgbClr val="000000"/>
                </a:solidFill>
                <a:latin typeface="맑은 고딕" panose="020B0503020000020004" pitchFamily="50" charset="-127"/>
                <a:ea typeface="맑은 고딕" panose="020B0503020000020004" pitchFamily="50" charset="-127"/>
              </a:rPr>
              <a:t> </a:t>
            </a:r>
          </a:p>
          <a:p>
            <a:pPr marL="351450" indent="-171450" fontAlgn="base">
              <a:lnSpc>
                <a:spcPct val="1500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주피터보험의 보상 한도는 </a:t>
            </a:r>
            <a:r>
              <a:rPr lang="en-US" altLang="ko-KR" sz="1200" kern="0" spc="-100" dirty="0">
                <a:solidFill>
                  <a:srgbClr val="000000"/>
                </a:solidFill>
                <a:latin typeface="맑은 고딕" panose="020B0503020000020004" pitchFamily="50" charset="-127"/>
                <a:ea typeface="맑은 고딕" panose="020B0503020000020004" pitchFamily="50" charset="-127"/>
              </a:rPr>
              <a:t>7</a:t>
            </a:r>
            <a:r>
              <a:rPr lang="ko-KR" altLang="en-US" sz="1200" kern="0" spc="-100" dirty="0">
                <a:solidFill>
                  <a:srgbClr val="000000"/>
                </a:solidFill>
                <a:latin typeface="맑은 고딕" panose="020B0503020000020004" pitchFamily="50" charset="-127"/>
                <a:ea typeface="맑은 고딕" panose="020B0503020000020004" pitchFamily="50" charset="-127"/>
              </a:rPr>
              <a:t>억 달러에 불과</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피해액을 보상엔 부족</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buFont typeface="Wingdings" panose="05000000000000000000" pitchFamily="2" charset="2"/>
              <a:buChar char="Ø"/>
            </a:pPr>
            <a:r>
              <a:rPr lang="en-US" altLang="ko-KR" sz="1200" kern="0" spc="-100" dirty="0">
                <a:solidFill>
                  <a:srgbClr val="000000"/>
                </a:solidFill>
                <a:latin typeface="맑은 고딕" panose="020B0503020000020004" pitchFamily="50" charset="-127"/>
                <a:ea typeface="맑은 고딕" panose="020B0503020000020004" pitchFamily="50" charset="-127"/>
              </a:rPr>
              <a:t>BP</a:t>
            </a:r>
            <a:r>
              <a:rPr lang="ko-KR" altLang="en-US" sz="1200" kern="0" spc="-100" dirty="0">
                <a:solidFill>
                  <a:srgbClr val="000000"/>
                </a:solidFill>
                <a:latin typeface="맑은 고딕" panose="020B0503020000020004" pitchFamily="50" charset="-127"/>
                <a:ea typeface="맑은 고딕" panose="020B0503020000020004" pitchFamily="50" charset="-127"/>
              </a:rPr>
              <a:t>는 보험 처리 범위를 넘어선 수백억 달러에 달하는 막대한 손실을 직접 부담</a:t>
            </a:r>
          </a:p>
          <a:p>
            <a:pPr marL="180000" fontAlgn="base">
              <a:lnSpc>
                <a:spcPct val="150000"/>
              </a:lnSpc>
            </a:pPr>
            <a:endParaRPr lang="en-US" altLang="ko-KR" sz="1200" kern="0" spc="-100" dirty="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1754568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F1053-ED9E-9CDC-EA1D-5D2519878B6C}"/>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7AEFE4F9-F0CE-D3EF-05AC-496302F91403}"/>
              </a:ext>
            </a:extLst>
          </p:cNvPr>
          <p:cNvSpPr>
            <a:spLocks noGrp="1"/>
          </p:cNvSpPr>
          <p:nvPr>
            <p:ph type="title"/>
          </p:nvPr>
        </p:nvSpPr>
        <p:spPr>
          <a:xfrm>
            <a:off x="1529393" y="233267"/>
            <a:ext cx="9133215" cy="522514"/>
          </a:xfrm>
        </p:spPr>
        <p:txBody>
          <a:bodyPr>
            <a:normAutofit/>
          </a:bodyPr>
          <a:lstStyle/>
          <a:p>
            <a:r>
              <a:rPr lang="en-US" altLang="ko-KR" dirty="0"/>
              <a:t>4. </a:t>
            </a:r>
            <a:r>
              <a:rPr lang="ko-KR" altLang="en-US" dirty="0" err="1"/>
              <a:t>캡티브</a:t>
            </a:r>
            <a:r>
              <a:rPr lang="ko-KR" altLang="en-US" dirty="0"/>
              <a:t> 사례 </a:t>
            </a:r>
            <a:r>
              <a:rPr lang="en-US" altLang="ko-KR" dirty="0"/>
              <a:t>(4) - </a:t>
            </a:r>
            <a:r>
              <a:rPr lang="en-US" altLang="ko-KR" sz="1800" dirty="0"/>
              <a:t>SGIS JAPAN </a:t>
            </a:r>
            <a:r>
              <a:rPr lang="ko-KR" altLang="en-US" sz="1800" dirty="0" err="1"/>
              <a:t>강태구</a:t>
            </a:r>
            <a:r>
              <a:rPr lang="ko-KR" altLang="en-US" sz="1800" dirty="0"/>
              <a:t> 본부장</a:t>
            </a:r>
            <a:endParaRPr lang="ko-KR" altLang="en-US" dirty="0"/>
          </a:p>
        </p:txBody>
      </p:sp>
      <p:sp>
        <p:nvSpPr>
          <p:cNvPr id="3" name="슬라이드 번호 개체 틀 2">
            <a:extLst>
              <a:ext uri="{FF2B5EF4-FFF2-40B4-BE49-F238E27FC236}">
                <a16:creationId xmlns:a16="http://schemas.microsoft.com/office/drawing/2014/main" id="{78A2F9BB-7B6D-4278-D46A-394CFF9FACD4}"/>
              </a:ext>
            </a:extLst>
          </p:cNvPr>
          <p:cNvSpPr>
            <a:spLocks noGrp="1"/>
          </p:cNvSpPr>
          <p:nvPr>
            <p:ph type="sldNum" sz="quarter" idx="12"/>
          </p:nvPr>
        </p:nvSpPr>
        <p:spPr/>
        <p:txBody>
          <a:bodyPr/>
          <a:lstStyle/>
          <a:p>
            <a:fld id="{D6DD100E-1F12-47C0-97D9-D6793320635E}" type="slidenum">
              <a:rPr lang="ko-KR" altLang="en-US" smtClean="0"/>
              <a:pPr/>
              <a:t>71</a:t>
            </a:fld>
            <a:endParaRPr lang="ko-KR" altLang="en-US">
              <a:latin typeface="맑은 고딕" panose="020B0503020000020004" pitchFamily="50" charset="-127"/>
              <a:ea typeface="맑은 고딕" panose="020B0503020000020004" pitchFamily="50" charset="-127"/>
            </a:endParaRPr>
          </a:p>
        </p:txBody>
      </p:sp>
      <p:sp>
        <p:nvSpPr>
          <p:cNvPr id="5" name="TextBox 4">
            <a:extLst>
              <a:ext uri="{FF2B5EF4-FFF2-40B4-BE49-F238E27FC236}">
                <a16:creationId xmlns:a16="http://schemas.microsoft.com/office/drawing/2014/main" id="{872DBFDC-F6CD-F2C5-E422-B4B7FD15AF04}"/>
              </a:ext>
            </a:extLst>
          </p:cNvPr>
          <p:cNvSpPr txBox="1"/>
          <p:nvPr/>
        </p:nvSpPr>
        <p:spPr>
          <a:xfrm>
            <a:off x="1651000" y="1201488"/>
            <a:ext cx="9083040" cy="4852034"/>
          </a:xfrm>
          <a:prstGeom prst="rect">
            <a:avLst/>
          </a:prstGeom>
          <a:noFill/>
        </p:spPr>
        <p:txBody>
          <a:bodyPr wrap="square">
            <a:spAutoFit/>
          </a:bodyPr>
          <a:lstStyle/>
          <a:p>
            <a:pPr marL="230400" indent="-230400" fontAlgn="base">
              <a:lnSpc>
                <a:spcPct val="150000"/>
              </a:lnSpc>
              <a:spcBef>
                <a:spcPts val="600"/>
              </a:spcBef>
              <a:buFont typeface="Wingdings" panose="05000000000000000000" pitchFamily="2" charset="2"/>
              <a:buChar char="u"/>
            </a:pPr>
            <a:r>
              <a:rPr lang="en-US" altLang="ko-KR" sz="1400" b="1" kern="0" spc="-100" dirty="0">
                <a:solidFill>
                  <a:srgbClr val="000000"/>
                </a:solidFill>
                <a:latin typeface="맑은 고딕" panose="020B0503020000020004" pitchFamily="50" charset="-127"/>
                <a:ea typeface="맑은 고딕" panose="020B0503020000020004" pitchFamily="50" charset="-127"/>
              </a:rPr>
              <a:t>1970</a:t>
            </a:r>
            <a:r>
              <a:rPr lang="ko-KR" altLang="en-US" sz="1400" b="1" kern="0" spc="-100" dirty="0">
                <a:solidFill>
                  <a:srgbClr val="000000"/>
                </a:solidFill>
                <a:latin typeface="맑은 고딕" panose="020B0503020000020004" pitchFamily="50" charset="-127"/>
                <a:ea typeface="맑은 고딕" panose="020B0503020000020004" pitchFamily="50" charset="-127"/>
              </a:rPr>
              <a:t>년대 선박보험부터 시작</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선박회사가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캡티브를</a:t>
            </a:r>
            <a:r>
              <a:rPr lang="ko-KR" altLang="en-US" sz="1400" b="1" kern="0" spc="-100" dirty="0">
                <a:solidFill>
                  <a:srgbClr val="000000"/>
                </a:solidFill>
                <a:latin typeface="맑은 고딕" panose="020B0503020000020004" pitchFamily="50" charset="-127"/>
                <a:ea typeface="맑은 고딕" panose="020B0503020000020004" pitchFamily="50" charset="-127"/>
              </a:rPr>
              <a:t> 활용해 </a:t>
            </a:r>
            <a:r>
              <a:rPr lang="ko-KR" altLang="en-US" sz="1400" b="1" kern="0" spc="-100" dirty="0" err="1">
                <a:solidFill>
                  <a:srgbClr val="000000"/>
                </a:solidFill>
                <a:latin typeface="맑은 고딕" panose="020B0503020000020004" pitchFamily="50" charset="-127"/>
                <a:ea typeface="맑은 고딕" panose="020B0503020000020004" pitchFamily="50" charset="-127"/>
              </a:rPr>
              <a:t>요율이</a:t>
            </a:r>
            <a:r>
              <a:rPr lang="ko-KR" altLang="en-US" sz="1400" b="1" kern="0" spc="-100" dirty="0">
                <a:solidFill>
                  <a:srgbClr val="000000"/>
                </a:solidFill>
                <a:latin typeface="맑은 고딕" panose="020B0503020000020004" pitchFamily="50" charset="-127"/>
                <a:ea typeface="맑은 고딕" panose="020B0503020000020004" pitchFamily="50" charset="-127"/>
              </a:rPr>
              <a:t> 낮은 국내외의 보험에 가입함</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230400" indent="-230400" fontAlgn="base">
              <a:lnSpc>
                <a:spcPct val="150000"/>
              </a:lnSpc>
              <a:spcBef>
                <a:spcPts val="600"/>
              </a:spcBef>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해상보험이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캡티브의</a:t>
            </a:r>
            <a:r>
              <a:rPr lang="ko-KR" altLang="en-US" sz="1400" b="1" kern="0" spc="-100" dirty="0">
                <a:solidFill>
                  <a:srgbClr val="000000"/>
                </a:solidFill>
                <a:latin typeface="맑은 고딕" panose="020B0503020000020004" pitchFamily="50" charset="-127"/>
                <a:ea typeface="맑은 고딕" panose="020B0503020000020004" pitchFamily="50" charset="-127"/>
              </a:rPr>
              <a:t> 메인 종목</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이어 생산물배상책임보험이나 리콜 보험 등 특수 리스크 종목으로 확대</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p>
          <a:p>
            <a:pPr marL="230400" indent="-230400" fontAlgn="base">
              <a:lnSpc>
                <a:spcPct val="150000"/>
              </a:lnSpc>
              <a:spcBef>
                <a:spcPts val="600"/>
              </a:spcBef>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일본은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활용이 보편화</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일본은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캡티브를</a:t>
            </a:r>
            <a:r>
              <a:rPr lang="ko-KR" altLang="en-US" sz="1400" b="1" kern="0" spc="-100" dirty="0">
                <a:solidFill>
                  <a:srgbClr val="000000"/>
                </a:solidFill>
                <a:latin typeface="맑은 고딕" panose="020B0503020000020004" pitchFamily="50" charset="-127"/>
                <a:ea typeface="맑은 고딕" panose="020B0503020000020004" pitchFamily="50" charset="-127"/>
              </a:rPr>
              <a:t> 보유</a:t>
            </a:r>
            <a:r>
              <a:rPr lang="en-US" altLang="ko-KR" sz="1400" b="1" kern="0" spc="-100" dirty="0">
                <a:solidFill>
                  <a:srgbClr val="000000"/>
                </a:solidFill>
                <a:latin typeface="맑은 고딕" panose="020B0503020000020004" pitchFamily="50" charset="-127"/>
                <a:ea typeface="맑은 고딕" panose="020B0503020000020004" pitchFamily="50" charset="-127"/>
              </a:rPr>
              <a:t>·</a:t>
            </a:r>
            <a:r>
              <a:rPr lang="ko-KR" altLang="en-US" sz="1400" b="1" kern="0" spc="-100" dirty="0">
                <a:solidFill>
                  <a:srgbClr val="000000"/>
                </a:solidFill>
                <a:latin typeface="맑은 고딕" panose="020B0503020000020004" pitchFamily="50" charset="-127"/>
                <a:ea typeface="맑은 고딕" panose="020B0503020000020004" pitchFamily="50" charset="-127"/>
              </a:rPr>
              <a:t>운영하는 기업이 약 </a:t>
            </a:r>
            <a:r>
              <a:rPr lang="en-US" altLang="ko-KR" sz="1400" b="1" kern="0" spc="-100" dirty="0">
                <a:solidFill>
                  <a:srgbClr val="000000"/>
                </a:solidFill>
                <a:latin typeface="맑은 고딕" panose="020B0503020000020004" pitchFamily="50" charset="-127"/>
                <a:ea typeface="맑은 고딕" panose="020B0503020000020004" pitchFamily="50" charset="-127"/>
              </a:rPr>
              <a:t>200</a:t>
            </a:r>
            <a:r>
              <a:rPr lang="ko-KR" altLang="en-US" sz="1400" b="1" kern="0" spc="-100" dirty="0">
                <a:solidFill>
                  <a:srgbClr val="000000"/>
                </a:solidFill>
                <a:latin typeface="맑은 고딕" panose="020B0503020000020004" pitchFamily="50" charset="-127"/>
                <a:ea typeface="맑은 고딕" panose="020B0503020000020004" pitchFamily="50" charset="-127"/>
              </a:rPr>
              <a:t>개 사</a:t>
            </a:r>
          </a:p>
          <a:p>
            <a:pPr marL="230400" indent="-230400" fontAlgn="base">
              <a:lnSpc>
                <a:spcPct val="150000"/>
              </a:lnSpc>
              <a:spcBef>
                <a:spcPts val="600"/>
              </a:spcBef>
            </a:pPr>
            <a:r>
              <a:rPr lang="en-US" altLang="ko-KR" sz="1200" kern="0" spc="-100" dirty="0">
                <a:solidFill>
                  <a:srgbClr val="000000"/>
                </a:solidFill>
                <a:latin typeface="맑은 고딕" panose="020B0503020000020004" pitchFamily="50" charset="-127"/>
                <a:ea typeface="맑은 고딕" panose="020B0503020000020004" pitchFamily="50" charset="-127"/>
              </a:rPr>
              <a:t>    : </a:t>
            </a:r>
            <a:r>
              <a:rPr lang="ko-KR" altLang="en-US" sz="1200" kern="0" spc="-100" dirty="0">
                <a:solidFill>
                  <a:srgbClr val="000000"/>
                </a:solidFill>
                <a:latin typeface="맑은 고딕" panose="020B0503020000020004" pitchFamily="50" charset="-127"/>
                <a:ea typeface="맑은 고딕" panose="020B0503020000020004" pitchFamily="50" charset="-127"/>
              </a:rPr>
              <a:t>도요타자동차</a:t>
            </a:r>
            <a:r>
              <a:rPr lang="en-US" altLang="ko-KR" sz="1200" kern="0" spc="-100" dirty="0">
                <a:solidFill>
                  <a:srgbClr val="000000"/>
                </a:solidFill>
                <a:latin typeface="맑은 고딕" panose="020B0503020000020004" pitchFamily="50" charset="-127"/>
                <a:ea typeface="맑은 고딕" panose="020B0503020000020004" pitchFamily="50" charset="-127"/>
              </a:rPr>
              <a:t>(Toyota), </a:t>
            </a:r>
            <a:r>
              <a:rPr lang="ko-KR" altLang="en-US" sz="1200" kern="0" spc="-100" dirty="0" err="1">
                <a:solidFill>
                  <a:srgbClr val="000000"/>
                </a:solidFill>
                <a:latin typeface="맑은 고딕" panose="020B0503020000020004" pitchFamily="50" charset="-127"/>
                <a:ea typeface="맑은 고딕" panose="020B0503020000020004" pitchFamily="50" charset="-127"/>
              </a:rPr>
              <a:t>닛산자동차</a:t>
            </a:r>
            <a:r>
              <a:rPr lang="en-US" altLang="ko-KR" sz="1200" kern="0" spc="-100" dirty="0">
                <a:solidFill>
                  <a:srgbClr val="000000"/>
                </a:solidFill>
                <a:latin typeface="맑은 고딕" panose="020B0503020000020004" pitchFamily="50" charset="-127"/>
                <a:ea typeface="맑은 고딕" panose="020B0503020000020004" pitchFamily="50" charset="-127"/>
              </a:rPr>
              <a:t>(Nissan), </a:t>
            </a:r>
            <a:r>
              <a:rPr lang="ko-KR" altLang="en-US" sz="1200" kern="0" spc="-100" dirty="0" err="1">
                <a:solidFill>
                  <a:srgbClr val="000000"/>
                </a:solidFill>
                <a:latin typeface="맑은 고딕" panose="020B0503020000020004" pitchFamily="50" charset="-127"/>
                <a:ea typeface="맑은 고딕" panose="020B0503020000020004" pitchFamily="50" charset="-127"/>
              </a:rPr>
              <a:t>도쿄전력홀딩스</a:t>
            </a:r>
            <a:r>
              <a:rPr lang="en-US" altLang="ko-KR" sz="1200" kern="0" spc="-100" dirty="0">
                <a:solidFill>
                  <a:srgbClr val="000000"/>
                </a:solidFill>
                <a:latin typeface="맑은 고딕" panose="020B0503020000020004" pitchFamily="50" charset="-127"/>
                <a:ea typeface="맑은 고딕" panose="020B0503020000020004" pitchFamily="50" charset="-127"/>
              </a:rPr>
              <a:t>(TEPCO Holdings), </a:t>
            </a:r>
            <a:r>
              <a:rPr lang="ko-KR" altLang="en-US" sz="1200" kern="0" spc="-100" dirty="0" err="1">
                <a:solidFill>
                  <a:srgbClr val="000000"/>
                </a:solidFill>
                <a:latin typeface="맑은 고딕" panose="020B0503020000020004" pitchFamily="50" charset="-127"/>
                <a:ea typeface="맑은 고딕" panose="020B0503020000020004" pitchFamily="50" charset="-127"/>
              </a:rPr>
              <a:t>미쓰이물산</a:t>
            </a:r>
            <a:r>
              <a:rPr lang="en-US" altLang="ko-KR" sz="1200" kern="0" spc="-100" dirty="0">
                <a:solidFill>
                  <a:srgbClr val="000000"/>
                </a:solidFill>
                <a:latin typeface="맑은 고딕" panose="020B0503020000020004" pitchFamily="50" charset="-127"/>
                <a:ea typeface="맑은 고딕" panose="020B0503020000020004" pitchFamily="50" charset="-127"/>
              </a:rPr>
              <a:t>(Mitsui &amp; Co.) </a:t>
            </a:r>
            <a:r>
              <a:rPr lang="ko-KR" altLang="en-US" sz="1200" kern="0" spc="-100" dirty="0">
                <a:solidFill>
                  <a:srgbClr val="000000"/>
                </a:solidFill>
                <a:latin typeface="맑은 고딕" panose="020B0503020000020004" pitchFamily="50" charset="-127"/>
                <a:ea typeface="맑은 고딕" panose="020B0503020000020004" pitchFamily="50" charset="-127"/>
              </a:rPr>
              <a:t>등</a:t>
            </a:r>
          </a:p>
          <a:p>
            <a:pPr marL="230400" indent="-230400" fontAlgn="base">
              <a:lnSpc>
                <a:spcPct val="150000"/>
              </a:lnSpc>
              <a:spcBef>
                <a:spcPts val="600"/>
              </a:spcBef>
              <a:buFont typeface="Wingdings" panose="05000000000000000000" pitchFamily="2" charset="2"/>
              <a:buChar char="u"/>
            </a:pP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활용 이유</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p>
          <a:p>
            <a:pPr marL="351450" indent="-171450" fontAlgn="base">
              <a:lnSpc>
                <a:spcPct val="150000"/>
              </a:lnSpc>
              <a:spcBef>
                <a:spcPts val="600"/>
              </a:spcBef>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시장보험으로는 커버가 어려운 보장 공백을 메움 </a:t>
            </a:r>
            <a:br>
              <a:rPr lang="en-US" altLang="ko-KR" sz="1200" kern="0" spc="-100" dirty="0">
                <a:solidFill>
                  <a:srgbClr val="000000"/>
                </a:solidFill>
                <a:latin typeface="맑은 고딕" panose="020B0503020000020004" pitchFamily="50" charset="-127"/>
                <a:ea typeface="맑은 고딕" panose="020B0503020000020004" pitchFamily="50" charset="-127"/>
              </a:rPr>
            </a:b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특수제품 제조 기업이 지진 등 공장 피해에 대비하고 싶지만 시중 보험이 인수하지 않아 직접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200" kern="0" spc="-100" dirty="0">
                <a:solidFill>
                  <a:srgbClr val="000000"/>
                </a:solidFill>
                <a:latin typeface="맑은 고딕" panose="020B0503020000020004" pitchFamily="50" charset="-127"/>
                <a:ea typeface="맑은 고딕" panose="020B0503020000020004" pitchFamily="50" charset="-127"/>
              </a:rPr>
              <a:t> 설립</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spcBef>
                <a:spcPts val="600"/>
              </a:spcBef>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기업이 부담해야 하는 리스크</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자기부담</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의무가입 성격</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를 구조화</a:t>
            </a:r>
            <a:br>
              <a:rPr lang="en-US" altLang="ko-KR" sz="1200" kern="0" spc="-100" dirty="0">
                <a:solidFill>
                  <a:srgbClr val="000000"/>
                </a:solidFill>
                <a:latin typeface="맑은 고딕" panose="020B0503020000020004" pitchFamily="50" charset="-127"/>
                <a:ea typeface="맑은 고딕" panose="020B0503020000020004" pitchFamily="50" charset="-127"/>
              </a:rPr>
            </a:b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제철소 운영 기업이 의무가입 성격의 화재보험을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캡티브를</a:t>
            </a:r>
            <a:r>
              <a:rPr lang="ko-KR" altLang="en-US" sz="1200" kern="0" spc="-100" dirty="0">
                <a:solidFill>
                  <a:srgbClr val="000000"/>
                </a:solidFill>
                <a:latin typeface="맑은 고딕" panose="020B0503020000020004" pitchFamily="50" charset="-127"/>
                <a:ea typeface="맑은 고딕" panose="020B0503020000020004" pitchFamily="50" charset="-127"/>
              </a:rPr>
              <a:t> 통해 가입</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운영</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spcBef>
                <a:spcPts val="600"/>
              </a:spcBef>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자동차</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제조업의 고객</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품질 리스크에 대응</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예</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연장보증 등</a:t>
            </a:r>
            <a:r>
              <a:rPr lang="en-US" altLang="ko-KR" sz="1200" kern="0" spc="-100" dirty="0">
                <a:solidFill>
                  <a:srgbClr val="000000"/>
                </a:solidFill>
                <a:latin typeface="맑은 고딕" panose="020B0503020000020004" pitchFamily="50" charset="-127"/>
                <a:ea typeface="맑은 고딕" panose="020B0503020000020004" pitchFamily="50" charset="-127"/>
              </a:rPr>
              <a:t>)</a:t>
            </a:r>
            <a:br>
              <a:rPr lang="en-US" altLang="ko-KR" sz="1200" kern="0" spc="-100" dirty="0">
                <a:solidFill>
                  <a:srgbClr val="000000"/>
                </a:solidFill>
                <a:latin typeface="맑은 고딕" panose="020B0503020000020004" pitchFamily="50" charset="-127"/>
                <a:ea typeface="맑은 고딕" panose="020B0503020000020004" pitchFamily="50" charset="-127"/>
              </a:rPr>
            </a:b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자동차회사가 구매자 관련 리스크 대응 및 연장보증 목적으로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200" kern="0" spc="-100" dirty="0">
                <a:solidFill>
                  <a:srgbClr val="000000"/>
                </a:solidFill>
                <a:latin typeface="맑은 고딕" panose="020B0503020000020004" pitchFamily="50" charset="-127"/>
                <a:ea typeface="맑은 고딕" panose="020B0503020000020004" pitchFamily="50" charset="-127"/>
              </a:rPr>
              <a:t> 활용</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ct val="150000"/>
              </a:lnSpc>
              <a:spcBef>
                <a:spcPts val="600"/>
              </a:spcBef>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보험료 ‘</a:t>
            </a:r>
            <a:r>
              <a:rPr lang="ko-KR" altLang="en-US" sz="1200" kern="0" spc="-100" dirty="0" err="1">
                <a:solidFill>
                  <a:srgbClr val="000000"/>
                </a:solidFill>
                <a:latin typeface="맑은 고딕" panose="020B0503020000020004" pitchFamily="50" charset="-127"/>
                <a:ea typeface="맑은 고딕" panose="020B0503020000020004" pitchFamily="50" charset="-127"/>
              </a:rPr>
              <a:t>지출’이</a:t>
            </a:r>
            <a:r>
              <a:rPr lang="ko-KR" altLang="en-US" sz="1200" kern="0" spc="-100" dirty="0">
                <a:solidFill>
                  <a:srgbClr val="000000"/>
                </a:solidFill>
                <a:latin typeface="맑은 고딕" panose="020B0503020000020004" pitchFamily="50" charset="-127"/>
                <a:ea typeface="맑은 고딕" panose="020B0503020000020004" pitchFamily="50" charset="-127"/>
              </a:rPr>
              <a:t> 아니라 ‘내부 </a:t>
            </a:r>
            <a:r>
              <a:rPr lang="ko-KR" altLang="en-US" sz="1200" kern="0" spc="-100" dirty="0" err="1">
                <a:solidFill>
                  <a:srgbClr val="000000"/>
                </a:solidFill>
                <a:latin typeface="맑은 고딕" panose="020B0503020000020004" pitchFamily="50" charset="-127"/>
                <a:ea typeface="맑은 고딕" panose="020B0503020000020004" pitchFamily="50" charset="-127"/>
              </a:rPr>
              <a:t>재원’으로</a:t>
            </a:r>
            <a:r>
              <a:rPr lang="ko-KR" altLang="en-US" sz="1200" kern="0" spc="-100" dirty="0">
                <a:solidFill>
                  <a:srgbClr val="000000"/>
                </a:solidFill>
                <a:latin typeface="맑은 고딕" panose="020B0503020000020004" pitchFamily="50" charset="-127"/>
                <a:ea typeface="맑은 고딕" panose="020B0503020000020004" pitchFamily="50" charset="-127"/>
              </a:rPr>
              <a:t> 전환</a:t>
            </a:r>
            <a:br>
              <a:rPr lang="en-US" altLang="ko-KR" sz="1200" kern="0" spc="-100" dirty="0">
                <a:solidFill>
                  <a:srgbClr val="000000"/>
                </a:solidFill>
                <a:latin typeface="맑은 고딕" panose="020B0503020000020004" pitchFamily="50" charset="-127"/>
                <a:ea typeface="맑은 고딕" panose="020B0503020000020004" pitchFamily="50" charset="-127"/>
              </a:rPr>
            </a:b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사고</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클레임</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가 없으면 보험료가 외부 보험사가 아니라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그룹</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이익으로 남아 자산보호 장치가 될 수 있음</a:t>
            </a:r>
          </a:p>
          <a:p>
            <a:pPr marL="285750" indent="-285750" fontAlgn="base">
              <a:lnSpc>
                <a:spcPct val="150000"/>
              </a:lnSpc>
              <a:spcBef>
                <a:spcPts val="600"/>
              </a:spcBef>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일본의 확산 흐름</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최근에는 </a:t>
            </a:r>
            <a:r>
              <a:rPr lang="ko-KR" altLang="en-US" sz="1400" b="1" kern="0" spc="-100" dirty="0" err="1">
                <a:solidFill>
                  <a:srgbClr val="000000"/>
                </a:solidFill>
                <a:latin typeface="맑은 고딕" panose="020B0503020000020004" pitchFamily="50" charset="-127"/>
                <a:ea typeface="맑은 고딕" panose="020B0503020000020004" pitchFamily="50" charset="-127"/>
              </a:rPr>
              <a:t>임대캡티브</a:t>
            </a:r>
            <a:r>
              <a:rPr lang="en-US" altLang="ko-KR" sz="1400" b="1" kern="0" spc="-100" dirty="0">
                <a:solidFill>
                  <a:srgbClr val="000000"/>
                </a:solidFill>
                <a:latin typeface="맑은 고딕" panose="020B0503020000020004" pitchFamily="50" charset="-127"/>
                <a:ea typeface="맑은 고딕" panose="020B0503020000020004" pitchFamily="50" charset="-127"/>
              </a:rPr>
              <a:t>(Rent-a-Captive)</a:t>
            </a:r>
            <a:r>
              <a:rPr lang="ko-KR" altLang="en-US" sz="1400" b="1" kern="0" spc="-100" dirty="0">
                <a:solidFill>
                  <a:srgbClr val="000000"/>
                </a:solidFill>
                <a:latin typeface="맑은 고딕" panose="020B0503020000020004" pitchFamily="50" charset="-127"/>
                <a:ea typeface="맑은 고딕" panose="020B0503020000020004" pitchFamily="50" charset="-127"/>
              </a:rPr>
              <a:t> 등장 </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중</a:t>
            </a:r>
            <a:r>
              <a:rPr lang="en-US" altLang="ko-KR" sz="1400" b="1" kern="0" spc="-100" dirty="0">
                <a:solidFill>
                  <a:srgbClr val="000000"/>
                </a:solidFill>
                <a:latin typeface="맑은 고딕" panose="020B0503020000020004" pitchFamily="50" charset="-127"/>
                <a:ea typeface="맑은 고딕" panose="020B0503020000020004" pitchFamily="50" charset="-127"/>
              </a:rPr>
              <a:t>·</a:t>
            </a:r>
            <a:r>
              <a:rPr lang="ko-KR" altLang="en-US" sz="1400" b="1" kern="0" spc="-100" dirty="0">
                <a:solidFill>
                  <a:srgbClr val="000000"/>
                </a:solidFill>
                <a:latin typeface="맑은 고딕" panose="020B0503020000020004" pitchFamily="50" charset="-127"/>
                <a:ea typeface="맑은 고딕" panose="020B0503020000020004" pitchFamily="50" charset="-127"/>
              </a:rPr>
              <a:t>소기업도 비교적 적은 자본으로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활용</a:t>
            </a:r>
          </a:p>
        </p:txBody>
      </p:sp>
    </p:spTree>
    <p:extLst>
      <p:ext uri="{BB962C8B-B14F-4D97-AF65-F5344CB8AC3E}">
        <p14:creationId xmlns:p14="http://schemas.microsoft.com/office/powerpoint/2010/main" val="31532049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D723B-CF9C-7E7C-1E19-45A59AC4AE3B}"/>
            </a:ext>
          </a:extLst>
        </p:cNvPr>
        <p:cNvGrpSpPr/>
        <p:nvPr/>
      </p:nvGrpSpPr>
      <p:grpSpPr>
        <a:xfrm>
          <a:off x="0" y="0"/>
          <a:ext cx="0" cy="0"/>
          <a:chOff x="0" y="0"/>
          <a:chExt cx="0" cy="0"/>
        </a:xfrm>
      </p:grpSpPr>
      <p:pic>
        <p:nvPicPr>
          <p:cNvPr id="10" name="Google Shape;84;p13" descr="image.png">
            <a:extLst>
              <a:ext uri="{FF2B5EF4-FFF2-40B4-BE49-F238E27FC236}">
                <a16:creationId xmlns:a16="http://schemas.microsoft.com/office/drawing/2014/main" id="{ABE9ECB0-53C3-9AFC-9A2B-11EA41DD287E}"/>
              </a:ext>
            </a:extLst>
          </p:cNvPr>
          <p:cNvPicPr preferRelativeResize="0"/>
          <p:nvPr/>
        </p:nvPicPr>
        <p:blipFill rotWithShape="1">
          <a:blip r:embed="rId2">
            <a:alphaModFix/>
          </a:blip>
          <a:srcRect/>
          <a:stretch/>
        </p:blipFill>
        <p:spPr>
          <a:xfrm>
            <a:off x="1284618" y="1152434"/>
            <a:ext cx="9666514" cy="4902927"/>
          </a:xfrm>
          <a:prstGeom prst="rect">
            <a:avLst/>
          </a:prstGeom>
          <a:noFill/>
          <a:ln>
            <a:noFill/>
          </a:ln>
        </p:spPr>
      </p:pic>
      <p:sp>
        <p:nvSpPr>
          <p:cNvPr id="2" name="제목 1">
            <a:extLst>
              <a:ext uri="{FF2B5EF4-FFF2-40B4-BE49-F238E27FC236}">
                <a16:creationId xmlns:a16="http://schemas.microsoft.com/office/drawing/2014/main" id="{E1FA9917-1786-4A5A-2E2A-197CEE18660D}"/>
              </a:ext>
            </a:extLst>
          </p:cNvPr>
          <p:cNvSpPr>
            <a:spLocks noGrp="1"/>
          </p:cNvSpPr>
          <p:nvPr>
            <p:ph type="title"/>
          </p:nvPr>
        </p:nvSpPr>
        <p:spPr>
          <a:xfrm>
            <a:off x="1529393" y="233267"/>
            <a:ext cx="9133215" cy="522514"/>
          </a:xfrm>
        </p:spPr>
        <p:txBody>
          <a:bodyPr>
            <a:normAutofit/>
          </a:bodyPr>
          <a:lstStyle/>
          <a:p>
            <a:pPr>
              <a:lnSpc>
                <a:spcPct val="119969"/>
              </a:lnSpc>
            </a:pPr>
            <a:r>
              <a:rPr lang="en-US" altLang="ko-KR" dirty="0">
                <a:sym typeface="Urbanist Medium"/>
              </a:rPr>
              <a:t>5. </a:t>
            </a:r>
            <a:r>
              <a:rPr lang="ko-KR" altLang="en-US" dirty="0" err="1">
                <a:sym typeface="Urbanist Medium"/>
              </a:rPr>
              <a:t>캡티브</a:t>
            </a:r>
            <a:r>
              <a:rPr lang="en-US" altLang="ko-KR" dirty="0">
                <a:sym typeface="Urbanist Medium"/>
              </a:rPr>
              <a:t> </a:t>
            </a:r>
            <a:r>
              <a:rPr lang="ko-KR" altLang="en-US" dirty="0">
                <a:sym typeface="Urbanist Medium"/>
              </a:rPr>
              <a:t>설립 </a:t>
            </a:r>
            <a:r>
              <a:rPr lang="ko-KR" altLang="en-US" dirty="0" err="1">
                <a:sym typeface="Urbanist Medium"/>
              </a:rPr>
              <a:t>재점화</a:t>
            </a:r>
            <a:r>
              <a:rPr lang="ko-KR" altLang="en-US" dirty="0">
                <a:sym typeface="Urbanist Medium"/>
              </a:rPr>
              <a:t> </a:t>
            </a:r>
            <a:r>
              <a:rPr lang="en-US" altLang="ko-KR" dirty="0">
                <a:sym typeface="Urbanist Medium"/>
              </a:rPr>
              <a:t>(1)</a:t>
            </a:r>
            <a:r>
              <a:rPr lang="ko-KR" altLang="en-US" dirty="0">
                <a:sym typeface="Urbanist Medium"/>
              </a:rPr>
              <a:t> </a:t>
            </a:r>
            <a:endParaRPr lang="ko-KR" altLang="en-US" dirty="0"/>
          </a:p>
        </p:txBody>
      </p:sp>
      <p:sp>
        <p:nvSpPr>
          <p:cNvPr id="3" name="슬라이드 번호 개체 틀 2">
            <a:extLst>
              <a:ext uri="{FF2B5EF4-FFF2-40B4-BE49-F238E27FC236}">
                <a16:creationId xmlns:a16="http://schemas.microsoft.com/office/drawing/2014/main" id="{CDC2CFA1-3839-9837-4AA6-E58DA8FDE88E}"/>
              </a:ext>
            </a:extLst>
          </p:cNvPr>
          <p:cNvSpPr>
            <a:spLocks noGrp="1"/>
          </p:cNvSpPr>
          <p:nvPr>
            <p:ph type="sldNum" sz="quarter" idx="12"/>
          </p:nvPr>
        </p:nvSpPr>
        <p:spPr/>
        <p:txBody>
          <a:bodyPr/>
          <a:lstStyle/>
          <a:p>
            <a:fld id="{D6DD100E-1F12-47C0-97D9-D6793320635E}" type="slidenum">
              <a:rPr lang="ko-KR" altLang="en-US" smtClean="0"/>
              <a:pPr/>
              <a:t>72</a:t>
            </a:fld>
            <a:endParaRPr lang="ko-KR" altLang="en-US">
              <a:latin typeface="맑은 고딕" panose="020B0503020000020004" pitchFamily="50" charset="-127"/>
              <a:ea typeface="맑은 고딕" panose="020B0503020000020004" pitchFamily="50" charset="-127"/>
            </a:endParaRPr>
          </a:p>
        </p:txBody>
      </p:sp>
      <p:pic>
        <p:nvPicPr>
          <p:cNvPr id="6" name="Google Shape;85;p13" descr="image.png">
            <a:extLst>
              <a:ext uri="{FF2B5EF4-FFF2-40B4-BE49-F238E27FC236}">
                <a16:creationId xmlns:a16="http://schemas.microsoft.com/office/drawing/2014/main" id="{798A9EF4-AE43-1DC1-E27A-354B0B796E6C}"/>
              </a:ext>
            </a:extLst>
          </p:cNvPr>
          <p:cNvPicPr preferRelativeResize="0"/>
          <p:nvPr/>
        </p:nvPicPr>
        <p:blipFill rotWithShape="1">
          <a:blip r:embed="rId3">
            <a:alphaModFix/>
          </a:blip>
          <a:srcRect/>
          <a:stretch/>
        </p:blipFill>
        <p:spPr>
          <a:xfrm>
            <a:off x="1546385" y="1431992"/>
            <a:ext cx="8977313" cy="4271963"/>
          </a:xfrm>
          <a:prstGeom prst="rect">
            <a:avLst/>
          </a:prstGeom>
          <a:noFill/>
          <a:ln>
            <a:noFill/>
          </a:ln>
        </p:spPr>
      </p:pic>
      <p:sp>
        <p:nvSpPr>
          <p:cNvPr id="7" name="Google Shape;88;p13">
            <a:extLst>
              <a:ext uri="{FF2B5EF4-FFF2-40B4-BE49-F238E27FC236}">
                <a16:creationId xmlns:a16="http://schemas.microsoft.com/office/drawing/2014/main" id="{F8E57475-75A6-1452-E323-9C813DE17D5D}"/>
              </a:ext>
            </a:extLst>
          </p:cNvPr>
          <p:cNvSpPr txBox="1"/>
          <p:nvPr/>
        </p:nvSpPr>
        <p:spPr>
          <a:xfrm>
            <a:off x="1607345" y="1458186"/>
            <a:ext cx="8977313" cy="168829"/>
          </a:xfrm>
          <a:prstGeom prst="rect">
            <a:avLst/>
          </a:prstGeom>
          <a:noFill/>
          <a:ln>
            <a:noFill/>
          </a:ln>
        </p:spPr>
        <p:txBody>
          <a:bodyPr spcFirstLastPara="1" wrap="square" lIns="0" tIns="0" rIns="0" bIns="0" anchor="t" anchorCtr="0">
            <a:spAutoFit/>
          </a:bodyPr>
          <a:lstStyle/>
          <a:p>
            <a:pPr algn="r"/>
            <a:r>
              <a:rPr lang="en-US" sz="1097">
                <a:solidFill>
                  <a:srgbClr val="DAFFDE"/>
                </a:solidFill>
                <a:latin typeface="Urbanist"/>
                <a:ea typeface="Urbanist"/>
                <a:cs typeface="Urbanist"/>
                <a:sym typeface="Urbanist"/>
              </a:rPr>
              <a:t>(단위: 개)</a:t>
            </a:r>
            <a:endParaRPr sz="1463"/>
          </a:p>
        </p:txBody>
      </p:sp>
      <p:sp>
        <p:nvSpPr>
          <p:cNvPr id="8" name="Google Shape;87;p13">
            <a:extLst>
              <a:ext uri="{FF2B5EF4-FFF2-40B4-BE49-F238E27FC236}">
                <a16:creationId xmlns:a16="http://schemas.microsoft.com/office/drawing/2014/main" id="{2A625E5C-E7DC-B280-FAA9-FC50F85391DB}"/>
              </a:ext>
            </a:extLst>
          </p:cNvPr>
          <p:cNvSpPr txBox="1"/>
          <p:nvPr/>
        </p:nvSpPr>
        <p:spPr>
          <a:xfrm>
            <a:off x="1417321" y="5279621"/>
            <a:ext cx="9367520" cy="646331"/>
          </a:xfrm>
          <a:prstGeom prst="rect">
            <a:avLst/>
          </a:prstGeom>
          <a:noFill/>
          <a:ln>
            <a:noFill/>
          </a:ln>
        </p:spPr>
        <p:txBody>
          <a:bodyPr spcFirstLastPara="1" wrap="square" lIns="0" tIns="0" rIns="0" bIns="0" anchor="t" anchorCtr="0">
            <a:spAutoFit/>
          </a:bodyPr>
          <a:lstStyle/>
          <a:p>
            <a:pPr marL="285750" indent="-285750">
              <a:lnSpc>
                <a:spcPct val="150000"/>
              </a:lnSpc>
              <a:buFont typeface="Arial" panose="020B0604020202020204" pitchFamily="34" charset="0"/>
              <a:buChar char="•"/>
            </a:pPr>
            <a:r>
              <a:rPr lang="ko-KR" altLang="en-US" sz="1400" b="1" spc="-100" dirty="0">
                <a:solidFill>
                  <a:schemeClr val="bg1"/>
                </a:solidFill>
                <a:latin typeface="맑은 고딕" panose="020B0503020000020004" pitchFamily="50" charset="-127"/>
                <a:ea typeface="맑은 고딕" panose="020B0503020000020004" pitchFamily="50" charset="-127"/>
                <a:cs typeface="Urbanist Medium"/>
                <a:sym typeface="Urbanist Medium"/>
              </a:rPr>
              <a:t>글로벌 </a:t>
            </a:r>
            <a:r>
              <a:rPr lang="ko-KR" altLang="en-US" sz="1400" b="1" spc="-100" dirty="0" err="1">
                <a:solidFill>
                  <a:schemeClr val="bg1"/>
                </a:solidFill>
                <a:latin typeface="맑은 고딕" panose="020B0503020000020004" pitchFamily="50" charset="-127"/>
                <a:ea typeface="맑은 고딕" panose="020B0503020000020004" pitchFamily="50" charset="-127"/>
                <a:cs typeface="Urbanist Medium"/>
                <a:sym typeface="Urbanist Medium"/>
              </a:rPr>
              <a:t>캡티브</a:t>
            </a:r>
            <a:r>
              <a:rPr lang="ko-KR" altLang="en-US" sz="1400" b="1" spc="-100" dirty="0">
                <a:solidFill>
                  <a:schemeClr val="bg1"/>
                </a:solidFill>
                <a:latin typeface="맑은 고딕" panose="020B0503020000020004" pitchFamily="50" charset="-127"/>
                <a:ea typeface="맑은 고딕" panose="020B0503020000020004" pitchFamily="50" charset="-127"/>
                <a:cs typeface="Urbanist Medium"/>
                <a:sym typeface="Urbanist Medium"/>
              </a:rPr>
              <a:t> 시장은 </a:t>
            </a:r>
            <a:r>
              <a:rPr lang="en-US" altLang="ko-KR" sz="1400" b="1" spc="-100" dirty="0">
                <a:solidFill>
                  <a:schemeClr val="bg1"/>
                </a:solidFill>
                <a:latin typeface="맑은 고딕" panose="020B0503020000020004" pitchFamily="50" charset="-127"/>
                <a:ea typeface="맑은 고딕" panose="020B0503020000020004" pitchFamily="50" charset="-127"/>
                <a:cs typeface="Urbanist Medium"/>
                <a:sym typeface="Urbanist Medium"/>
              </a:rPr>
              <a:t>1990</a:t>
            </a:r>
            <a:r>
              <a:rPr lang="ko-KR" altLang="en-US" sz="1400" b="1" spc="-100" dirty="0">
                <a:solidFill>
                  <a:schemeClr val="bg1"/>
                </a:solidFill>
                <a:latin typeface="맑은 고딕" panose="020B0503020000020004" pitchFamily="50" charset="-127"/>
                <a:ea typeface="맑은 고딕" panose="020B0503020000020004" pitchFamily="50" charset="-127"/>
                <a:cs typeface="Urbanist Medium"/>
                <a:sym typeface="Urbanist Medium"/>
              </a:rPr>
              <a:t>년 이후 연평균 약 </a:t>
            </a:r>
            <a:r>
              <a:rPr lang="en-US" altLang="ko-KR" sz="1400" b="1" spc="-100" dirty="0">
                <a:solidFill>
                  <a:schemeClr val="bg1"/>
                </a:solidFill>
                <a:latin typeface="맑은 고딕" panose="020B0503020000020004" pitchFamily="50" charset="-127"/>
                <a:ea typeface="맑은 고딕" panose="020B0503020000020004" pitchFamily="50" charset="-127"/>
                <a:cs typeface="Urbanist Medium"/>
                <a:sym typeface="Urbanist Medium"/>
              </a:rPr>
              <a:t>4~5% </a:t>
            </a:r>
            <a:r>
              <a:rPr lang="ko-KR" altLang="en-US" sz="1400" b="1" spc="-100" dirty="0">
                <a:solidFill>
                  <a:schemeClr val="bg1"/>
                </a:solidFill>
                <a:latin typeface="맑은 고딕" panose="020B0503020000020004" pitchFamily="50" charset="-127"/>
                <a:ea typeface="맑은 고딕" panose="020B0503020000020004" pitchFamily="50" charset="-127"/>
                <a:cs typeface="Urbanist Medium"/>
                <a:sym typeface="Urbanist Medium"/>
              </a:rPr>
              <a:t>꾸준한 성장세를 기록함</a:t>
            </a:r>
            <a:endParaRPr lang="en-US" altLang="ko-KR" sz="1400" b="1" spc="-100" dirty="0">
              <a:solidFill>
                <a:schemeClr val="bg1"/>
              </a:solidFill>
              <a:latin typeface="맑은 고딕" panose="020B0503020000020004" pitchFamily="50" charset="-127"/>
              <a:ea typeface="맑은 고딕" panose="020B0503020000020004" pitchFamily="50" charset="-127"/>
              <a:cs typeface="Urbanist Medium"/>
              <a:sym typeface="Urbanist Medium"/>
            </a:endParaRPr>
          </a:p>
          <a:p>
            <a:pPr marL="285750" indent="-285750">
              <a:lnSpc>
                <a:spcPct val="150000"/>
              </a:lnSpc>
              <a:buFont typeface="Arial" panose="020B0604020202020204" pitchFamily="34" charset="0"/>
              <a:buChar char="•"/>
            </a:pPr>
            <a:r>
              <a:rPr lang="en-US" sz="1400" b="1" spc="-100" dirty="0">
                <a:solidFill>
                  <a:schemeClr val="bg1"/>
                </a:solidFill>
                <a:latin typeface="맑은 고딕" panose="020B0503020000020004" pitchFamily="50" charset="-127"/>
                <a:ea typeface="맑은 고딕" panose="020B0503020000020004" pitchFamily="50" charset="-127"/>
                <a:sym typeface="Urbanist Medium"/>
              </a:rPr>
              <a:t>2015</a:t>
            </a:r>
            <a:r>
              <a:rPr lang="ko-KR" altLang="en-US" sz="1400" b="1" spc="-100" dirty="0" err="1">
                <a:solidFill>
                  <a:schemeClr val="bg1"/>
                </a:solidFill>
                <a:latin typeface="맑은 고딕" panose="020B0503020000020004" pitchFamily="50" charset="-127"/>
                <a:ea typeface="맑은 고딕" panose="020B0503020000020004" pitchFamily="50" charset="-127"/>
                <a:sym typeface="Urbanist Medium"/>
              </a:rPr>
              <a:t>년경</a:t>
            </a:r>
            <a:r>
              <a:rPr lang="ko-KR" altLang="en-US" sz="1400" b="1" spc="-100" dirty="0">
                <a:solidFill>
                  <a:schemeClr val="bg1"/>
                </a:solidFill>
                <a:latin typeface="맑은 고딕" panose="020B0503020000020004" pitchFamily="50" charset="-127"/>
                <a:ea typeface="맑은 고딕" panose="020B0503020000020004" pitchFamily="50" charset="-127"/>
                <a:sym typeface="Urbanist Medium"/>
              </a:rPr>
              <a:t> 정점 도달 후 최근까지 양적 팽창에서 질적 고도화 단계로 진입하며 약 </a:t>
            </a:r>
            <a:r>
              <a:rPr lang="en-US" altLang="ko-KR" sz="1400" b="1" spc="-100" dirty="0">
                <a:solidFill>
                  <a:schemeClr val="bg1"/>
                </a:solidFill>
                <a:latin typeface="맑은 고딕" panose="020B0503020000020004" pitchFamily="50" charset="-127"/>
                <a:ea typeface="맑은 고딕" panose="020B0503020000020004" pitchFamily="50" charset="-127"/>
                <a:sym typeface="Urbanist Medium"/>
              </a:rPr>
              <a:t>6,300</a:t>
            </a:r>
            <a:r>
              <a:rPr lang="ko-KR" altLang="en-US" sz="1400" b="1" spc="-100" dirty="0">
                <a:solidFill>
                  <a:schemeClr val="bg1"/>
                </a:solidFill>
                <a:latin typeface="맑은 고딕" panose="020B0503020000020004" pitchFamily="50" charset="-127"/>
                <a:ea typeface="맑은 고딕" panose="020B0503020000020004" pitchFamily="50" charset="-127"/>
                <a:sym typeface="Urbanist Medium"/>
              </a:rPr>
              <a:t>개 수준의 규모 유지하고 있음</a:t>
            </a:r>
            <a:endParaRPr lang="en-US" altLang="ko-KR" sz="1400" b="1" spc="-100" dirty="0">
              <a:solidFill>
                <a:schemeClr val="bg1"/>
              </a:solidFill>
              <a:latin typeface="맑은 고딕" panose="020B0503020000020004" pitchFamily="50" charset="-127"/>
              <a:ea typeface="맑은 고딕" panose="020B0503020000020004" pitchFamily="50" charset="-127"/>
              <a:sym typeface="Urbanist Medium"/>
            </a:endParaRPr>
          </a:p>
        </p:txBody>
      </p:sp>
      <p:sp>
        <p:nvSpPr>
          <p:cNvPr id="9" name="TextBox 8">
            <a:extLst>
              <a:ext uri="{FF2B5EF4-FFF2-40B4-BE49-F238E27FC236}">
                <a16:creationId xmlns:a16="http://schemas.microsoft.com/office/drawing/2014/main" id="{D9D670C1-BC3F-606A-87E4-0119B4FAE457}"/>
              </a:ext>
            </a:extLst>
          </p:cNvPr>
          <p:cNvSpPr txBox="1"/>
          <p:nvPr/>
        </p:nvSpPr>
        <p:spPr>
          <a:xfrm>
            <a:off x="1297008" y="6139500"/>
            <a:ext cx="9010312" cy="303481"/>
          </a:xfrm>
          <a:prstGeom prst="rect">
            <a:avLst/>
          </a:prstGeom>
          <a:noFill/>
        </p:spPr>
        <p:txBody>
          <a:bodyPr wrap="square">
            <a:spAutoFit/>
          </a:bodyPr>
          <a:lstStyle/>
          <a:p>
            <a:pPr marL="396000" indent="-360000" fontAlgn="base">
              <a:lnSpc>
                <a:spcPct val="150000"/>
              </a:lnSpc>
            </a:pPr>
            <a:r>
              <a:rPr lang="en-US" altLang="ko-KR" sz="1050" kern="0" spc="-100" dirty="0">
                <a:solidFill>
                  <a:schemeClr val="tx2"/>
                </a:solidFill>
                <a:latin typeface="맑은 고딕" panose="020B0503020000020004" pitchFamily="50" charset="-127"/>
                <a:ea typeface="맑은 고딕" panose="020B0503020000020004" pitchFamily="50" charset="-127"/>
              </a:rPr>
              <a:t>* </a:t>
            </a:r>
            <a:r>
              <a:rPr lang="ko-KR" altLang="en-US" sz="1050" kern="0" spc="-100" dirty="0">
                <a:solidFill>
                  <a:schemeClr val="tx2"/>
                </a:solidFill>
                <a:latin typeface="맑은 고딕" panose="020B0503020000020004" pitchFamily="50" charset="-127"/>
                <a:ea typeface="맑은 고딕" panose="020B0503020000020004" pitchFamily="50" charset="-127"/>
                <a:sym typeface="Urbanist"/>
              </a:rPr>
              <a:t>자료</a:t>
            </a:r>
            <a:r>
              <a:rPr lang="en-US" altLang="ko-KR" sz="1050" kern="0" spc="-100" dirty="0">
                <a:solidFill>
                  <a:schemeClr val="tx2"/>
                </a:solidFill>
                <a:latin typeface="맑은 고딕" panose="020B0503020000020004" pitchFamily="50" charset="-127"/>
                <a:ea typeface="맑은 고딕" panose="020B0503020000020004" pitchFamily="50" charset="-127"/>
                <a:sym typeface="Urbanist"/>
              </a:rPr>
              <a:t>: ACC 2024(2024. 9. 19.), "ASIAN ANCHORS: LEADING THE WAY IN CAPTIVE INNOVATION"</a:t>
            </a:r>
            <a:endParaRPr lang="en-US" altLang="ko-KR" sz="1050" kern="0" spc="-100" dirty="0">
              <a:solidFill>
                <a:schemeClr val="tx2"/>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8533662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63091-079F-019A-06D8-D172C524A14A}"/>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86891A2A-2978-21F2-2775-D64ACA4FABFF}"/>
              </a:ext>
            </a:extLst>
          </p:cNvPr>
          <p:cNvSpPr>
            <a:spLocks noGrp="1"/>
          </p:cNvSpPr>
          <p:nvPr>
            <p:ph type="title"/>
          </p:nvPr>
        </p:nvSpPr>
        <p:spPr>
          <a:xfrm>
            <a:off x="1529393" y="233267"/>
            <a:ext cx="9133215" cy="522514"/>
          </a:xfrm>
        </p:spPr>
        <p:txBody>
          <a:bodyPr>
            <a:normAutofit/>
          </a:bodyPr>
          <a:lstStyle/>
          <a:p>
            <a:r>
              <a:rPr lang="en-US" altLang="ko-KR" dirty="0"/>
              <a:t>5. </a:t>
            </a:r>
            <a:r>
              <a:rPr lang="ko-KR" altLang="en-US" dirty="0" err="1"/>
              <a:t>캡티브</a:t>
            </a:r>
            <a:r>
              <a:rPr lang="ko-KR" altLang="en-US" dirty="0"/>
              <a:t> 설립 </a:t>
            </a:r>
            <a:r>
              <a:rPr lang="ko-KR" altLang="en-US" dirty="0" err="1"/>
              <a:t>재점화</a:t>
            </a:r>
            <a:r>
              <a:rPr lang="ko-KR" altLang="en-US" dirty="0"/>
              <a:t> </a:t>
            </a:r>
            <a:r>
              <a:rPr lang="en-US" altLang="ko-KR" dirty="0"/>
              <a:t>(2)</a:t>
            </a:r>
            <a:r>
              <a:rPr lang="ko-KR" altLang="en-US" dirty="0"/>
              <a:t> </a:t>
            </a:r>
          </a:p>
        </p:txBody>
      </p:sp>
      <p:sp>
        <p:nvSpPr>
          <p:cNvPr id="3" name="슬라이드 번호 개체 틀 2">
            <a:extLst>
              <a:ext uri="{FF2B5EF4-FFF2-40B4-BE49-F238E27FC236}">
                <a16:creationId xmlns:a16="http://schemas.microsoft.com/office/drawing/2014/main" id="{65FC0295-98C4-F6E8-F6AE-987FD0D10093}"/>
              </a:ext>
            </a:extLst>
          </p:cNvPr>
          <p:cNvSpPr>
            <a:spLocks noGrp="1"/>
          </p:cNvSpPr>
          <p:nvPr>
            <p:ph type="sldNum" sz="quarter" idx="12"/>
          </p:nvPr>
        </p:nvSpPr>
        <p:spPr/>
        <p:txBody>
          <a:bodyPr/>
          <a:lstStyle/>
          <a:p>
            <a:fld id="{D6DD100E-1F12-47C0-97D9-D6793320635E}" type="slidenum">
              <a:rPr lang="ko-KR" altLang="en-US" smtClean="0"/>
              <a:pPr/>
              <a:t>73</a:t>
            </a:fld>
            <a:endParaRPr lang="ko-KR" altLang="en-US">
              <a:latin typeface="맑은 고딕" panose="020B0503020000020004" pitchFamily="50" charset="-127"/>
              <a:ea typeface="맑은 고딕" panose="020B0503020000020004" pitchFamily="50" charset="-127"/>
            </a:endParaRPr>
          </a:p>
        </p:txBody>
      </p:sp>
      <p:sp>
        <p:nvSpPr>
          <p:cNvPr id="6" name="TextBox 5">
            <a:extLst>
              <a:ext uri="{FF2B5EF4-FFF2-40B4-BE49-F238E27FC236}">
                <a16:creationId xmlns:a16="http://schemas.microsoft.com/office/drawing/2014/main" id="{5BEBD6D8-26B1-E0A6-8446-C6F7200CAB23}"/>
              </a:ext>
            </a:extLst>
          </p:cNvPr>
          <p:cNvSpPr txBox="1"/>
          <p:nvPr/>
        </p:nvSpPr>
        <p:spPr>
          <a:xfrm>
            <a:off x="1627852" y="1317235"/>
            <a:ext cx="9133711" cy="4841518"/>
          </a:xfrm>
          <a:prstGeom prst="rect">
            <a:avLst/>
          </a:prstGeom>
          <a:noFill/>
        </p:spPr>
        <p:txBody>
          <a:bodyPr wrap="square">
            <a:spAutoFit/>
          </a:bodyPr>
          <a:lstStyle/>
          <a:p>
            <a:pPr marL="285750" indent="-285750" fontAlgn="base">
              <a:lnSpc>
                <a:spcPts val="1800"/>
              </a:lnSpc>
              <a:spcAft>
                <a:spcPts val="600"/>
              </a:spcAft>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맞춤형 설계 필요</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kern="0" spc="-100" dirty="0">
                <a:solidFill>
                  <a:srgbClr val="000000"/>
                </a:solidFill>
                <a:latin typeface="맑은 고딕" panose="020B0503020000020004" pitchFamily="50" charset="-127"/>
                <a:ea typeface="맑은 고딕" panose="020B0503020000020004" pitchFamily="50" charset="-127"/>
              </a:rPr>
              <a:t>일반 시중 보험은 제외사항이 많고 한도가 제한되어 기업 니즈를 완전히 충족하지 못하는 경우가 많아</a:t>
            </a:r>
            <a:r>
              <a:rPr lang="en-US" altLang="ko-KR" sz="1400" kern="0" spc="-100" dirty="0">
                <a:solidFill>
                  <a:srgbClr val="000000"/>
                </a:solidFill>
                <a:latin typeface="맑은 고딕" panose="020B0503020000020004" pitchFamily="50" charset="-127"/>
                <a:ea typeface="맑은 고딕" panose="020B0503020000020004" pitchFamily="50" charset="-127"/>
              </a:rPr>
              <a:t>, </a:t>
            </a:r>
            <a:r>
              <a:rPr lang="ko-KR" altLang="en-US" sz="1400" kern="0" spc="-100" dirty="0">
                <a:solidFill>
                  <a:srgbClr val="000000"/>
                </a:solidFill>
                <a:latin typeface="맑은 고딕" panose="020B0503020000020004" pitchFamily="50" charset="-127"/>
                <a:ea typeface="맑은 고딕" panose="020B0503020000020004" pitchFamily="50" charset="-127"/>
              </a:rPr>
              <a:t>기업은 더 구체적</a:t>
            </a:r>
            <a:r>
              <a:rPr lang="en-US" altLang="ko-KR" sz="1400" kern="0" spc="-100" dirty="0">
                <a:solidFill>
                  <a:srgbClr val="000000"/>
                </a:solidFill>
                <a:latin typeface="맑은 고딕" panose="020B0503020000020004" pitchFamily="50" charset="-127"/>
                <a:ea typeface="맑은 고딕" panose="020B0503020000020004" pitchFamily="50" charset="-127"/>
              </a:rPr>
              <a:t>·</a:t>
            </a:r>
            <a:r>
              <a:rPr lang="ko-KR" altLang="en-US" sz="1400" kern="0" spc="-100" dirty="0">
                <a:solidFill>
                  <a:srgbClr val="000000"/>
                </a:solidFill>
                <a:latin typeface="맑은 고딕" panose="020B0503020000020004" pitchFamily="50" charset="-127"/>
                <a:ea typeface="맑은 고딕" panose="020B0503020000020004" pitchFamily="50" charset="-127"/>
              </a:rPr>
              <a:t>맞춤형 설계 요구</a:t>
            </a:r>
          </a:p>
          <a:p>
            <a:pPr marL="285750" indent="-285750" fontAlgn="base">
              <a:lnSpc>
                <a:spcPts val="1800"/>
              </a:lnSpc>
              <a:spcAft>
                <a:spcPts val="600"/>
              </a:spcAft>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비용 부담 완화</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kern="0" spc="-100" dirty="0" err="1">
                <a:solidFill>
                  <a:srgbClr val="000000"/>
                </a:solidFill>
                <a:latin typeface="맑은 고딕" panose="020B0503020000020004" pitchFamily="50" charset="-127"/>
                <a:ea typeface="맑은 고딕" panose="020B0503020000020004" pitchFamily="50" charset="-127"/>
              </a:rPr>
              <a:t>캡티브는</a:t>
            </a:r>
            <a:r>
              <a:rPr lang="ko-KR" altLang="en-US" sz="1400" kern="0" spc="-100" dirty="0">
                <a:solidFill>
                  <a:srgbClr val="000000"/>
                </a:solidFill>
                <a:latin typeface="맑은 고딕" panose="020B0503020000020004" pitchFamily="50" charset="-127"/>
                <a:ea typeface="맑은 고딕" panose="020B0503020000020004" pitchFamily="50" charset="-127"/>
              </a:rPr>
              <a:t> 일반 보험사 대비 저렴한 비용으로 혜택을 받을 수 있어 보험료 부담을 낮출 수 있고</a:t>
            </a:r>
            <a:r>
              <a:rPr lang="en-US" altLang="ko-KR" sz="1400" kern="0" spc="-100" dirty="0">
                <a:solidFill>
                  <a:srgbClr val="000000"/>
                </a:solidFill>
                <a:latin typeface="맑은 고딕" panose="020B0503020000020004" pitchFamily="50" charset="-127"/>
                <a:ea typeface="맑은 고딕" panose="020B0503020000020004" pitchFamily="50" charset="-127"/>
              </a:rPr>
              <a:t>, </a:t>
            </a:r>
            <a:r>
              <a:rPr lang="ko-KR" altLang="en-US" sz="1400" kern="0" spc="-100" dirty="0">
                <a:solidFill>
                  <a:srgbClr val="000000"/>
                </a:solidFill>
                <a:latin typeface="맑은 고딕" panose="020B0503020000020004" pitchFamily="50" charset="-127"/>
                <a:ea typeface="맑은 고딕" panose="020B0503020000020004" pitchFamily="50" charset="-127"/>
              </a:rPr>
              <a:t>사고가 없으면 보험료가 이익으로 남는 구조적 장점</a:t>
            </a:r>
          </a:p>
          <a:p>
            <a:pPr marL="285750" indent="-285750" fontAlgn="base">
              <a:lnSpc>
                <a:spcPts val="1800"/>
              </a:lnSpc>
              <a:spcAft>
                <a:spcPts val="600"/>
              </a:spcAft>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위험</a:t>
            </a:r>
            <a:r>
              <a:rPr lang="en-US" altLang="ko-KR" sz="1400" b="1" kern="0" spc="-100" dirty="0">
                <a:solidFill>
                  <a:srgbClr val="000000"/>
                </a:solidFill>
                <a:latin typeface="맑은 고딕" panose="020B0503020000020004" pitchFamily="50" charset="-127"/>
                <a:ea typeface="맑은 고딕" panose="020B0503020000020004" pitchFamily="50" charset="-127"/>
              </a:rPr>
              <a:t>(</a:t>
            </a:r>
            <a:r>
              <a:rPr lang="ko-KR" altLang="en-US" sz="1400" b="1" kern="0" spc="-100" dirty="0">
                <a:solidFill>
                  <a:srgbClr val="000000"/>
                </a:solidFill>
                <a:latin typeface="맑은 고딕" panose="020B0503020000020004" pitchFamily="50" charset="-127"/>
                <a:ea typeface="맑은 고딕" panose="020B0503020000020004" pitchFamily="50" charset="-127"/>
              </a:rPr>
              <a:t>특히 재난</a:t>
            </a:r>
            <a:r>
              <a:rPr lang="en-US" altLang="ko-KR" sz="1400" b="1" kern="0" spc="-100" dirty="0">
                <a:solidFill>
                  <a:srgbClr val="000000"/>
                </a:solidFill>
                <a:latin typeface="맑은 고딕" panose="020B0503020000020004" pitchFamily="50" charset="-127"/>
                <a:ea typeface="맑은 고딕" panose="020B0503020000020004" pitchFamily="50" charset="-127"/>
              </a:rPr>
              <a:t>·</a:t>
            </a:r>
            <a:r>
              <a:rPr lang="ko-KR" altLang="en-US" sz="1400" b="1" kern="0" spc="-100" dirty="0">
                <a:solidFill>
                  <a:srgbClr val="000000"/>
                </a:solidFill>
                <a:latin typeface="맑은 고딕" panose="020B0503020000020004" pitchFamily="50" charset="-127"/>
                <a:ea typeface="맑은 고딕" panose="020B0503020000020004" pitchFamily="50" charset="-127"/>
              </a:rPr>
              <a:t>사이버</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급증</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kern="0" spc="-100" dirty="0">
                <a:solidFill>
                  <a:srgbClr val="000000"/>
                </a:solidFill>
                <a:latin typeface="맑은 고딕" panose="020B0503020000020004" pitchFamily="50" charset="-127"/>
                <a:ea typeface="맑은 고딕" panose="020B0503020000020004" pitchFamily="50" charset="-127"/>
              </a:rPr>
              <a:t>자연재해 건수가 장기적으로 증가했고</a:t>
            </a:r>
            <a:r>
              <a:rPr lang="en-US" altLang="ko-KR" sz="1400" kern="0" spc="-100" dirty="0">
                <a:solidFill>
                  <a:srgbClr val="000000"/>
                </a:solidFill>
                <a:latin typeface="맑은 고딕" panose="020B0503020000020004" pitchFamily="50" charset="-127"/>
                <a:ea typeface="맑은 고딕" panose="020B0503020000020004" pitchFamily="50" charset="-127"/>
              </a:rPr>
              <a:t>(2000</a:t>
            </a:r>
            <a:r>
              <a:rPr lang="ko-KR" altLang="en-US" sz="1400" kern="0" spc="-100" dirty="0">
                <a:solidFill>
                  <a:srgbClr val="000000"/>
                </a:solidFill>
                <a:latin typeface="맑은 고딕" panose="020B0503020000020004" pitchFamily="50" charset="-127"/>
                <a:ea typeface="맑은 고딕" panose="020B0503020000020004" pitchFamily="50" charset="-127"/>
              </a:rPr>
              <a:t>년 대비 </a:t>
            </a:r>
            <a:r>
              <a:rPr lang="en-US" altLang="ko-KR" sz="1400" kern="0" spc="-100" dirty="0">
                <a:solidFill>
                  <a:srgbClr val="000000"/>
                </a:solidFill>
                <a:latin typeface="맑은 고딕" panose="020B0503020000020004" pitchFamily="50" charset="-127"/>
                <a:ea typeface="맑은 고딕" panose="020B0503020000020004" pitchFamily="50" charset="-127"/>
              </a:rPr>
              <a:t>2022</a:t>
            </a:r>
            <a:r>
              <a:rPr lang="ko-KR" altLang="en-US" sz="1400" kern="0" spc="-100" dirty="0">
                <a:solidFill>
                  <a:srgbClr val="000000"/>
                </a:solidFill>
                <a:latin typeface="맑은 고딕" panose="020B0503020000020004" pitchFamily="50" charset="-127"/>
                <a:ea typeface="맑은 고딕" panose="020B0503020000020004" pitchFamily="50" charset="-127"/>
              </a:rPr>
              <a:t>년 </a:t>
            </a:r>
            <a:r>
              <a:rPr lang="en-US" altLang="ko-KR" sz="1400" kern="0" spc="-100" dirty="0">
                <a:solidFill>
                  <a:srgbClr val="000000"/>
                </a:solidFill>
                <a:latin typeface="맑은 고딕" panose="020B0503020000020004" pitchFamily="50" charset="-127"/>
                <a:ea typeface="맑은 고딕" panose="020B0503020000020004" pitchFamily="50" charset="-127"/>
              </a:rPr>
              <a:t>421</a:t>
            </a:r>
            <a:r>
              <a:rPr lang="ko-KR" altLang="en-US" sz="1400" kern="0" spc="-100" dirty="0">
                <a:solidFill>
                  <a:srgbClr val="000000"/>
                </a:solidFill>
                <a:latin typeface="맑은 고딕" panose="020B0503020000020004" pitchFamily="50" charset="-127"/>
                <a:ea typeface="맑은 고딕" panose="020B0503020000020004" pitchFamily="50" charset="-127"/>
              </a:rPr>
              <a:t>건</a:t>
            </a:r>
            <a:r>
              <a:rPr lang="en-US" altLang="ko-KR" sz="1400" kern="0" spc="-100" dirty="0">
                <a:solidFill>
                  <a:srgbClr val="000000"/>
                </a:solidFill>
                <a:latin typeface="맑은 고딕" panose="020B0503020000020004" pitchFamily="50" charset="-127"/>
                <a:ea typeface="맑은 고딕" panose="020B0503020000020004" pitchFamily="50" charset="-127"/>
              </a:rPr>
              <a:t>, </a:t>
            </a:r>
            <a:r>
              <a:rPr lang="ko-KR" altLang="en-US" sz="1400" kern="0" spc="-100" dirty="0">
                <a:solidFill>
                  <a:srgbClr val="000000"/>
                </a:solidFill>
                <a:latin typeface="맑은 고딕" panose="020B0503020000020004" pitchFamily="50" charset="-127"/>
                <a:ea typeface="맑은 고딕" panose="020B0503020000020004" pitchFamily="50" charset="-127"/>
              </a:rPr>
              <a:t>경제손실 </a:t>
            </a:r>
            <a:r>
              <a:rPr lang="en-US" altLang="ko-KR" sz="1400" kern="0" spc="-100" dirty="0">
                <a:solidFill>
                  <a:srgbClr val="000000"/>
                </a:solidFill>
                <a:latin typeface="맑은 고딕" panose="020B0503020000020004" pitchFamily="50" charset="-127"/>
                <a:ea typeface="맑은 고딕" panose="020B0503020000020004" pitchFamily="50" charset="-127"/>
              </a:rPr>
              <a:t>3,310</a:t>
            </a:r>
            <a:r>
              <a:rPr lang="ko-KR" altLang="en-US" sz="1400" kern="0" spc="-100" dirty="0">
                <a:solidFill>
                  <a:srgbClr val="000000"/>
                </a:solidFill>
                <a:latin typeface="맑은 고딕" panose="020B0503020000020004" pitchFamily="50" charset="-127"/>
                <a:ea typeface="맑은 고딕" panose="020B0503020000020004" pitchFamily="50" charset="-127"/>
              </a:rPr>
              <a:t>억 달러</a:t>
            </a:r>
            <a:r>
              <a:rPr lang="en-US" altLang="ko-KR" sz="1400" kern="0" spc="-100" dirty="0">
                <a:solidFill>
                  <a:srgbClr val="000000"/>
                </a:solidFill>
                <a:latin typeface="맑은 고딕" panose="020B0503020000020004" pitchFamily="50" charset="-127"/>
                <a:ea typeface="맑은 고딕" panose="020B0503020000020004" pitchFamily="50" charset="-127"/>
              </a:rPr>
              <a:t>), </a:t>
            </a:r>
            <a:r>
              <a:rPr lang="ko-KR" altLang="en-US" sz="1400" kern="0" spc="-100" dirty="0">
                <a:solidFill>
                  <a:srgbClr val="000000"/>
                </a:solidFill>
                <a:latin typeface="맑은 고딕" panose="020B0503020000020004" pitchFamily="50" charset="-127"/>
                <a:ea typeface="맑은 고딕" panose="020B0503020000020004" pitchFamily="50" charset="-127"/>
              </a:rPr>
              <a:t>사이버 공격도 유럽에서 크게 증가</a:t>
            </a:r>
          </a:p>
          <a:p>
            <a:pPr marL="285750" indent="-285750" fontAlgn="base">
              <a:lnSpc>
                <a:spcPts val="1800"/>
              </a:lnSpc>
              <a:spcAft>
                <a:spcPts val="600"/>
              </a:spcAft>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보험상품 부족</a:t>
            </a:r>
            <a:r>
              <a:rPr lang="en-US" altLang="ko-KR" sz="1400" b="1" kern="0" spc="-100" dirty="0">
                <a:solidFill>
                  <a:srgbClr val="000000"/>
                </a:solidFill>
                <a:latin typeface="맑은 고딕" panose="020B0503020000020004" pitchFamily="50" charset="-127"/>
                <a:ea typeface="맑은 고딕" panose="020B0503020000020004" pitchFamily="50" charset="-127"/>
              </a:rPr>
              <a:t>(</a:t>
            </a:r>
            <a:r>
              <a:rPr lang="ko-KR" altLang="en-US" sz="1400" b="1" kern="0" spc="-100" dirty="0">
                <a:solidFill>
                  <a:srgbClr val="000000"/>
                </a:solidFill>
                <a:latin typeface="맑은 고딕" panose="020B0503020000020004" pitchFamily="50" charset="-127"/>
                <a:ea typeface="맑은 고딕" panose="020B0503020000020004" pitchFamily="50" charset="-127"/>
              </a:rPr>
              <a:t>커버리지 갭</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체감 확대</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kern="0" spc="-100" dirty="0">
                <a:solidFill>
                  <a:srgbClr val="000000"/>
                </a:solidFill>
                <a:latin typeface="맑은 고딕" panose="020B0503020000020004" pitchFamily="50" charset="-127"/>
                <a:ea typeface="맑은 고딕" panose="020B0503020000020004" pitchFamily="50" charset="-127"/>
              </a:rPr>
              <a:t>기업 </a:t>
            </a:r>
            <a:r>
              <a:rPr lang="ko-KR" altLang="en-US" sz="1400" kern="0" spc="-100" dirty="0" err="1">
                <a:solidFill>
                  <a:srgbClr val="000000"/>
                </a:solidFill>
                <a:latin typeface="맑은 고딕" panose="020B0503020000020004" pitchFamily="50" charset="-127"/>
                <a:ea typeface="맑은 고딕" panose="020B0503020000020004" pitchFamily="50" charset="-127"/>
              </a:rPr>
              <a:t>리스크관리자의</a:t>
            </a:r>
            <a:r>
              <a:rPr lang="ko-KR" altLang="en-US" sz="1400" kern="0" spc="-100" dirty="0">
                <a:solidFill>
                  <a:srgbClr val="000000"/>
                </a:solidFill>
                <a:latin typeface="맑은 고딕" panose="020B0503020000020004" pitchFamily="50" charset="-127"/>
                <a:ea typeface="맑은 고딕" panose="020B0503020000020004" pitchFamily="50" charset="-127"/>
              </a:rPr>
              <a:t> </a:t>
            </a:r>
            <a:r>
              <a:rPr lang="en-US" altLang="ko-KR" sz="1400" kern="0" spc="-100" dirty="0">
                <a:solidFill>
                  <a:srgbClr val="000000"/>
                </a:solidFill>
                <a:latin typeface="맑은 고딕" panose="020B0503020000020004" pitchFamily="50" charset="-127"/>
                <a:ea typeface="맑은 고딕" panose="020B0503020000020004" pitchFamily="50" charset="-127"/>
              </a:rPr>
              <a:t>70% </a:t>
            </a:r>
            <a:r>
              <a:rPr lang="ko-KR" altLang="en-US" sz="1400" kern="0" spc="-100" dirty="0">
                <a:solidFill>
                  <a:srgbClr val="000000"/>
                </a:solidFill>
                <a:latin typeface="맑은 고딕" panose="020B0503020000020004" pitchFamily="50" charset="-127"/>
                <a:ea typeface="맑은 고딕" panose="020B0503020000020004" pitchFamily="50" charset="-127"/>
              </a:rPr>
              <a:t>이상이 관련 보험상품이 부족 체감</a:t>
            </a:r>
          </a:p>
          <a:p>
            <a:pPr marL="285750" indent="-285750" fontAlgn="base">
              <a:lnSpc>
                <a:spcPts val="1800"/>
              </a:lnSpc>
              <a:spcAft>
                <a:spcPts val="600"/>
              </a:spcAft>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기업경영투명성 강화</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kern="0" spc="-100" dirty="0">
                <a:solidFill>
                  <a:srgbClr val="000000"/>
                </a:solidFill>
                <a:latin typeface="맑은 고딕" panose="020B0503020000020004" pitchFamily="50" charset="-127"/>
                <a:ea typeface="맑은 고딕" panose="020B0503020000020004" pitchFamily="50" charset="-127"/>
              </a:rPr>
              <a:t>투명경영</a:t>
            </a:r>
            <a:r>
              <a:rPr lang="en-US" altLang="ko-KR" sz="1400" kern="0" spc="-100" dirty="0">
                <a:solidFill>
                  <a:srgbClr val="000000"/>
                </a:solidFill>
                <a:latin typeface="맑은 고딕" panose="020B0503020000020004" pitchFamily="50" charset="-127"/>
                <a:ea typeface="맑은 고딕" panose="020B0503020000020004" pitchFamily="50" charset="-127"/>
              </a:rPr>
              <a:t>·</a:t>
            </a:r>
            <a:r>
              <a:rPr lang="ko-KR" altLang="en-US" sz="1400" kern="0" spc="-100" dirty="0">
                <a:solidFill>
                  <a:srgbClr val="000000"/>
                </a:solidFill>
                <a:latin typeface="맑은 고딕" panose="020B0503020000020004" pitchFamily="50" charset="-127"/>
                <a:ea typeface="맑은 고딕" panose="020B0503020000020004" pitchFamily="50" charset="-127"/>
              </a:rPr>
              <a:t>조세 규제 강화</a:t>
            </a:r>
            <a:r>
              <a:rPr lang="en-US" altLang="ko-KR" sz="1400" kern="0" spc="-100" dirty="0">
                <a:solidFill>
                  <a:srgbClr val="000000"/>
                </a:solidFill>
                <a:latin typeface="맑은 고딕" panose="020B0503020000020004" pitchFamily="50" charset="-127"/>
                <a:ea typeface="맑은 고딕" panose="020B0503020000020004" pitchFamily="50" charset="-127"/>
              </a:rPr>
              <a:t>·ESG </a:t>
            </a:r>
            <a:r>
              <a:rPr lang="ko-KR" altLang="en-US" sz="1400" kern="0" spc="-100" dirty="0">
                <a:solidFill>
                  <a:srgbClr val="000000"/>
                </a:solidFill>
                <a:latin typeface="맑은 고딕" panose="020B0503020000020004" pitchFamily="50" charset="-127"/>
                <a:ea typeface="맑은 고딕" panose="020B0503020000020004" pitchFamily="50" charset="-127"/>
              </a:rPr>
              <a:t>요구 등도 </a:t>
            </a:r>
            <a:r>
              <a:rPr lang="ko-KR" altLang="en-US" sz="1400" kern="0" spc="-100" dirty="0" err="1">
                <a:solidFill>
                  <a:srgbClr val="000000"/>
                </a:solidFill>
                <a:latin typeface="맑은 고딕" panose="020B0503020000020004" pitchFamily="50" charset="-127"/>
                <a:ea typeface="맑은 고딕" panose="020B0503020000020004" pitchFamily="50" charset="-127"/>
              </a:rPr>
              <a:t>온쇼어</a:t>
            </a:r>
            <a:r>
              <a:rPr lang="ko-KR" altLang="en-US" sz="1400" kern="0" spc="-100" dirty="0">
                <a:solidFill>
                  <a:srgbClr val="000000"/>
                </a:solidFill>
                <a:latin typeface="맑은 고딕" panose="020B0503020000020004" pitchFamily="50" charset="-127"/>
                <a:ea typeface="맑은 고딕" panose="020B0503020000020004" pitchFamily="50" charset="-127"/>
              </a:rPr>
              <a:t> 수요가 확대되는 흐름을 반영</a:t>
            </a:r>
          </a:p>
          <a:p>
            <a:pPr marL="285750" indent="-285750" fontAlgn="base">
              <a:lnSpc>
                <a:spcPts val="1800"/>
              </a:lnSpc>
              <a:spcAft>
                <a:spcPts val="600"/>
              </a:spcAft>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금융허브 경쟁력</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err="1">
                <a:solidFill>
                  <a:srgbClr val="000000"/>
                </a:solidFill>
                <a:latin typeface="맑은 고딕" panose="020B0503020000020004" pitchFamily="50" charset="-127"/>
                <a:ea typeface="맑은 고딕" panose="020B0503020000020004" pitchFamily="50" charset="-127"/>
              </a:rPr>
              <a:t>리스크파이낸싱</a:t>
            </a:r>
            <a:r>
              <a:rPr lang="ko-KR" altLang="en-US"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err="1">
                <a:solidFill>
                  <a:srgbClr val="000000"/>
                </a:solidFill>
                <a:latin typeface="맑은 고딕" panose="020B0503020000020004" pitchFamily="50" charset="-127"/>
                <a:ea typeface="맑은 고딕" panose="020B0503020000020004" pitchFamily="50" charset="-127"/>
              </a:rPr>
              <a:t>생태계”를</a:t>
            </a:r>
            <a:r>
              <a:rPr lang="ko-KR" altLang="en-US" sz="1400" b="1" kern="0" spc="-100" dirty="0">
                <a:solidFill>
                  <a:srgbClr val="000000"/>
                </a:solidFill>
                <a:latin typeface="맑은 고딕" panose="020B0503020000020004" pitchFamily="50" charset="-127"/>
                <a:ea typeface="맑은 고딕" panose="020B0503020000020004" pitchFamily="50" charset="-127"/>
              </a:rPr>
              <a:t> 자국에 쌓기</a:t>
            </a:r>
          </a:p>
          <a:p>
            <a:pPr marL="432000" indent="-216000" fontAlgn="base">
              <a:lnSpc>
                <a:spcPts val="1800"/>
              </a:lnSpc>
              <a:spcAft>
                <a:spcPts val="600"/>
              </a:spcAft>
              <a:buFont typeface="Wingdings" panose="05000000000000000000" pitchFamily="2" charset="2"/>
              <a:buChar char="Ø"/>
            </a:pPr>
            <a:r>
              <a:rPr lang="ko-KR" altLang="en-US" sz="1300" kern="0" spc="-100" dirty="0" err="1">
                <a:solidFill>
                  <a:srgbClr val="000000"/>
                </a:solidFill>
                <a:latin typeface="맑은 고딕" panose="020B0503020000020004" pitchFamily="50" charset="-127"/>
                <a:ea typeface="맑은 고딕" panose="020B0503020000020004" pitchFamily="50" charset="-127"/>
              </a:rPr>
              <a:t>캡티브는</a:t>
            </a:r>
            <a:r>
              <a:rPr lang="ko-KR" altLang="en-US" sz="1300" kern="0" spc="-100" dirty="0">
                <a:solidFill>
                  <a:srgbClr val="000000"/>
                </a:solidFill>
                <a:latin typeface="맑은 고딕" panose="020B0503020000020004" pitchFamily="50" charset="-127"/>
                <a:ea typeface="맑은 고딕" panose="020B0503020000020004" pitchFamily="50" charset="-127"/>
              </a:rPr>
              <a:t> 단순히 보험사 하나 세우는 게 아니라 재보험 범위 설계</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국가별 </a:t>
            </a:r>
            <a:r>
              <a:rPr lang="ko-KR" altLang="en-US" sz="1300" kern="0" spc="-100" dirty="0" err="1">
                <a:solidFill>
                  <a:srgbClr val="000000"/>
                </a:solidFill>
                <a:latin typeface="맑은 고딕" panose="020B0503020000020004" pitchFamily="50" charset="-127"/>
                <a:ea typeface="맑은 고딕" panose="020B0503020000020004" pitchFamily="50" charset="-127"/>
              </a:rPr>
              <a:t>프론팅</a:t>
            </a:r>
            <a:r>
              <a:rPr lang="ko-KR" altLang="en-US" sz="1300" kern="0" spc="-100" dirty="0">
                <a:solidFill>
                  <a:srgbClr val="000000"/>
                </a:solidFill>
                <a:latin typeface="맑은 고딕" panose="020B0503020000020004" pitchFamily="50" charset="-127"/>
                <a:ea typeface="맑은 고딕" panose="020B0503020000020004" pitchFamily="50" charset="-127"/>
              </a:rPr>
              <a:t> 설계가 따라오고</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그 과정에서 브로커링</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재보험</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중개</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회계</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계리</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자산운용 등 고부가 전문서비스 수요를 동반</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1800"/>
              </a:lnSpc>
              <a:spcAft>
                <a:spcPts val="600"/>
              </a:spcAft>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그래서 </a:t>
            </a:r>
            <a:r>
              <a:rPr lang="ko-KR" altLang="en-US" sz="1300" kern="0" spc="-100" dirty="0" err="1">
                <a:solidFill>
                  <a:srgbClr val="000000"/>
                </a:solidFill>
                <a:latin typeface="맑은 고딕" panose="020B0503020000020004" pitchFamily="50" charset="-127"/>
                <a:ea typeface="맑은 고딕" panose="020B0503020000020004" pitchFamily="50" charset="-127"/>
              </a:rPr>
              <a:t>온쇼어</a:t>
            </a:r>
            <a:r>
              <a:rPr lang="ko-KR" altLang="en-US"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유치는 보험료</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재보험료 지출을 국내에 “</a:t>
            </a:r>
            <a:r>
              <a:rPr lang="ko-KR" altLang="en-US" sz="1300" kern="0" spc="-100" dirty="0" err="1">
                <a:solidFill>
                  <a:srgbClr val="000000"/>
                </a:solidFill>
                <a:latin typeface="맑은 고딕" panose="020B0503020000020004" pitchFamily="50" charset="-127"/>
                <a:ea typeface="맑은 고딕" panose="020B0503020000020004" pitchFamily="50" charset="-127"/>
              </a:rPr>
              <a:t>내부화”하는</a:t>
            </a:r>
            <a:r>
              <a:rPr lang="ko-KR" altLang="en-US" sz="1300" kern="0" spc="-100" dirty="0">
                <a:solidFill>
                  <a:srgbClr val="000000"/>
                </a:solidFill>
                <a:latin typeface="맑은 고딕" panose="020B0503020000020004" pitchFamily="50" charset="-127"/>
                <a:ea typeface="맑은 고딕" panose="020B0503020000020004" pitchFamily="50" charset="-127"/>
              </a:rPr>
              <a:t> 동시에 보험</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재보험 전문 서비스 산업을 국내에 축적해 경쟁력을 높일 수 있는 기회</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285750" indent="-285750" fontAlgn="base">
              <a:lnSpc>
                <a:spcPts val="1800"/>
              </a:lnSpc>
              <a:spcAft>
                <a:spcPts val="600"/>
              </a:spcAft>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조세</a:t>
            </a:r>
            <a:r>
              <a:rPr lang="en-US" altLang="ko-KR" sz="1400" b="1" kern="0" spc="-100" dirty="0">
                <a:solidFill>
                  <a:srgbClr val="000000"/>
                </a:solidFill>
                <a:latin typeface="맑은 고딕" panose="020B0503020000020004" pitchFamily="50" charset="-127"/>
                <a:ea typeface="맑은 고딕" panose="020B0503020000020004" pitchFamily="50" charset="-127"/>
              </a:rPr>
              <a:t>·</a:t>
            </a:r>
            <a:r>
              <a:rPr lang="ko-KR" altLang="en-US" sz="1400" b="1" kern="0" spc="-100" dirty="0">
                <a:solidFill>
                  <a:srgbClr val="000000"/>
                </a:solidFill>
                <a:latin typeface="맑은 고딕" panose="020B0503020000020004" pitchFamily="50" charset="-127"/>
                <a:ea typeface="맑은 고딕" panose="020B0503020000020004" pitchFamily="50" charset="-127"/>
              </a:rPr>
              <a:t>감독 환경 변화</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err="1">
                <a:solidFill>
                  <a:srgbClr val="000000"/>
                </a:solidFill>
                <a:latin typeface="맑은 고딕" panose="020B0503020000020004" pitchFamily="50" charset="-127"/>
                <a:ea typeface="맑은 고딕" panose="020B0503020000020004" pitchFamily="50" charset="-127"/>
              </a:rPr>
              <a:t>오프쇼어</a:t>
            </a:r>
            <a:r>
              <a:rPr lang="ko-KR" altLang="en-US" sz="1400" b="1" kern="0" spc="-100" dirty="0">
                <a:solidFill>
                  <a:srgbClr val="000000"/>
                </a:solidFill>
                <a:latin typeface="맑은 고딕" panose="020B0503020000020004" pitchFamily="50" charset="-127"/>
                <a:ea typeface="맑은 고딕" panose="020B0503020000020004" pitchFamily="50" charset="-127"/>
              </a:rPr>
              <a:t> 매력 약화 </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감독 예측가능성 강화</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1800"/>
              </a:lnSpc>
              <a:spcAft>
                <a:spcPts val="600"/>
              </a:spcAft>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과거 </a:t>
            </a:r>
            <a:r>
              <a:rPr lang="ko-KR" altLang="en-US" sz="1300" kern="0" spc="-100" dirty="0" err="1">
                <a:solidFill>
                  <a:srgbClr val="000000"/>
                </a:solidFill>
                <a:latin typeface="맑은 고딕" panose="020B0503020000020004" pitchFamily="50" charset="-127"/>
                <a:ea typeface="맑은 고딕" panose="020B0503020000020004" pitchFamily="50" charset="-127"/>
              </a:rPr>
              <a:t>오프쇼어의</a:t>
            </a:r>
            <a:r>
              <a:rPr lang="ko-KR" altLang="en-US" sz="1300" kern="0" spc="-100" dirty="0">
                <a:solidFill>
                  <a:srgbClr val="000000"/>
                </a:solidFill>
                <a:latin typeface="맑은 고딕" panose="020B0503020000020004" pitchFamily="50" charset="-127"/>
                <a:ea typeface="맑은 고딕" panose="020B0503020000020004" pitchFamily="50" charset="-127"/>
              </a:rPr>
              <a:t> 장점</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낮은 법인세율</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은 </a:t>
            </a:r>
            <a:r>
              <a:rPr lang="ko-KR" altLang="en-US" sz="1300" b="1" kern="0" spc="-100" dirty="0">
                <a:solidFill>
                  <a:srgbClr val="000000"/>
                </a:solidFill>
                <a:latin typeface="맑은 고딕" panose="020B0503020000020004" pitchFamily="50" charset="-127"/>
                <a:ea typeface="맑은 고딕" panose="020B0503020000020004" pitchFamily="50" charset="-127"/>
              </a:rPr>
              <a:t>글로벌최저한세</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실효세율 </a:t>
            </a:r>
            <a:r>
              <a:rPr lang="en-US" altLang="ko-KR" sz="1300" kern="0" spc="-100" dirty="0">
                <a:solidFill>
                  <a:srgbClr val="000000"/>
                </a:solidFill>
                <a:latin typeface="맑은 고딕" panose="020B0503020000020004" pitchFamily="50" charset="-127"/>
                <a:ea typeface="맑은 고딕" panose="020B0503020000020004" pitchFamily="50" charset="-127"/>
              </a:rPr>
              <a:t>15% </a:t>
            </a:r>
            <a:r>
              <a:rPr lang="ko-KR" altLang="en-US" sz="1300" kern="0" spc="-100" dirty="0">
                <a:solidFill>
                  <a:srgbClr val="000000"/>
                </a:solidFill>
                <a:latin typeface="맑은 고딕" panose="020B0503020000020004" pitchFamily="50" charset="-127"/>
                <a:ea typeface="맑은 고딕" panose="020B0503020000020004" pitchFamily="50" charset="-127"/>
              </a:rPr>
              <a:t>하한</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로 상당 부분 상쇄됨</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285750" indent="-285750" fontAlgn="base">
              <a:lnSpc>
                <a:spcPts val="1800"/>
              </a:lnSpc>
              <a:spcAft>
                <a:spcPts val="600"/>
              </a:spcAft>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감독관행의 변화</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1800"/>
              </a:lnSpc>
              <a:spcAft>
                <a:spcPts val="600"/>
              </a:spcAft>
              <a:buFont typeface="Wingdings" panose="05000000000000000000" pitchFamily="2" charset="2"/>
              <a:buChar char="Ø"/>
            </a:pPr>
            <a:r>
              <a:rPr lang="en-US" altLang="ko-KR" sz="1300" kern="0" spc="-100" dirty="0">
                <a:solidFill>
                  <a:srgbClr val="000000"/>
                </a:solidFill>
                <a:latin typeface="맑은 고딕" panose="020B0503020000020004" pitchFamily="50" charset="-127"/>
                <a:ea typeface="맑은 고딕" panose="020B0503020000020004" pitchFamily="50" charset="-127"/>
              </a:rPr>
              <a:t>EU</a:t>
            </a:r>
            <a:r>
              <a:rPr lang="ko-KR" altLang="en-US" sz="1300" kern="0" spc="-100" dirty="0">
                <a:solidFill>
                  <a:srgbClr val="000000"/>
                </a:solidFill>
                <a:latin typeface="맑은 고딕" panose="020B0503020000020004" pitchFamily="50" charset="-127"/>
                <a:ea typeface="맑은 고딕" panose="020B0503020000020004" pitchFamily="50" charset="-127"/>
              </a:rPr>
              <a:t>는 국가별로 달랐던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감독 관행을 “리스크 기반</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비례감독 유지하며</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국가별 격차를 </a:t>
            </a:r>
            <a:r>
              <a:rPr lang="ko-KR" altLang="en-US" sz="1300" kern="0" spc="-100" dirty="0" err="1">
                <a:solidFill>
                  <a:srgbClr val="000000"/>
                </a:solidFill>
                <a:latin typeface="맑은 고딕" panose="020B0503020000020004" pitchFamily="50" charset="-127"/>
                <a:ea typeface="맑은 고딕" panose="020B0503020000020004" pitchFamily="50" charset="-127"/>
              </a:rPr>
              <a:t>축소”하는</a:t>
            </a:r>
            <a:r>
              <a:rPr lang="ko-KR" altLang="en-US" sz="1300" kern="0" spc="-100" dirty="0">
                <a:solidFill>
                  <a:srgbClr val="000000"/>
                </a:solidFill>
                <a:latin typeface="맑은 고딕" panose="020B0503020000020004" pitchFamily="50" charset="-127"/>
                <a:ea typeface="맑은 고딕" panose="020B0503020000020004" pitchFamily="50" charset="-127"/>
              </a:rPr>
              <a:t> 방향</a:t>
            </a:r>
          </a:p>
        </p:txBody>
      </p:sp>
    </p:spTree>
    <p:extLst>
      <p:ext uri="{BB962C8B-B14F-4D97-AF65-F5344CB8AC3E}">
        <p14:creationId xmlns:p14="http://schemas.microsoft.com/office/powerpoint/2010/main" val="13351674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A5F95-4D0A-393F-60A4-891E12AC7021}"/>
            </a:ext>
          </a:extLst>
        </p:cNvPr>
        <p:cNvGrpSpPr/>
        <p:nvPr/>
      </p:nvGrpSpPr>
      <p:grpSpPr>
        <a:xfrm>
          <a:off x="0" y="0"/>
          <a:ext cx="0" cy="0"/>
          <a:chOff x="0" y="0"/>
          <a:chExt cx="0" cy="0"/>
        </a:xfrm>
      </p:grpSpPr>
      <p:sp>
        <p:nvSpPr>
          <p:cNvPr id="8" name="사각형: 둥근 모서리 7">
            <a:extLst>
              <a:ext uri="{FF2B5EF4-FFF2-40B4-BE49-F238E27FC236}">
                <a16:creationId xmlns:a16="http://schemas.microsoft.com/office/drawing/2014/main" id="{7AE2F7C1-68A0-AAFF-EC28-E00AB465375B}"/>
              </a:ext>
            </a:extLst>
          </p:cNvPr>
          <p:cNvSpPr/>
          <p:nvPr/>
        </p:nvSpPr>
        <p:spPr>
          <a:xfrm>
            <a:off x="1643485" y="1502229"/>
            <a:ext cx="9059958" cy="4856895"/>
          </a:xfrm>
          <a:prstGeom prst="roundRect">
            <a:avLst>
              <a:gd name="adj" fmla="val 293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50000"/>
              </a:lnSpc>
            </a:pPr>
            <a:endParaRPr lang="en-US" altLang="ko-KR" sz="1100" spc="-100" dirty="0">
              <a:solidFill>
                <a:schemeClr val="tx1"/>
              </a:solidFill>
              <a:latin typeface="맑은 고딕" panose="020B0503020000020004" pitchFamily="50" charset="-127"/>
              <a:ea typeface="맑은 고딕" panose="020B0503020000020004" pitchFamily="50" charset="-127"/>
            </a:endParaRPr>
          </a:p>
          <a:p>
            <a:pPr>
              <a:lnSpc>
                <a:spcPct val="150000"/>
              </a:lnSpc>
            </a:pPr>
            <a:r>
              <a:rPr lang="en-US" altLang="ko-KR" sz="1100" spc="-100" dirty="0">
                <a:solidFill>
                  <a:schemeClr val="tx1"/>
                </a:solidFill>
                <a:latin typeface="맑은 고딕" panose="020B0503020000020004" pitchFamily="50" charset="-127"/>
                <a:ea typeface="맑은 고딕" panose="020B0503020000020004" pitchFamily="50" charset="-127"/>
              </a:rPr>
              <a:t>&lt;</a:t>
            </a:r>
            <a:r>
              <a:rPr lang="ko-KR" altLang="en-US" sz="1100" spc="-100" dirty="0">
                <a:solidFill>
                  <a:schemeClr val="tx1"/>
                </a:solidFill>
                <a:latin typeface="맑은 고딕" panose="020B0503020000020004" pitchFamily="50" charset="-127"/>
                <a:ea typeface="맑은 고딕" panose="020B0503020000020004" pitchFamily="50" charset="-127"/>
              </a:rPr>
              <a:t>출처</a:t>
            </a:r>
            <a:r>
              <a:rPr lang="en-US" altLang="ko-KR" sz="1100" spc="-100" dirty="0">
                <a:solidFill>
                  <a:schemeClr val="tx1"/>
                </a:solidFill>
                <a:latin typeface="맑은 고딕" panose="020B0503020000020004" pitchFamily="50" charset="-127"/>
                <a:ea typeface="맑은 고딕" panose="020B0503020000020004" pitchFamily="50" charset="-127"/>
              </a:rPr>
              <a:t>: Captive International 2026. 5. 13</a:t>
            </a:r>
            <a:r>
              <a:rPr lang="ko-KR" altLang="en-US" sz="1100" spc="-100" dirty="0">
                <a:solidFill>
                  <a:schemeClr val="tx1"/>
                </a:solidFill>
                <a:latin typeface="맑은 고딕" panose="020B0503020000020004" pitchFamily="50" charset="-127"/>
                <a:ea typeface="맑은 고딕" panose="020B0503020000020004" pitchFamily="50" charset="-127"/>
              </a:rPr>
              <a:t>자 기사 </a:t>
            </a:r>
            <a:endParaRPr lang="en-US" altLang="ko-KR" sz="1100" spc="-100" dirty="0">
              <a:solidFill>
                <a:schemeClr val="tx1"/>
              </a:solidFill>
              <a:latin typeface="맑은 고딕" panose="020B0503020000020004" pitchFamily="50" charset="-127"/>
              <a:ea typeface="맑은 고딕" panose="020B0503020000020004" pitchFamily="50" charset="-127"/>
            </a:endParaRPr>
          </a:p>
          <a:p>
            <a:pPr>
              <a:lnSpc>
                <a:spcPct val="150000"/>
              </a:lnSpc>
            </a:pPr>
            <a:r>
              <a:rPr lang="en-US" altLang="ko-KR" sz="1100" spc="-100" dirty="0">
                <a:solidFill>
                  <a:schemeClr val="tx1"/>
                </a:solidFill>
                <a:latin typeface="맑은 고딕" panose="020B0503020000020004" pitchFamily="50" charset="-127"/>
                <a:ea typeface="맑은 고딕" panose="020B0503020000020004" pitchFamily="50" charset="-127"/>
              </a:rPr>
              <a:t>“ Captives move into the mainstream as UK eyes regulatory launch”&gt;</a:t>
            </a:r>
          </a:p>
        </p:txBody>
      </p:sp>
      <p:pic>
        <p:nvPicPr>
          <p:cNvPr id="6" name="그림 5">
            <a:extLst>
              <a:ext uri="{FF2B5EF4-FFF2-40B4-BE49-F238E27FC236}">
                <a16:creationId xmlns:a16="http://schemas.microsoft.com/office/drawing/2014/main" id="{BF449188-5F2B-F1F2-5E4D-3ED85C60B90D}"/>
              </a:ext>
            </a:extLst>
          </p:cNvPr>
          <p:cNvPicPr>
            <a:picLocks noChangeAspect="1"/>
          </p:cNvPicPr>
          <p:nvPr/>
        </p:nvPicPr>
        <p:blipFill>
          <a:blip r:embed="rId2"/>
          <a:stretch>
            <a:fillRect/>
          </a:stretch>
        </p:blipFill>
        <p:spPr>
          <a:xfrm>
            <a:off x="1780749" y="2437778"/>
            <a:ext cx="3607889" cy="2135195"/>
          </a:xfrm>
          <a:prstGeom prst="roundRect">
            <a:avLst>
              <a:gd name="adj" fmla="val 567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pic>
      <p:sp>
        <p:nvSpPr>
          <p:cNvPr id="2" name="제목 1">
            <a:extLst>
              <a:ext uri="{FF2B5EF4-FFF2-40B4-BE49-F238E27FC236}">
                <a16:creationId xmlns:a16="http://schemas.microsoft.com/office/drawing/2014/main" id="{18EF177E-C976-56B7-28FE-40E345918057}"/>
              </a:ext>
            </a:extLst>
          </p:cNvPr>
          <p:cNvSpPr>
            <a:spLocks noGrp="1"/>
          </p:cNvSpPr>
          <p:nvPr>
            <p:ph type="title"/>
          </p:nvPr>
        </p:nvSpPr>
        <p:spPr>
          <a:xfrm>
            <a:off x="1529393" y="233267"/>
            <a:ext cx="9133215" cy="522514"/>
          </a:xfrm>
        </p:spPr>
        <p:txBody>
          <a:bodyPr>
            <a:normAutofit/>
          </a:bodyPr>
          <a:lstStyle/>
          <a:p>
            <a:r>
              <a:rPr lang="en-US" altLang="ko-KR" dirty="0"/>
              <a:t>6. </a:t>
            </a:r>
            <a:r>
              <a:rPr lang="ko-KR" altLang="en-US" dirty="0"/>
              <a:t>국가별 현황 </a:t>
            </a:r>
            <a:r>
              <a:rPr lang="en-US" altLang="ko-KR" dirty="0"/>
              <a:t>-  </a:t>
            </a:r>
            <a:r>
              <a:rPr lang="ko-KR" altLang="en-US" dirty="0"/>
              <a:t>영국</a:t>
            </a:r>
          </a:p>
        </p:txBody>
      </p:sp>
      <p:sp>
        <p:nvSpPr>
          <p:cNvPr id="3" name="슬라이드 번호 개체 틀 2">
            <a:extLst>
              <a:ext uri="{FF2B5EF4-FFF2-40B4-BE49-F238E27FC236}">
                <a16:creationId xmlns:a16="http://schemas.microsoft.com/office/drawing/2014/main" id="{14BEF824-8ED9-8AE5-B956-736D7BDAAF93}"/>
              </a:ext>
            </a:extLst>
          </p:cNvPr>
          <p:cNvSpPr>
            <a:spLocks noGrp="1"/>
          </p:cNvSpPr>
          <p:nvPr>
            <p:ph type="sldNum" sz="quarter" idx="12"/>
          </p:nvPr>
        </p:nvSpPr>
        <p:spPr/>
        <p:txBody>
          <a:bodyPr/>
          <a:lstStyle/>
          <a:p>
            <a:fld id="{D6DD100E-1F12-47C0-97D9-D6793320635E}" type="slidenum">
              <a:rPr lang="ko-KR" altLang="en-US" smtClean="0"/>
              <a:pPr/>
              <a:t>74</a:t>
            </a:fld>
            <a:endParaRPr lang="ko-KR" altLang="en-US">
              <a:latin typeface="맑은 고딕" panose="020B0503020000020004" pitchFamily="50" charset="-127"/>
              <a:ea typeface="맑은 고딕" panose="020B0503020000020004" pitchFamily="50" charset="-127"/>
            </a:endParaRPr>
          </a:p>
        </p:txBody>
      </p:sp>
      <p:pic>
        <p:nvPicPr>
          <p:cNvPr id="5" name="그림 4">
            <a:extLst>
              <a:ext uri="{FF2B5EF4-FFF2-40B4-BE49-F238E27FC236}">
                <a16:creationId xmlns:a16="http://schemas.microsoft.com/office/drawing/2014/main" id="{2CD45E18-6213-F68B-CC1C-66AF0612FC86}"/>
              </a:ext>
            </a:extLst>
          </p:cNvPr>
          <p:cNvPicPr>
            <a:picLocks noChangeAspect="1"/>
          </p:cNvPicPr>
          <p:nvPr/>
        </p:nvPicPr>
        <p:blipFill>
          <a:blip r:embed="rId3"/>
          <a:stretch>
            <a:fillRect/>
          </a:stretch>
        </p:blipFill>
        <p:spPr>
          <a:xfrm>
            <a:off x="4597401" y="290990"/>
            <a:ext cx="528320" cy="434469"/>
          </a:xfrm>
          <a:prstGeom prst="rect">
            <a:avLst/>
          </a:prstGeom>
        </p:spPr>
      </p:pic>
      <p:sp>
        <p:nvSpPr>
          <p:cNvPr id="9" name="TextBox 8">
            <a:extLst>
              <a:ext uri="{FF2B5EF4-FFF2-40B4-BE49-F238E27FC236}">
                <a16:creationId xmlns:a16="http://schemas.microsoft.com/office/drawing/2014/main" id="{2C8DA857-86C6-3445-9AB5-1890C0C168E2}"/>
              </a:ext>
            </a:extLst>
          </p:cNvPr>
          <p:cNvSpPr txBox="1"/>
          <p:nvPr/>
        </p:nvSpPr>
        <p:spPr>
          <a:xfrm>
            <a:off x="5806441" y="1788160"/>
            <a:ext cx="4742075" cy="4690451"/>
          </a:xfrm>
          <a:prstGeom prst="rect">
            <a:avLst/>
          </a:prstGeom>
          <a:noFill/>
        </p:spPr>
        <p:txBody>
          <a:bodyPr wrap="square">
            <a:spAutoFit/>
          </a:bodyPr>
          <a:lstStyle/>
          <a:p>
            <a:pPr marL="228600" indent="-228600" fontAlgn="base">
              <a:lnSpc>
                <a:spcPts val="1800"/>
              </a:lnSpc>
              <a:buFont typeface="Wingdings" panose="05000000000000000000" pitchFamily="2" charset="2"/>
              <a:buChar char="u"/>
            </a:pPr>
            <a:r>
              <a:rPr lang="en-US" altLang="ko-KR" sz="1400" b="1" kern="0" spc="-100" dirty="0">
                <a:solidFill>
                  <a:srgbClr val="000000"/>
                </a:solidFill>
                <a:latin typeface="맑은 고딕" panose="020B0503020000020004" pitchFamily="50" charset="-127"/>
                <a:ea typeface="맑은 고딕" panose="020B0503020000020004" pitchFamily="50" charset="-127"/>
              </a:rPr>
              <a:t>2025.7.16(</a:t>
            </a:r>
            <a:r>
              <a:rPr lang="ko-KR" altLang="en-US" sz="1400" b="1" kern="0" spc="-100" dirty="0" err="1">
                <a:solidFill>
                  <a:srgbClr val="000000"/>
                </a:solidFill>
                <a:latin typeface="맑은 고딕" panose="020B0503020000020004" pitchFamily="50" charset="-127"/>
                <a:ea typeface="맑은 고딕" panose="020B0503020000020004" pitchFamily="50" charset="-127"/>
              </a:rPr>
              <a:t>보험매일</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영국 정부가 </a:t>
            </a:r>
            <a:r>
              <a:rPr lang="ko-KR" altLang="en-US" sz="1400" b="1" kern="0" spc="-100" dirty="0" err="1">
                <a:solidFill>
                  <a:srgbClr val="000000"/>
                </a:solidFill>
                <a:latin typeface="맑은 고딕" panose="020B0503020000020004" pitchFamily="50" charset="-127"/>
                <a:ea typeface="맑은 고딕" panose="020B0503020000020004" pitchFamily="50" charset="-127"/>
              </a:rPr>
              <a:t>온쇼어</a:t>
            </a:r>
            <a:r>
              <a:rPr lang="en-US" altLang="ko-KR" sz="1400" b="1" kern="0" spc="-100" dirty="0">
                <a:solidFill>
                  <a:srgbClr val="000000"/>
                </a:solidFill>
                <a:latin typeface="맑은 고딕" panose="020B0503020000020004" pitchFamily="50" charset="-127"/>
                <a:ea typeface="맑은 고딕" panose="020B0503020000020004" pitchFamily="50" charset="-127"/>
              </a:rPr>
              <a:t>(</a:t>
            </a:r>
            <a:r>
              <a:rPr lang="ko-KR" altLang="en-US" sz="1400" b="1" kern="0" spc="-100" dirty="0">
                <a:solidFill>
                  <a:srgbClr val="000000"/>
                </a:solidFill>
                <a:latin typeface="맑은 고딕" panose="020B0503020000020004" pitchFamily="50" charset="-127"/>
                <a:ea typeface="맑은 고딕" panose="020B0503020000020004" pitchFamily="50" charset="-127"/>
              </a:rPr>
              <a:t>자국 내</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보험회사 제도 도입을 공식 발표</a:t>
            </a:r>
          </a:p>
          <a:p>
            <a:pPr marL="351450" indent="-171450" fontAlgn="base">
              <a:lnSpc>
                <a:spcPts val="1800"/>
              </a:lnSpc>
              <a:buFont typeface="Wingdings" panose="05000000000000000000" pitchFamily="2" charset="2"/>
              <a:buChar char="Ø"/>
            </a:pPr>
            <a:r>
              <a:rPr lang="ko-KR" altLang="en-US" sz="1200" kern="0" spc="-100" dirty="0" err="1">
                <a:solidFill>
                  <a:srgbClr val="000000"/>
                </a:solidFill>
                <a:latin typeface="맑은 고딕" panose="020B0503020000020004" pitchFamily="50" charset="-127"/>
                <a:ea typeface="맑은 고딕" panose="020B0503020000020004" pitchFamily="50" charset="-127"/>
              </a:rPr>
              <a:t>레이철</a:t>
            </a:r>
            <a:r>
              <a:rPr lang="ko-KR" altLang="en-US"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err="1">
                <a:solidFill>
                  <a:srgbClr val="000000"/>
                </a:solidFill>
                <a:latin typeface="맑은 고딕" panose="020B0503020000020004" pitchFamily="50" charset="-127"/>
                <a:ea typeface="맑은 고딕" panose="020B0503020000020004" pitchFamily="50" charset="-127"/>
              </a:rPr>
              <a:t>리브스</a:t>
            </a:r>
            <a:r>
              <a:rPr lang="ko-KR" altLang="en-US" sz="1200" kern="0" spc="-100" dirty="0">
                <a:solidFill>
                  <a:srgbClr val="000000"/>
                </a:solidFill>
                <a:latin typeface="맑은 고딕" panose="020B0503020000020004" pitchFamily="50" charset="-127"/>
                <a:ea typeface="맑은 고딕" panose="020B0503020000020004" pitchFamily="50" charset="-127"/>
              </a:rPr>
              <a:t> 재무장관이 런던 금융산업 전략 발표에서 “영국을 글로벌 보험</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재보험 허브로 </a:t>
            </a:r>
            <a:r>
              <a:rPr lang="ko-KR" altLang="en-US" sz="1200" kern="0" spc="-100" dirty="0" err="1">
                <a:solidFill>
                  <a:srgbClr val="000000"/>
                </a:solidFill>
                <a:latin typeface="맑은 고딕" panose="020B0503020000020004" pitchFamily="50" charset="-127"/>
                <a:ea typeface="맑은 고딕" panose="020B0503020000020004" pitchFamily="50" charset="-127"/>
              </a:rPr>
              <a:t>강화”하는</a:t>
            </a:r>
            <a:r>
              <a:rPr lang="ko-KR" altLang="en-US" sz="1200" kern="0" spc="-100" dirty="0">
                <a:solidFill>
                  <a:srgbClr val="000000"/>
                </a:solidFill>
                <a:latin typeface="맑은 고딕" panose="020B0503020000020004" pitchFamily="50" charset="-127"/>
                <a:ea typeface="맑은 고딕" panose="020B0503020000020004" pitchFamily="50" charset="-127"/>
              </a:rPr>
              <a:t> 정책의 하나로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200" kern="0" spc="-100" dirty="0">
                <a:solidFill>
                  <a:srgbClr val="000000"/>
                </a:solidFill>
                <a:latin typeface="맑은 고딕" panose="020B0503020000020004" pitchFamily="50" charset="-127"/>
                <a:ea typeface="맑은 고딕" panose="020B0503020000020004" pitchFamily="50" charset="-127"/>
              </a:rPr>
              <a:t> 신설 언급</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ts val="18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영국은 </a:t>
            </a:r>
            <a:r>
              <a:rPr lang="en-US" altLang="ko-KR" sz="1200" kern="0" spc="-100" dirty="0">
                <a:solidFill>
                  <a:srgbClr val="000000"/>
                </a:solidFill>
                <a:latin typeface="맑은 고딕" panose="020B0503020000020004" pitchFamily="50" charset="-127"/>
                <a:ea typeface="맑은 고딕" panose="020B0503020000020004" pitchFamily="50" charset="-127"/>
              </a:rPr>
              <a:t>PCC(Protected Cell Company) </a:t>
            </a:r>
            <a:r>
              <a:rPr lang="ko-KR" altLang="en-US" sz="1200" kern="0" spc="-100" dirty="0">
                <a:solidFill>
                  <a:srgbClr val="000000"/>
                </a:solidFill>
                <a:latin typeface="맑은 고딕" panose="020B0503020000020004" pitchFamily="50" charset="-127"/>
                <a:ea typeface="맑은 고딕" panose="020B0503020000020004" pitchFamily="50" charset="-127"/>
              </a:rPr>
              <a:t>형태 등 규제 투명성과 유연성을 갖춘 </a:t>
            </a:r>
            <a:r>
              <a:rPr lang="ko-KR" altLang="en-US" sz="1200" kern="0" spc="-100" dirty="0" err="1">
                <a:solidFill>
                  <a:srgbClr val="000000"/>
                </a:solidFill>
                <a:latin typeface="맑은 고딕" panose="020B0503020000020004" pitchFamily="50" charset="-127"/>
                <a:ea typeface="맑은 고딕" panose="020B0503020000020004" pitchFamily="50" charset="-127"/>
              </a:rPr>
              <a:t>온쇼어</a:t>
            </a:r>
            <a:r>
              <a:rPr lang="ko-KR" altLang="en-US"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200" kern="0" spc="-100" dirty="0">
                <a:solidFill>
                  <a:srgbClr val="000000"/>
                </a:solidFill>
                <a:latin typeface="맑은 고딕" panose="020B0503020000020004" pitchFamily="50" charset="-127"/>
                <a:ea typeface="맑은 고딕" panose="020B0503020000020004" pitchFamily="50" charset="-127"/>
              </a:rPr>
              <a:t> 체계를 목표</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ts val="1800"/>
              </a:lnSpc>
              <a:buFont typeface="Wingdings" panose="05000000000000000000" pitchFamily="2" charset="2"/>
              <a:buChar char="Ø"/>
            </a:pP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228600" indent="-228600" fontAlgn="base">
              <a:lnSpc>
                <a:spcPts val="1800"/>
              </a:lnSpc>
              <a:buFont typeface="Wingdings" panose="05000000000000000000" pitchFamily="2" charset="2"/>
              <a:buChar char="u"/>
            </a:pPr>
            <a:r>
              <a:rPr lang="en-US" altLang="ko-KR" sz="1400" b="1" kern="0" spc="-100" dirty="0">
                <a:solidFill>
                  <a:srgbClr val="000000"/>
                </a:solidFill>
                <a:latin typeface="맑은 고딕" panose="020B0503020000020004" pitchFamily="50" charset="-127"/>
                <a:ea typeface="맑은 고딕" panose="020B0503020000020004" pitchFamily="50" charset="-127"/>
              </a:rPr>
              <a:t>2026.5.13(Captive International): </a:t>
            </a:r>
            <a:r>
              <a:rPr lang="ko-KR" altLang="en-US" sz="1400" b="1" kern="0" spc="-100" dirty="0">
                <a:solidFill>
                  <a:srgbClr val="000000"/>
                </a:solidFill>
                <a:latin typeface="맑은 고딕" panose="020B0503020000020004" pitchFamily="50" charset="-127"/>
                <a:ea typeface="맑은 고딕" panose="020B0503020000020004" pitchFamily="50" charset="-127"/>
              </a:rPr>
              <a:t>영국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제도 도입을 강하게 추진하는 입장</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err="1">
                <a:solidFill>
                  <a:srgbClr val="000000"/>
                </a:solidFill>
                <a:latin typeface="맑은 고딕" panose="020B0503020000020004" pitchFamily="50" charset="-127"/>
                <a:ea typeface="맑은 고딕" panose="020B0503020000020004" pitchFamily="50" charset="-127"/>
              </a:rPr>
              <a:t>브렉시트</a:t>
            </a:r>
            <a:r>
              <a:rPr lang="ko-KR" altLang="en-US" sz="1400" b="1" kern="0" spc="-100" dirty="0">
                <a:solidFill>
                  <a:srgbClr val="000000"/>
                </a:solidFill>
                <a:latin typeface="맑은 고딕" panose="020B0503020000020004" pitchFamily="50" charset="-127"/>
                <a:ea typeface="맑은 고딕" panose="020B0503020000020004" pitchFamily="50" charset="-127"/>
              </a:rPr>
              <a:t> 이후</a:t>
            </a:r>
            <a:r>
              <a:rPr lang="en-US" altLang="ko-KR" sz="1400" b="1" kern="0" spc="-100" dirty="0">
                <a:solidFill>
                  <a:srgbClr val="000000"/>
                </a:solidFill>
                <a:latin typeface="맑은 고딕" panose="020B0503020000020004" pitchFamily="50" charset="-127"/>
                <a:ea typeface="맑은 고딕" panose="020B0503020000020004" pitchFamily="50" charset="-127"/>
              </a:rPr>
              <a:t>(2021</a:t>
            </a:r>
            <a:r>
              <a:rPr lang="ko-KR" altLang="en-US" sz="1400" b="1" kern="0" spc="-100" dirty="0">
                <a:solidFill>
                  <a:srgbClr val="000000"/>
                </a:solidFill>
                <a:latin typeface="맑은 고딕" panose="020B0503020000020004" pitchFamily="50" charset="-127"/>
                <a:ea typeface="맑은 고딕" panose="020B0503020000020004" pitchFamily="50" charset="-127"/>
              </a:rPr>
              <a:t>년</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 “국내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err="1">
                <a:solidFill>
                  <a:srgbClr val="000000"/>
                </a:solidFill>
                <a:latin typeface="맑은 고딕" panose="020B0503020000020004" pitchFamily="50" charset="-127"/>
                <a:ea typeface="맑은 고딕" panose="020B0503020000020004" pitchFamily="50" charset="-127"/>
              </a:rPr>
              <a:t>프레임워크”가</a:t>
            </a:r>
            <a:r>
              <a:rPr lang="ko-KR" altLang="en-US" sz="1400" b="1" kern="0" spc="-100" dirty="0">
                <a:solidFill>
                  <a:srgbClr val="000000"/>
                </a:solidFill>
                <a:latin typeface="맑은 고딕" panose="020B0503020000020004" pitchFamily="50" charset="-127"/>
                <a:ea typeface="맑은 고딕" panose="020B0503020000020004" pitchFamily="50" charset="-127"/>
              </a:rPr>
              <a:t> </a:t>
            </a:r>
            <a:r>
              <a:rPr lang="en-US" altLang="ko-KR" sz="1400" b="1" kern="0" spc="-100" dirty="0">
                <a:solidFill>
                  <a:srgbClr val="000000"/>
                </a:solidFill>
                <a:latin typeface="맑은 고딕" panose="020B0503020000020004" pitchFamily="50" charset="-127"/>
                <a:ea typeface="맑은 고딕" panose="020B0503020000020004" pitchFamily="50" charset="-127"/>
              </a:rPr>
              <a:t>Brexit bonus</a:t>
            </a:r>
            <a:r>
              <a:rPr lang="ko-KR" altLang="en-US" sz="1400" b="1" kern="0" spc="-100" dirty="0">
                <a:solidFill>
                  <a:srgbClr val="000000"/>
                </a:solidFill>
                <a:latin typeface="맑은 고딕" panose="020B0503020000020004" pitchFamily="50" charset="-127"/>
                <a:ea typeface="맑은 고딕" panose="020B0503020000020004" pitchFamily="50" charset="-127"/>
              </a:rPr>
              <a:t>로 부상했다고 설명</a:t>
            </a:r>
          </a:p>
          <a:p>
            <a:pPr marL="351450" indent="-171450" fontAlgn="base">
              <a:lnSpc>
                <a:spcPts val="18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런던</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재</a:t>
            </a:r>
            <a:r>
              <a:rPr lang="en-US" altLang="ko-KR" sz="1200" kern="0" spc="-100" dirty="0">
                <a:solidFill>
                  <a:srgbClr val="000000"/>
                </a:solidFill>
                <a:latin typeface="맑은 고딕" panose="020B0503020000020004" pitchFamily="50" charset="-127"/>
                <a:ea typeface="맑은 고딕" panose="020B0503020000020004" pitchFamily="50" charset="-127"/>
              </a:rPr>
              <a:t>)</a:t>
            </a:r>
            <a:r>
              <a:rPr lang="ko-KR" altLang="en-US" sz="1200" kern="0" spc="-100" dirty="0">
                <a:solidFill>
                  <a:srgbClr val="000000"/>
                </a:solidFill>
                <a:latin typeface="맑은 고딕" panose="020B0503020000020004" pitchFamily="50" charset="-127"/>
                <a:ea typeface="맑은 고딕" panose="020B0503020000020004" pitchFamily="50" charset="-127"/>
              </a:rPr>
              <a:t>보험시장이 글로벌 허브로서 경쟁력을 유지하려면 고객에게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200" kern="0" spc="-100" dirty="0">
                <a:solidFill>
                  <a:srgbClr val="000000"/>
                </a:solidFill>
                <a:latin typeface="맑은 고딕" panose="020B0503020000020004" pitchFamily="50" charset="-127"/>
                <a:ea typeface="맑은 고딕" panose="020B0503020000020004" pitchFamily="50" charset="-127"/>
              </a:rPr>
              <a:t> 포함</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err="1">
                <a:solidFill>
                  <a:srgbClr val="000000"/>
                </a:solidFill>
                <a:latin typeface="맑은 고딕" panose="020B0503020000020004" pitchFamily="50" charset="-127"/>
                <a:ea typeface="맑은 고딕" panose="020B0503020000020004" pitchFamily="50" charset="-127"/>
              </a:rPr>
              <a:t>리스크관리</a:t>
            </a:r>
            <a:r>
              <a:rPr lang="ko-KR" altLang="en-US" sz="1200" kern="0" spc="-100" dirty="0">
                <a:solidFill>
                  <a:srgbClr val="000000"/>
                </a:solidFill>
                <a:latin typeface="맑은 고딕" panose="020B0503020000020004" pitchFamily="50" charset="-127"/>
                <a:ea typeface="맑은 고딕" panose="020B0503020000020004" pitchFamily="50" charset="-127"/>
              </a:rPr>
              <a:t> 도구 </a:t>
            </a:r>
            <a:r>
              <a:rPr lang="ko-KR" altLang="en-US" sz="1200" kern="0" spc="-100" dirty="0" err="1">
                <a:solidFill>
                  <a:srgbClr val="000000"/>
                </a:solidFill>
                <a:latin typeface="맑은 고딕" panose="020B0503020000020004" pitchFamily="50" charset="-127"/>
                <a:ea typeface="맑은 고딕" panose="020B0503020000020004" pitchFamily="50" charset="-127"/>
              </a:rPr>
              <a:t>풀세트”를</a:t>
            </a:r>
            <a:r>
              <a:rPr lang="ko-KR" altLang="en-US" sz="1200" kern="0" spc="-100" dirty="0">
                <a:solidFill>
                  <a:srgbClr val="000000"/>
                </a:solidFill>
                <a:latin typeface="맑은 고딕" panose="020B0503020000020004" pitchFamily="50" charset="-127"/>
                <a:ea typeface="맑은 고딕" panose="020B0503020000020004" pitchFamily="50" charset="-127"/>
              </a:rPr>
              <a:t> 제공해야 한다는 인식 과거엔 보험사들이 </a:t>
            </a:r>
            <a:r>
              <a:rPr lang="ko-KR" altLang="en-US" sz="1200" kern="0" spc="-100" dirty="0" err="1">
                <a:solidFill>
                  <a:srgbClr val="000000"/>
                </a:solidFill>
                <a:latin typeface="맑은 고딕" panose="020B0503020000020004" pitchFamily="50" charset="-127"/>
                <a:ea typeface="맑은 고딕" panose="020B0503020000020004" pitchFamily="50" charset="-127"/>
              </a:rPr>
              <a:t>캡티브를</a:t>
            </a:r>
            <a:r>
              <a:rPr lang="ko-KR" altLang="en-US" sz="1200" kern="0" spc="-100" dirty="0">
                <a:solidFill>
                  <a:srgbClr val="000000"/>
                </a:solidFill>
                <a:latin typeface="맑은 고딕" panose="020B0503020000020004" pitchFamily="50" charset="-127"/>
                <a:ea typeface="맑은 고딕" panose="020B0503020000020004" pitchFamily="50" charset="-127"/>
              </a:rPr>
              <a:t> 경쟁으로 봤지만</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현재는 보완재로 보는 시각이 확대</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ts val="1800"/>
              </a:lnSpc>
              <a:buFont typeface="Wingdings" panose="05000000000000000000" pitchFamily="2" charset="2"/>
              <a:buChar char="Ø"/>
            </a:pPr>
            <a:r>
              <a:rPr lang="ko-KR" altLang="en-US" sz="1200" kern="0" spc="-100" dirty="0">
                <a:solidFill>
                  <a:srgbClr val="000000"/>
                </a:solidFill>
                <a:latin typeface="맑은 고딕" panose="020B0503020000020004" pitchFamily="50" charset="-127"/>
                <a:ea typeface="맑은 고딕" panose="020B0503020000020004" pitchFamily="50" charset="-127"/>
              </a:rPr>
              <a:t>영국은 “진짜 경쟁력 있는” 제도를 만들어야 함 규제의 유연성</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허용되는 사업 라인</a:t>
            </a:r>
            <a:r>
              <a:rPr lang="en-US" altLang="ko-KR" sz="1200" kern="0" spc="-100" dirty="0">
                <a:solidFill>
                  <a:srgbClr val="000000"/>
                </a:solidFill>
                <a:latin typeface="맑은 고딕" panose="020B0503020000020004" pitchFamily="50" charset="-127"/>
                <a:ea typeface="맑은 고딕" panose="020B0503020000020004" pitchFamily="50" charset="-127"/>
              </a:rPr>
              <a:t>, </a:t>
            </a:r>
            <a:r>
              <a:rPr lang="ko-KR" altLang="en-US" sz="1200" kern="0" spc="-100" dirty="0">
                <a:solidFill>
                  <a:srgbClr val="000000"/>
                </a:solidFill>
                <a:latin typeface="맑은 고딕" panose="020B0503020000020004" pitchFamily="50" charset="-127"/>
                <a:ea typeface="맑은 고딕" panose="020B0503020000020004" pitchFamily="50" charset="-127"/>
              </a:rPr>
              <a:t>감독 방식 등 설계가 승부처</a:t>
            </a:r>
            <a:endParaRPr lang="en-US" altLang="ko-KR" sz="1200" kern="0" spc="-100" dirty="0">
              <a:solidFill>
                <a:srgbClr val="000000"/>
              </a:solidFill>
              <a:latin typeface="맑은 고딕" panose="020B0503020000020004" pitchFamily="50" charset="-127"/>
              <a:ea typeface="맑은 고딕" panose="020B0503020000020004" pitchFamily="50" charset="-127"/>
            </a:endParaRPr>
          </a:p>
          <a:p>
            <a:pPr marL="351450" indent="-171450" fontAlgn="base">
              <a:lnSpc>
                <a:spcPts val="1800"/>
              </a:lnSpc>
              <a:buFont typeface="Wingdings" panose="05000000000000000000" pitchFamily="2" charset="2"/>
              <a:buChar char="Ø"/>
            </a:pPr>
            <a:endParaRPr lang="en-US" altLang="ko-KR" sz="1100" kern="0" spc="-100" dirty="0">
              <a:solidFill>
                <a:srgbClr val="000000"/>
              </a:solidFill>
              <a:latin typeface="맑은 고딕" panose="020B0503020000020004" pitchFamily="50" charset="-127"/>
              <a:ea typeface="맑은 고딕" panose="020B0503020000020004" pitchFamily="50" charset="-127"/>
            </a:endParaRPr>
          </a:p>
          <a:p>
            <a:pPr marL="228600" indent="-228600" fontAlgn="base">
              <a:lnSpc>
                <a:spcPts val="1800"/>
              </a:lnSpc>
              <a:buFont typeface="Wingdings" panose="05000000000000000000" pitchFamily="2" charset="2"/>
              <a:buChar char="u"/>
            </a:pPr>
            <a:r>
              <a:rPr lang="en-US" altLang="ko-KR" sz="1400" b="1" kern="0" spc="-100" dirty="0">
                <a:solidFill>
                  <a:srgbClr val="000000"/>
                </a:solidFill>
                <a:latin typeface="맑은 고딕" panose="020B0503020000020004" pitchFamily="50" charset="-127"/>
                <a:ea typeface="맑은 고딕" panose="020B0503020000020004" pitchFamily="50" charset="-127"/>
              </a:rPr>
              <a:t>2027</a:t>
            </a:r>
            <a:r>
              <a:rPr lang="ko-KR" altLang="en-US" sz="1400" b="1" kern="0" spc="-100" dirty="0">
                <a:solidFill>
                  <a:srgbClr val="000000"/>
                </a:solidFill>
                <a:latin typeface="맑은 고딕" panose="020B0503020000020004" pitchFamily="50" charset="-127"/>
                <a:ea typeface="맑은 고딕" panose="020B0503020000020004" pitchFamily="50" charset="-127"/>
              </a:rPr>
              <a:t>년 최종 규정 확정</a:t>
            </a:r>
            <a:r>
              <a:rPr lang="en-US" altLang="ko-KR" sz="1400" b="1" kern="0" spc="-100" dirty="0">
                <a:solidFill>
                  <a:srgbClr val="000000"/>
                </a:solidFill>
                <a:latin typeface="맑은 고딕" panose="020B0503020000020004" pitchFamily="50" charset="-127"/>
                <a:ea typeface="맑은 고딕" panose="020B0503020000020004" pitchFamily="50" charset="-127"/>
              </a:rPr>
              <a:t>, UK</a:t>
            </a:r>
            <a:r>
              <a:rPr lang="ko-KR" altLang="en-US" sz="1400" b="1" kern="0" spc="-100" dirty="0">
                <a:solidFill>
                  <a:srgbClr val="000000"/>
                </a:solidFill>
                <a:latin typeface="맑은 고딕" panose="020B0503020000020004" pitchFamily="50" charset="-127"/>
                <a:ea typeface="맑은 고딕" panose="020B0503020000020004" pitchFamily="50" charset="-127"/>
              </a:rPr>
              <a:t>기반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설립 전망</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228600" indent="-228600" fontAlgn="base">
              <a:lnSpc>
                <a:spcPts val="1800"/>
              </a:lnSpc>
              <a:buFont typeface="Wingdings" panose="05000000000000000000" pitchFamily="2" charset="2"/>
              <a:buChar char="u"/>
            </a:pP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274538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CB2FF-E48E-8CA3-26D9-2BA3B950F537}"/>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339F8972-18D2-F139-B306-0344A5411DF4}"/>
              </a:ext>
            </a:extLst>
          </p:cNvPr>
          <p:cNvSpPr>
            <a:spLocks noGrp="1"/>
          </p:cNvSpPr>
          <p:nvPr>
            <p:ph type="title"/>
          </p:nvPr>
        </p:nvSpPr>
        <p:spPr>
          <a:xfrm>
            <a:off x="1529393" y="233267"/>
            <a:ext cx="9133215" cy="522514"/>
          </a:xfrm>
        </p:spPr>
        <p:txBody>
          <a:bodyPr>
            <a:normAutofit/>
          </a:bodyPr>
          <a:lstStyle/>
          <a:p>
            <a:r>
              <a:rPr lang="en-US" altLang="ko-KR" dirty="0"/>
              <a:t>7. </a:t>
            </a:r>
            <a:r>
              <a:rPr lang="ko-KR" altLang="en-US" dirty="0"/>
              <a:t>제주도 </a:t>
            </a:r>
            <a:r>
              <a:rPr lang="ko-KR" altLang="en-US" dirty="0" err="1"/>
              <a:t>캡티브</a:t>
            </a:r>
            <a:r>
              <a:rPr lang="ko-KR" altLang="en-US" dirty="0"/>
              <a:t> 추진 사례 </a:t>
            </a:r>
            <a:r>
              <a:rPr lang="en-US" altLang="ko-KR" dirty="0"/>
              <a:t>(1)</a:t>
            </a:r>
            <a:endParaRPr lang="ko-KR" altLang="en-US" dirty="0"/>
          </a:p>
        </p:txBody>
      </p:sp>
      <p:sp>
        <p:nvSpPr>
          <p:cNvPr id="3" name="슬라이드 번호 개체 틀 2">
            <a:extLst>
              <a:ext uri="{FF2B5EF4-FFF2-40B4-BE49-F238E27FC236}">
                <a16:creationId xmlns:a16="http://schemas.microsoft.com/office/drawing/2014/main" id="{AB525B06-88F0-2D89-6B8E-DA03D00133FB}"/>
              </a:ext>
            </a:extLst>
          </p:cNvPr>
          <p:cNvSpPr>
            <a:spLocks noGrp="1"/>
          </p:cNvSpPr>
          <p:nvPr>
            <p:ph type="sldNum" sz="quarter" idx="12"/>
          </p:nvPr>
        </p:nvSpPr>
        <p:spPr/>
        <p:txBody>
          <a:bodyPr/>
          <a:lstStyle/>
          <a:p>
            <a:fld id="{D6DD100E-1F12-47C0-97D9-D6793320635E}" type="slidenum">
              <a:rPr lang="ko-KR" altLang="en-US" smtClean="0"/>
              <a:pPr/>
              <a:t>75</a:t>
            </a:fld>
            <a:endParaRPr lang="ko-KR" altLang="en-US">
              <a:latin typeface="맑은 고딕" panose="020B0503020000020004" pitchFamily="50" charset="-127"/>
              <a:ea typeface="맑은 고딕" panose="020B0503020000020004" pitchFamily="50" charset="-127"/>
            </a:endParaRPr>
          </a:p>
        </p:txBody>
      </p:sp>
      <p:sp>
        <p:nvSpPr>
          <p:cNvPr id="5" name="TextBox 4">
            <a:extLst>
              <a:ext uri="{FF2B5EF4-FFF2-40B4-BE49-F238E27FC236}">
                <a16:creationId xmlns:a16="http://schemas.microsoft.com/office/drawing/2014/main" id="{447FC135-53EC-8E27-0A8B-84F7C4059D7D}"/>
              </a:ext>
            </a:extLst>
          </p:cNvPr>
          <p:cNvSpPr txBox="1"/>
          <p:nvPr/>
        </p:nvSpPr>
        <p:spPr>
          <a:xfrm>
            <a:off x="1617692" y="1195315"/>
            <a:ext cx="9133711" cy="4777398"/>
          </a:xfrm>
          <a:prstGeom prst="rect">
            <a:avLst/>
          </a:prstGeom>
          <a:noFill/>
        </p:spPr>
        <p:txBody>
          <a:bodyPr wrap="square">
            <a:spAutoFit/>
          </a:bodyPr>
          <a:lstStyle/>
          <a:p>
            <a:pPr marL="285750" indent="-285750" fontAlgn="base">
              <a:lnSpc>
                <a:spcPts val="2200"/>
              </a:lnSpc>
              <a:spcAft>
                <a:spcPts val="600"/>
              </a:spcAft>
              <a:buFont typeface="Wingdings" panose="05000000000000000000" pitchFamily="2" charset="2"/>
              <a:buChar char="u"/>
            </a:pPr>
            <a:r>
              <a:rPr lang="en-US" altLang="ko-KR" sz="1400" b="1" kern="0" spc="-100" dirty="0">
                <a:solidFill>
                  <a:srgbClr val="000000"/>
                </a:solidFill>
                <a:latin typeface="맑은 고딕" panose="020B0503020000020004" pitchFamily="50" charset="-127"/>
                <a:ea typeface="맑은 고딕" panose="020B0503020000020004" pitchFamily="50" charset="-127"/>
              </a:rPr>
              <a:t>2012</a:t>
            </a:r>
            <a:r>
              <a:rPr lang="ko-KR" altLang="en-US" sz="1400" b="1" kern="0" spc="-100" dirty="0">
                <a:solidFill>
                  <a:srgbClr val="000000"/>
                </a:solidFill>
                <a:latin typeface="맑은 고딕" panose="020B0503020000020004" pitchFamily="50" charset="-127"/>
                <a:ea typeface="맑은 고딕" panose="020B0503020000020004" pitchFamily="50" charset="-127"/>
              </a:rPr>
              <a:t>년 제주도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설립 논의 본격 시작</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285750" indent="-285750" fontAlgn="base">
              <a:lnSpc>
                <a:spcPts val="2200"/>
              </a:lnSpc>
              <a:spcAft>
                <a:spcPts val="600"/>
              </a:spcAft>
              <a:buFont typeface="Wingdings" panose="05000000000000000000" pitchFamily="2" charset="2"/>
              <a:buChar char="u"/>
            </a:pPr>
            <a:r>
              <a:rPr lang="en-US" altLang="ko-KR" sz="1400" b="1" kern="0" spc="-100" dirty="0">
                <a:solidFill>
                  <a:srgbClr val="000000"/>
                </a:solidFill>
                <a:latin typeface="맑은 고딕" panose="020B0503020000020004" pitchFamily="50" charset="-127"/>
                <a:ea typeface="맑은 고딕" panose="020B0503020000020004" pitchFamily="50" charset="-127"/>
              </a:rPr>
              <a:t>2013</a:t>
            </a:r>
            <a:r>
              <a:rPr lang="ko-KR" altLang="en-US" sz="1400" b="1" kern="0" spc="-100" dirty="0">
                <a:solidFill>
                  <a:srgbClr val="000000"/>
                </a:solidFill>
                <a:latin typeface="맑은 고딕" panose="020B0503020000020004" pitchFamily="50" charset="-127"/>
                <a:ea typeface="맑은 고딕" panose="020B0503020000020004" pitchFamily="50" charset="-127"/>
              </a:rPr>
              <a:t>년 </a:t>
            </a:r>
            <a:r>
              <a:rPr lang="en-US" altLang="ko-KR" sz="1400" b="1" kern="0" spc="-100" dirty="0">
                <a:solidFill>
                  <a:srgbClr val="000000"/>
                </a:solidFill>
                <a:latin typeface="맑은 고딕" panose="020B0503020000020004" pitchFamily="50" charset="-127"/>
                <a:ea typeface="맑은 고딕" panose="020B0503020000020004" pitchFamily="50" charset="-127"/>
              </a:rPr>
              <a:t>3</a:t>
            </a:r>
            <a:r>
              <a:rPr lang="ko-KR" altLang="en-US" sz="1400" b="1" kern="0" spc="-100" dirty="0">
                <a:solidFill>
                  <a:srgbClr val="000000"/>
                </a:solidFill>
                <a:latin typeface="맑은 고딕" panose="020B0503020000020004" pitchFamily="50" charset="-127"/>
                <a:ea typeface="맑은 고딕" panose="020B0503020000020004" pitchFamily="50" charset="-127"/>
              </a:rPr>
              <a:t>월 외국기업의 </a:t>
            </a: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설립 허용을 제주특별법 </a:t>
            </a:r>
            <a:r>
              <a:rPr lang="en-US" altLang="ko-KR" sz="1400" b="1" kern="0" spc="-100" dirty="0">
                <a:solidFill>
                  <a:srgbClr val="000000"/>
                </a:solidFill>
                <a:latin typeface="맑은 고딕" panose="020B0503020000020004" pitchFamily="50" charset="-127"/>
                <a:ea typeface="맑은 고딕" panose="020B0503020000020004" pitchFamily="50" charset="-127"/>
              </a:rPr>
              <a:t>5</a:t>
            </a:r>
            <a:r>
              <a:rPr lang="ko-KR" altLang="en-US" sz="1400" b="1" kern="0" spc="-100" dirty="0">
                <a:solidFill>
                  <a:srgbClr val="000000"/>
                </a:solidFill>
                <a:latin typeface="맑은 고딕" panose="020B0503020000020004" pitchFamily="50" charset="-127"/>
                <a:ea typeface="맑은 고딕" panose="020B0503020000020004" pitchFamily="50" charset="-127"/>
              </a:rPr>
              <a:t>단계 제도개선안에 포함</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a:solidFill>
                  <a:srgbClr val="000000"/>
                </a:solidFill>
                <a:latin typeface="맑은 고딕" panose="020B0503020000020004" pitchFamily="50" charset="-127"/>
                <a:ea typeface="맑은 고딕" panose="020B0503020000020004" pitchFamily="50" charset="-127"/>
              </a:rPr>
              <a:t>정부 제출 </a:t>
            </a:r>
            <a:r>
              <a:rPr lang="en-US" altLang="ko-KR" sz="1400" b="1" kern="0" spc="-100" dirty="0">
                <a:solidFill>
                  <a:srgbClr val="000000"/>
                </a:solidFill>
                <a:latin typeface="맑은 고딕" panose="020B0503020000020004" pitchFamily="50" charset="-127"/>
                <a:ea typeface="맑은 고딕" panose="020B0503020000020004" pitchFamily="50" charset="-127"/>
              </a:rPr>
              <a:t>– </a:t>
            </a:r>
            <a:r>
              <a:rPr lang="ko-KR" altLang="en-US" sz="1400" b="1" kern="0" spc="-100" dirty="0" err="1">
                <a:solidFill>
                  <a:srgbClr val="000000"/>
                </a:solidFill>
                <a:latin typeface="맑은 고딕" panose="020B0503020000020004" pitchFamily="50" charset="-127"/>
                <a:ea typeface="맑은 고딕" panose="020B0503020000020004" pitchFamily="50" charset="-127"/>
              </a:rPr>
              <a:t>금융위</a:t>
            </a:r>
            <a:r>
              <a:rPr lang="ko-KR" altLang="en-US" sz="1400" b="1" kern="0" spc="-100" dirty="0">
                <a:solidFill>
                  <a:srgbClr val="000000"/>
                </a:solidFill>
                <a:latin typeface="맑은 고딕" panose="020B0503020000020004" pitchFamily="50" charset="-127"/>
                <a:ea typeface="맑은 고딕" panose="020B0503020000020004" pitchFamily="50" charset="-127"/>
              </a:rPr>
              <a:t> 등 반대 </a:t>
            </a:r>
            <a:br>
              <a:rPr lang="en-US" altLang="ko-KR" sz="1400" b="1" kern="0" spc="-100" dirty="0">
                <a:solidFill>
                  <a:srgbClr val="000000"/>
                </a:solidFill>
                <a:latin typeface="맑은 고딕" panose="020B0503020000020004" pitchFamily="50" charset="-127"/>
                <a:ea typeface="맑은 고딕" panose="020B0503020000020004" pitchFamily="50" charset="-127"/>
              </a:rPr>
            </a:br>
            <a:r>
              <a:rPr lang="ko-KR" altLang="en-US" sz="1400" b="1"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400" b="1" kern="0" spc="-100" dirty="0">
                <a:solidFill>
                  <a:srgbClr val="000000"/>
                </a:solidFill>
                <a:latin typeface="맑은 고딕" panose="020B0503020000020004" pitchFamily="50" charset="-127"/>
                <a:ea typeface="맑은 고딕" panose="020B0503020000020004" pitchFamily="50" charset="-127"/>
              </a:rPr>
              <a:t> 보험업 제도 도입 특례를 </a:t>
            </a:r>
            <a:r>
              <a:rPr lang="en-US" altLang="ko-KR" sz="1400" b="1" kern="0" spc="-100" dirty="0">
                <a:solidFill>
                  <a:srgbClr val="000000"/>
                </a:solidFill>
                <a:latin typeface="맑은 고딕" panose="020B0503020000020004" pitchFamily="50" charset="-127"/>
                <a:ea typeface="맑은 고딕" panose="020B0503020000020004" pitchFamily="50" charset="-127"/>
              </a:rPr>
              <a:t>6</a:t>
            </a:r>
            <a:r>
              <a:rPr lang="ko-KR" altLang="en-US" sz="1400" b="1" kern="0" spc="-100" dirty="0">
                <a:solidFill>
                  <a:srgbClr val="000000"/>
                </a:solidFill>
                <a:latin typeface="맑은 고딕" panose="020B0503020000020004" pitchFamily="50" charset="-127"/>
                <a:ea typeface="맑은 고딕" panose="020B0503020000020004" pitchFamily="50" charset="-127"/>
              </a:rPr>
              <a:t>단계 제도개선 협의 과정에서 수용되지 않았음</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285750" indent="-285750" fontAlgn="base">
              <a:lnSpc>
                <a:spcPts val="2200"/>
              </a:lnSpc>
              <a:spcAft>
                <a:spcPts val="600"/>
              </a:spcAft>
              <a:buFont typeface="Wingdings" panose="05000000000000000000" pitchFamily="2" charset="2"/>
              <a:buChar char="u"/>
            </a:pPr>
            <a:r>
              <a:rPr lang="en-US" altLang="ko-KR" sz="1400" b="1" kern="0" spc="-100" dirty="0">
                <a:solidFill>
                  <a:srgbClr val="000000"/>
                </a:solidFill>
                <a:latin typeface="맑은 고딕" panose="020B0503020000020004" pitchFamily="50" charset="-127"/>
                <a:ea typeface="맑은 고딕" panose="020B0503020000020004" pitchFamily="50" charset="-127"/>
              </a:rPr>
              <a:t>2017</a:t>
            </a:r>
            <a:r>
              <a:rPr lang="ko-KR" altLang="en-US" sz="1400" b="1" kern="0" spc="-100" dirty="0">
                <a:solidFill>
                  <a:srgbClr val="000000"/>
                </a:solidFill>
                <a:latin typeface="맑은 고딕" panose="020B0503020000020004" pitchFamily="50" charset="-127"/>
                <a:ea typeface="맑은 고딕" panose="020B0503020000020004" pitchFamily="50" charset="-127"/>
              </a:rPr>
              <a:t>년 제주특별법 개정안 반영 과제에서 제외됨</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285750" indent="-285750" fontAlgn="base">
              <a:lnSpc>
                <a:spcPts val="2200"/>
              </a:lnSpc>
              <a:spcAft>
                <a:spcPts val="600"/>
              </a:spcAft>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최근 동향 </a:t>
            </a:r>
            <a:r>
              <a:rPr lang="en-US" altLang="ko-KR" sz="1400" b="1" kern="0" spc="-100" dirty="0">
                <a:solidFill>
                  <a:srgbClr val="000000"/>
                </a:solidFill>
                <a:latin typeface="맑은 고딕" panose="020B0503020000020004" pitchFamily="50" charset="-127"/>
                <a:ea typeface="맑은 고딕" panose="020B0503020000020004" pitchFamily="50" charset="-127"/>
              </a:rPr>
              <a:t>: 2023. 9. 22. </a:t>
            </a:r>
            <a:r>
              <a:rPr lang="ko-KR" altLang="en-US" sz="1400" b="1" kern="0" spc="-100" dirty="0">
                <a:solidFill>
                  <a:srgbClr val="000000"/>
                </a:solidFill>
                <a:latin typeface="맑은 고딕" panose="020B0503020000020004" pitchFamily="50" charset="-127"/>
                <a:ea typeface="맑은 고딕" panose="020B0503020000020004" pitchFamily="50" charset="-127"/>
              </a:rPr>
              <a:t>제주국제금융센터</a:t>
            </a:r>
            <a:r>
              <a:rPr lang="en-US" altLang="ko-KR" sz="1400" b="1" kern="0" spc="-100" dirty="0">
                <a:solidFill>
                  <a:srgbClr val="000000"/>
                </a:solidFill>
                <a:latin typeface="맑은 고딕" panose="020B0503020000020004" pitchFamily="50" charset="-127"/>
                <a:ea typeface="맑은 고딕" panose="020B0503020000020004" pitchFamily="50" charset="-127"/>
              </a:rPr>
              <a:t>(JIFC) </a:t>
            </a:r>
            <a:r>
              <a:rPr lang="ko-KR" altLang="en-US" sz="1400" b="1" kern="0" spc="-100" dirty="0">
                <a:solidFill>
                  <a:srgbClr val="000000"/>
                </a:solidFill>
                <a:latin typeface="맑은 고딕" panose="020B0503020000020004" pitchFamily="50" charset="-127"/>
                <a:ea typeface="맑은 고딕" panose="020B0503020000020004" pitchFamily="50" charset="-127"/>
              </a:rPr>
              <a:t>설립 위한 정책 심포지엄 개최</a:t>
            </a:r>
            <a:r>
              <a:rPr lang="en-US" altLang="ko-KR" sz="1400" b="1" kern="0" spc="-100" dirty="0">
                <a:solidFill>
                  <a:srgbClr val="000000"/>
                </a:solidFill>
                <a:latin typeface="맑은 고딕" panose="020B0503020000020004" pitchFamily="50" charset="-127"/>
                <a:ea typeface="맑은 고딕" panose="020B0503020000020004" pitchFamily="50" charset="-127"/>
              </a:rPr>
              <a:t>(</a:t>
            </a:r>
            <a:r>
              <a:rPr lang="ko-KR" altLang="en-US" sz="1400" b="1" kern="0" spc="-100" dirty="0">
                <a:solidFill>
                  <a:srgbClr val="000000"/>
                </a:solidFill>
                <a:latin typeface="맑은 고딕" panose="020B0503020000020004" pitchFamily="50" charset="-127"/>
                <a:ea typeface="맑은 고딕" panose="020B0503020000020004" pitchFamily="50" charset="-127"/>
              </a:rPr>
              <a:t>출처</a:t>
            </a:r>
            <a:r>
              <a:rPr lang="en-US" altLang="ko-KR" sz="1400" b="1" kern="0" spc="-100" dirty="0">
                <a:solidFill>
                  <a:srgbClr val="000000"/>
                </a:solidFill>
                <a:latin typeface="맑은 고딕" panose="020B0503020000020004" pitchFamily="50" charset="-127"/>
                <a:ea typeface="맑은 고딕" panose="020B0503020000020004" pitchFamily="50" charset="-127"/>
              </a:rPr>
              <a:t>: 2023.9.23 </a:t>
            </a:r>
            <a:r>
              <a:rPr lang="ko-KR" altLang="en-US" sz="1400" b="1" kern="0" spc="-100" dirty="0">
                <a:solidFill>
                  <a:srgbClr val="000000"/>
                </a:solidFill>
                <a:latin typeface="맑은 고딕" panose="020B0503020000020004" pitchFamily="50" charset="-127"/>
                <a:ea typeface="맑은 고딕" panose="020B0503020000020004" pitchFamily="50" charset="-127"/>
              </a:rPr>
              <a:t>매일경제</a:t>
            </a:r>
            <a:r>
              <a:rPr lang="en-US" altLang="ko-KR" sz="1400" b="1" kern="0" spc="-100" dirty="0">
                <a:solidFill>
                  <a:srgbClr val="000000"/>
                </a:solidFill>
                <a:latin typeface="맑은 고딕" panose="020B0503020000020004" pitchFamily="50" charset="-127"/>
                <a:ea typeface="맑은 고딕" panose="020B0503020000020004" pitchFamily="50" charset="-127"/>
              </a:rPr>
              <a:t>)</a:t>
            </a:r>
            <a:endParaRPr lang="ko-KR" altLang="en-US" sz="1400" b="1"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spcAft>
                <a:spcPts val="600"/>
              </a:spcAft>
              <a:buFont typeface="Wingdings" panose="05000000000000000000" pitchFamily="2" charset="2"/>
              <a:buChar char="Ø"/>
            </a:pPr>
            <a:r>
              <a:rPr lang="ko-KR" altLang="en-US" sz="1300" kern="0" spc="-100" dirty="0" err="1">
                <a:solidFill>
                  <a:srgbClr val="000000"/>
                </a:solidFill>
                <a:latin typeface="맑은 고딕" panose="020B0503020000020004" pitchFamily="50" charset="-127"/>
                <a:ea typeface="맑은 고딕" panose="020B0503020000020004" pitchFamily="50" charset="-127"/>
              </a:rPr>
              <a:t>캡티브는</a:t>
            </a:r>
            <a:r>
              <a:rPr lang="ko-KR" altLang="en-US" sz="1300" kern="0" spc="-100" dirty="0">
                <a:solidFill>
                  <a:srgbClr val="000000"/>
                </a:solidFill>
                <a:latin typeface="맑은 고딕" panose="020B0503020000020004" pitchFamily="50" charset="-127"/>
                <a:ea typeface="맑은 고딕" panose="020B0503020000020004" pitchFamily="50" charset="-127"/>
              </a:rPr>
              <a:t> 단순히 보험사 하나를 세우는 게 아니라 재보험 범위 설계</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국가별 </a:t>
            </a:r>
            <a:r>
              <a:rPr lang="ko-KR" altLang="en-US" sz="1300" kern="0" spc="-100" dirty="0" err="1">
                <a:solidFill>
                  <a:srgbClr val="000000"/>
                </a:solidFill>
                <a:latin typeface="맑은 고딕" panose="020B0503020000020004" pitchFamily="50" charset="-127"/>
                <a:ea typeface="맑은 고딕" panose="020B0503020000020004" pitchFamily="50" charset="-127"/>
              </a:rPr>
              <a:t>프론팅</a:t>
            </a:r>
            <a:r>
              <a:rPr lang="ko-KR" altLang="en-US" sz="1300" kern="0" spc="-100" dirty="0">
                <a:solidFill>
                  <a:srgbClr val="000000"/>
                </a:solidFill>
                <a:latin typeface="맑은 고딕" panose="020B0503020000020004" pitchFamily="50" charset="-127"/>
                <a:ea typeface="맑은 고딕" panose="020B0503020000020004" pitchFamily="50" charset="-127"/>
              </a:rPr>
              <a:t> 설계가 따라오고</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그 과정에서 브로커링</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재보험</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중개</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회계</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계리</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자산운용 등 고부가 전문서비스 수요를 동반함</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spcAft>
                <a:spcPts val="600"/>
              </a:spcAft>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그래서 </a:t>
            </a:r>
            <a:r>
              <a:rPr lang="ko-KR" altLang="en-US" sz="1300" kern="0" spc="-100" dirty="0" err="1">
                <a:solidFill>
                  <a:srgbClr val="000000"/>
                </a:solidFill>
                <a:latin typeface="맑은 고딕" panose="020B0503020000020004" pitchFamily="50" charset="-127"/>
                <a:ea typeface="맑은 고딕" panose="020B0503020000020004" pitchFamily="50" charset="-127"/>
              </a:rPr>
              <a:t>온쇼어</a:t>
            </a:r>
            <a:r>
              <a:rPr lang="ko-KR" altLang="en-US"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유치는 보험료</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재보험료 지출을 국내에 “</a:t>
            </a:r>
            <a:r>
              <a:rPr lang="ko-KR" altLang="en-US" sz="1300" kern="0" spc="-100" dirty="0" err="1">
                <a:solidFill>
                  <a:srgbClr val="000000"/>
                </a:solidFill>
                <a:latin typeface="맑은 고딕" panose="020B0503020000020004" pitchFamily="50" charset="-127"/>
                <a:ea typeface="맑은 고딕" panose="020B0503020000020004" pitchFamily="50" charset="-127"/>
              </a:rPr>
              <a:t>내부화”하는</a:t>
            </a:r>
            <a:r>
              <a:rPr lang="ko-KR" altLang="en-US" sz="1300" kern="0" spc="-100" dirty="0">
                <a:solidFill>
                  <a:srgbClr val="000000"/>
                </a:solidFill>
                <a:latin typeface="맑은 고딕" panose="020B0503020000020004" pitchFamily="50" charset="-127"/>
                <a:ea typeface="맑은 고딕" panose="020B0503020000020004" pitchFamily="50" charset="-127"/>
              </a:rPr>
              <a:t> 동시에 보험</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재보험 전문 서비스 산업을 국내에 축적해 경쟁력을 높일 수 있는 기회임</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spcAft>
                <a:spcPts val="600"/>
              </a:spcAft>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독립적이고 안정적 법 체계 필요 논의</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958950" lvl="1" indent="-285750" fontAlgn="base">
              <a:lnSpc>
                <a:spcPts val="2200"/>
              </a:lnSpc>
              <a:spcAft>
                <a:spcPts val="600"/>
              </a:spcAft>
              <a:buFont typeface="Wingdings" panose="05000000000000000000" pitchFamily="2" charset="2"/>
              <a:buChar char="v"/>
            </a:pPr>
            <a:r>
              <a:rPr lang="ko-KR" altLang="en-US" sz="1300" kern="0" spc="-100" dirty="0">
                <a:solidFill>
                  <a:srgbClr val="000000"/>
                </a:solidFill>
                <a:latin typeface="맑은 고딕" panose="020B0503020000020004" pitchFamily="50" charset="-127"/>
                <a:ea typeface="맑은 고딕" panose="020B0503020000020004" pitchFamily="50" charset="-127"/>
              </a:rPr>
              <a:t>제주국제금융센터의 설립 및 운영에 관한 법률 </a:t>
            </a:r>
            <a:r>
              <a:rPr lang="ko-KR" altLang="en-US" sz="1300" kern="0" spc="-100" dirty="0" err="1">
                <a:solidFill>
                  <a:srgbClr val="000000"/>
                </a:solidFill>
                <a:latin typeface="맑은 고딕" panose="020B0503020000020004" pitchFamily="50" charset="-127"/>
                <a:ea typeface="맑은 고딕" panose="020B0503020000020004" pitchFamily="50" charset="-127"/>
              </a:rPr>
              <a:t>제정안</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958950" lvl="1" indent="-285750" fontAlgn="base">
              <a:lnSpc>
                <a:spcPts val="2200"/>
              </a:lnSpc>
              <a:spcAft>
                <a:spcPts val="600"/>
              </a:spcAft>
              <a:buFont typeface="Wingdings" panose="05000000000000000000" pitchFamily="2" charset="2"/>
              <a:buChar char="v"/>
            </a:pPr>
            <a:r>
              <a:rPr lang="ko-KR" altLang="en-US" sz="1300" kern="0" spc="-100" dirty="0">
                <a:solidFill>
                  <a:srgbClr val="000000"/>
                </a:solidFill>
                <a:latin typeface="맑은 고딕" panose="020B0503020000020004" pitchFamily="50" charset="-127"/>
                <a:ea typeface="맑은 고딕" panose="020B0503020000020004" pitchFamily="50" charset="-127"/>
              </a:rPr>
              <a:t>제주특별자치도법 내 ‘제주국제금융센터의 설립과 </a:t>
            </a:r>
            <a:r>
              <a:rPr lang="ko-KR" altLang="en-US" sz="1300" kern="0" spc="-100" dirty="0" err="1">
                <a:solidFill>
                  <a:srgbClr val="000000"/>
                </a:solidFill>
                <a:latin typeface="맑은 고딕" panose="020B0503020000020004" pitchFamily="50" charset="-127"/>
                <a:ea typeface="맑은 고딕" panose="020B0503020000020004" pitchFamily="50" charset="-127"/>
              </a:rPr>
              <a:t>운영’에</a:t>
            </a:r>
            <a:r>
              <a:rPr lang="ko-KR" altLang="en-US" sz="1300" kern="0" spc="-100" dirty="0">
                <a:solidFill>
                  <a:srgbClr val="000000"/>
                </a:solidFill>
                <a:latin typeface="맑은 고딕" panose="020B0503020000020004" pitchFamily="50" charset="-127"/>
                <a:ea typeface="맑은 고딕" panose="020B0503020000020004" pitchFamily="50" charset="-127"/>
              </a:rPr>
              <a:t> 관한 별도의 장 </a:t>
            </a:r>
            <a:r>
              <a:rPr lang="ko-KR" altLang="en-US" sz="1300" kern="0" spc="-100" dirty="0" err="1">
                <a:solidFill>
                  <a:srgbClr val="000000"/>
                </a:solidFill>
                <a:latin typeface="맑은 고딕" panose="020B0503020000020004" pitchFamily="50" charset="-127"/>
                <a:ea typeface="맑은 고딕" panose="020B0503020000020004" pitchFamily="50" charset="-127"/>
              </a:rPr>
              <a:t>신설안</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spcAft>
                <a:spcPts val="600"/>
              </a:spcAft>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제주국제금융센터 관할하는 새로운 금융감독기구 설치 필요</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spcAft>
                <a:spcPts val="600"/>
              </a:spcAft>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투명한 금융 규제</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투자자</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사업자 세제 혜택</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기업지배구조 구축 필요</a:t>
            </a:r>
          </a:p>
        </p:txBody>
      </p:sp>
    </p:spTree>
    <p:extLst>
      <p:ext uri="{BB962C8B-B14F-4D97-AF65-F5344CB8AC3E}">
        <p14:creationId xmlns:p14="http://schemas.microsoft.com/office/powerpoint/2010/main" val="40153891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4F811-CC8B-EEFC-E6CA-F79B5B86BCB7}"/>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15BE0D34-74B8-E8E9-386D-9A9299DB6557}"/>
              </a:ext>
            </a:extLst>
          </p:cNvPr>
          <p:cNvSpPr>
            <a:spLocks noGrp="1"/>
          </p:cNvSpPr>
          <p:nvPr>
            <p:ph type="title"/>
          </p:nvPr>
        </p:nvSpPr>
        <p:spPr>
          <a:xfrm>
            <a:off x="1529393" y="233267"/>
            <a:ext cx="9133215" cy="522514"/>
          </a:xfrm>
        </p:spPr>
        <p:txBody>
          <a:bodyPr>
            <a:normAutofit/>
          </a:bodyPr>
          <a:lstStyle/>
          <a:p>
            <a:r>
              <a:rPr lang="en-US" altLang="ko-KR" dirty="0"/>
              <a:t>7. </a:t>
            </a:r>
            <a:r>
              <a:rPr lang="ko-KR" altLang="en-US" dirty="0"/>
              <a:t>제주도 </a:t>
            </a:r>
            <a:r>
              <a:rPr lang="ko-KR" altLang="en-US" dirty="0" err="1"/>
              <a:t>캡티브</a:t>
            </a:r>
            <a:r>
              <a:rPr lang="ko-KR" altLang="en-US" dirty="0"/>
              <a:t> 추진 사례 </a:t>
            </a:r>
            <a:r>
              <a:rPr lang="en-US" altLang="ko-KR" dirty="0"/>
              <a:t>(2) </a:t>
            </a:r>
            <a:r>
              <a:rPr lang="en-US" altLang="ko-KR" sz="2000" dirty="0"/>
              <a:t>– </a:t>
            </a:r>
            <a:r>
              <a:rPr lang="ko-KR" altLang="en-US" sz="2000" dirty="0"/>
              <a:t>반대</a:t>
            </a:r>
            <a:r>
              <a:rPr lang="en-US" altLang="ko-KR" sz="2000" dirty="0"/>
              <a:t> </a:t>
            </a:r>
            <a:r>
              <a:rPr lang="ko-KR" altLang="en-US" sz="2000" dirty="0"/>
              <a:t>이유</a:t>
            </a:r>
            <a:endParaRPr lang="ko-KR" altLang="en-US" dirty="0"/>
          </a:p>
        </p:txBody>
      </p:sp>
      <p:sp>
        <p:nvSpPr>
          <p:cNvPr id="3" name="슬라이드 번호 개체 틀 2">
            <a:extLst>
              <a:ext uri="{FF2B5EF4-FFF2-40B4-BE49-F238E27FC236}">
                <a16:creationId xmlns:a16="http://schemas.microsoft.com/office/drawing/2014/main" id="{3AF78462-FFD4-75A8-D235-3CE923030894}"/>
              </a:ext>
            </a:extLst>
          </p:cNvPr>
          <p:cNvSpPr>
            <a:spLocks noGrp="1"/>
          </p:cNvSpPr>
          <p:nvPr>
            <p:ph type="sldNum" sz="quarter" idx="12"/>
          </p:nvPr>
        </p:nvSpPr>
        <p:spPr/>
        <p:txBody>
          <a:bodyPr/>
          <a:lstStyle/>
          <a:p>
            <a:fld id="{D6DD100E-1F12-47C0-97D9-D6793320635E}" type="slidenum">
              <a:rPr lang="ko-KR" altLang="en-US" smtClean="0"/>
              <a:pPr/>
              <a:t>76</a:t>
            </a:fld>
            <a:endParaRPr lang="ko-KR" altLang="en-US">
              <a:latin typeface="맑은 고딕" panose="020B0503020000020004" pitchFamily="50" charset="-127"/>
              <a:ea typeface="맑은 고딕" panose="020B0503020000020004" pitchFamily="50" charset="-127"/>
            </a:endParaRPr>
          </a:p>
        </p:txBody>
      </p:sp>
      <p:sp>
        <p:nvSpPr>
          <p:cNvPr id="5" name="TextBox 4">
            <a:extLst>
              <a:ext uri="{FF2B5EF4-FFF2-40B4-BE49-F238E27FC236}">
                <a16:creationId xmlns:a16="http://schemas.microsoft.com/office/drawing/2014/main" id="{DF5DCA67-3333-580D-B2D3-BCE47540792B}"/>
              </a:ext>
            </a:extLst>
          </p:cNvPr>
          <p:cNvSpPr txBox="1"/>
          <p:nvPr/>
        </p:nvSpPr>
        <p:spPr>
          <a:xfrm>
            <a:off x="1627852" y="1062589"/>
            <a:ext cx="9133711" cy="5139292"/>
          </a:xfrm>
          <a:prstGeom prst="rect">
            <a:avLst/>
          </a:prstGeom>
          <a:noFill/>
        </p:spPr>
        <p:txBody>
          <a:bodyPr wrap="square">
            <a:spAutoFit/>
          </a:bodyPr>
          <a:lstStyle/>
          <a:p>
            <a:pPr marL="285750" indent="-285750" fontAlgn="base">
              <a:lnSpc>
                <a:spcPts val="2200"/>
              </a:lnSpc>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손해보험사 입장</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기대효과</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해외 보험물건 유입</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재보험 수지 개선</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보다 부작용이 더 크다 </a:t>
            </a:r>
            <a:r>
              <a:rPr lang="en-US" altLang="ko-KR" sz="1300" kern="0" spc="-100" dirty="0">
                <a:solidFill>
                  <a:srgbClr val="000000"/>
                </a:solidFill>
                <a:latin typeface="맑은 고딕" panose="020B0503020000020004" pitchFamily="50" charset="-127"/>
                <a:ea typeface="맑은 고딕" panose="020B0503020000020004" pitchFamily="50" charset="-127"/>
              </a:rPr>
              <a:t>-&gt;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도입 시 보험사 난립에 따른 시장 혼란</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기존 보험사 위축 등 부작용이 더 크다</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제주를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지역으로 육성해도 ‘버뮤다</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케이맨’ 등 기존 도미사일의 보험사들이 제주로 이동할 가능성이 낮다 </a:t>
            </a:r>
            <a:r>
              <a:rPr lang="en-US" altLang="ko-KR" sz="1300" kern="0" spc="-100" dirty="0">
                <a:solidFill>
                  <a:srgbClr val="000000"/>
                </a:solidFill>
                <a:latin typeface="맑은 고딕" panose="020B0503020000020004" pitchFamily="50" charset="-127"/>
                <a:ea typeface="맑은 고딕" panose="020B0503020000020004" pitchFamily="50" charset="-127"/>
              </a:rPr>
              <a:t>-&gt; </a:t>
            </a:r>
            <a:r>
              <a:rPr lang="ko-KR" altLang="en-US" sz="1300" kern="0" spc="-100" dirty="0">
                <a:solidFill>
                  <a:srgbClr val="000000"/>
                </a:solidFill>
                <a:latin typeface="맑은 고딕" panose="020B0503020000020004" pitchFamily="50" charset="-127"/>
                <a:ea typeface="맑은 고딕" panose="020B0503020000020004" pitchFamily="50" charset="-127"/>
              </a:rPr>
              <a:t>해외 보험물건 유치나 국내 물건 보유 확대 등 기대효과가 크지 않음</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285750" indent="-285750" fontAlgn="base">
              <a:lnSpc>
                <a:spcPts val="2200"/>
              </a:lnSpc>
              <a:buFont typeface="Wingdings" panose="05000000000000000000" pitchFamily="2" charset="2"/>
              <a:buChar char="u"/>
            </a:pP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285750" indent="-285750" fontAlgn="base">
              <a:lnSpc>
                <a:spcPts val="2200"/>
              </a:lnSpc>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재보험 거래 보험중개법인</a:t>
            </a: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중개업계의 사업 기반이 약화 </a:t>
            </a:r>
            <a:r>
              <a:rPr lang="en-US" altLang="ko-KR" sz="1300" kern="0" spc="-100" dirty="0">
                <a:solidFill>
                  <a:srgbClr val="000000"/>
                </a:solidFill>
                <a:latin typeface="맑은 고딕" panose="020B0503020000020004" pitchFamily="50" charset="-127"/>
                <a:ea typeface="맑은 고딕" panose="020B0503020000020004" pitchFamily="50" charset="-127"/>
              </a:rPr>
              <a:t>-&gt; </a:t>
            </a:r>
            <a:r>
              <a:rPr lang="ko-KR" altLang="en-US" sz="1300" kern="0" spc="-100" dirty="0">
                <a:solidFill>
                  <a:srgbClr val="000000"/>
                </a:solidFill>
                <a:latin typeface="맑은 고딕" panose="020B0503020000020004" pitchFamily="50" charset="-127"/>
                <a:ea typeface="맑은 고딕" panose="020B0503020000020004" pitchFamily="50" charset="-127"/>
              </a:rPr>
              <a:t>기업이 보험사를 만들어 직접 운영하면 중개업계는 </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고사할 수밖에 </a:t>
            </a:r>
            <a:r>
              <a:rPr lang="ko-KR" altLang="en-US" sz="1300" kern="0" spc="-100" dirty="0" err="1">
                <a:solidFill>
                  <a:srgbClr val="000000"/>
                </a:solidFill>
                <a:latin typeface="맑은 고딕" panose="020B0503020000020004" pitchFamily="50" charset="-127"/>
                <a:ea typeface="맑은 고딕" panose="020B0503020000020004" pitchFamily="50" charset="-127"/>
              </a:rPr>
              <a:t>없다”는</a:t>
            </a:r>
            <a:r>
              <a:rPr lang="ko-KR" altLang="en-US" sz="1300" kern="0" spc="-100" dirty="0">
                <a:solidFill>
                  <a:srgbClr val="000000"/>
                </a:solidFill>
                <a:latin typeface="맑은 고딕" panose="020B0503020000020004" pitchFamily="50" charset="-127"/>
                <a:ea typeface="맑은 고딕" panose="020B0503020000020004" pitchFamily="50" charset="-127"/>
              </a:rPr>
              <a:t> 우려</a:t>
            </a:r>
          </a:p>
          <a:p>
            <a:pPr marL="285750" indent="-285750" fontAlgn="base">
              <a:lnSpc>
                <a:spcPts val="2200"/>
              </a:lnSpc>
              <a:buFont typeface="Wingdings" panose="05000000000000000000" pitchFamily="2" charset="2"/>
              <a:buChar char="u"/>
            </a:pPr>
            <a:endParaRPr lang="en-US" altLang="ko-KR" sz="1400" b="1" kern="0" spc="-100" dirty="0">
              <a:solidFill>
                <a:srgbClr val="000000"/>
              </a:solidFill>
              <a:latin typeface="맑은 고딕" panose="020B0503020000020004" pitchFamily="50" charset="-127"/>
              <a:ea typeface="맑은 고딕" panose="020B0503020000020004" pitchFamily="50" charset="-127"/>
            </a:endParaRPr>
          </a:p>
          <a:p>
            <a:pPr marL="285750" indent="-285750" fontAlgn="base">
              <a:lnSpc>
                <a:spcPts val="2200"/>
              </a:lnSpc>
              <a:buFont typeface="Wingdings" panose="05000000000000000000" pitchFamily="2" charset="2"/>
              <a:buChar char="u"/>
            </a:pPr>
            <a:r>
              <a:rPr lang="ko-KR" altLang="en-US" sz="1400" b="1" kern="0" spc="-100" dirty="0">
                <a:solidFill>
                  <a:srgbClr val="000000"/>
                </a:solidFill>
                <a:latin typeface="맑은 고딕" panose="020B0503020000020004" pitchFamily="50" charset="-127"/>
                <a:ea typeface="맑은 고딕" panose="020B0503020000020004" pitchFamily="50" charset="-127"/>
              </a:rPr>
              <a:t>금융위원회 입장</a:t>
            </a:r>
          </a:p>
          <a:p>
            <a:pPr marL="432000" indent="-216000" fontAlgn="base">
              <a:lnSpc>
                <a:spcPts val="2200"/>
              </a:lnSpc>
              <a:buFont typeface="Wingdings" panose="05000000000000000000" pitchFamily="2" charset="2"/>
              <a:buChar char="Ø"/>
            </a:pP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도입이 해외 진출 국내 보험사의 현지 영업에 직접적인 타격을 줄 수 있음</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buFont typeface="Wingdings" panose="05000000000000000000" pitchFamily="2" charset="2"/>
              <a:buChar char="Ø"/>
            </a:pP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제도를 도입하더라도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유치에 현실적 한계 </a:t>
            </a:r>
            <a:r>
              <a:rPr lang="en-US" altLang="ko-KR" sz="1300" kern="0" spc="-100" dirty="0">
                <a:solidFill>
                  <a:srgbClr val="000000"/>
                </a:solidFill>
                <a:latin typeface="맑은 고딕" panose="020B0503020000020004" pitchFamily="50" charset="-127"/>
                <a:ea typeface="맑은 고딕" panose="020B0503020000020004" pitchFamily="50" charset="-127"/>
              </a:rPr>
              <a:t>-&gt;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캡티브를</a:t>
            </a:r>
            <a:r>
              <a:rPr lang="ko-KR" altLang="en-US"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err="1">
                <a:solidFill>
                  <a:srgbClr val="000000"/>
                </a:solidFill>
                <a:latin typeface="맑은 고딕" panose="020B0503020000020004" pitchFamily="50" charset="-127"/>
                <a:ea typeface="맑은 고딕" panose="020B0503020000020004" pitchFamily="50" charset="-127"/>
              </a:rPr>
              <a:t>유치하려면</a:t>
            </a:r>
            <a:r>
              <a:rPr lang="ko-KR" altLang="en-US" sz="1300" kern="0" spc="-100" dirty="0">
                <a:solidFill>
                  <a:srgbClr val="000000"/>
                </a:solidFill>
                <a:latin typeface="맑은 고딕" panose="020B0503020000020004" pitchFamily="50" charset="-127"/>
                <a:ea typeface="맑은 고딕" panose="020B0503020000020004" pitchFamily="50" charset="-127"/>
              </a:rPr>
              <a:t> 세제혜택</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세계 재보험시장과의 근접성</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인적</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물적 인프라</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외환제도 등이 동반되어야 하나</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제주도는 제반 인프라가 부족</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buFont typeface="Wingdings" panose="05000000000000000000" pitchFamily="2" charset="2"/>
              <a:buChar char="Ø"/>
            </a:pPr>
            <a:r>
              <a:rPr lang="ko-KR" altLang="en-US" sz="1300" kern="0" spc="-100" dirty="0">
                <a:solidFill>
                  <a:srgbClr val="000000"/>
                </a:solidFill>
                <a:latin typeface="맑은 고딕" panose="020B0503020000020004" pitchFamily="50" charset="-127"/>
                <a:ea typeface="맑은 고딕" panose="020B0503020000020004" pitchFamily="50" charset="-127"/>
              </a:rPr>
              <a:t>행정력 낭비 및 보험 규제체계 혼란 우려 </a:t>
            </a:r>
            <a:r>
              <a:rPr lang="en-US" altLang="ko-KR" sz="1300" kern="0" spc="-100" dirty="0">
                <a:solidFill>
                  <a:srgbClr val="000000"/>
                </a:solidFill>
                <a:latin typeface="맑은 고딕" panose="020B0503020000020004" pitchFamily="50" charset="-127"/>
                <a:ea typeface="맑은 고딕" panose="020B0503020000020004" pitchFamily="50" charset="-127"/>
              </a:rPr>
              <a:t>-&gt;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특례 마련을 위해 </a:t>
            </a:r>
            <a:r>
              <a:rPr lang="ko-KR" altLang="en-US" sz="1300" kern="0" spc="-100" dirty="0" err="1">
                <a:solidFill>
                  <a:srgbClr val="000000"/>
                </a:solidFill>
                <a:latin typeface="맑은 고딕" panose="020B0503020000020004" pitchFamily="50" charset="-127"/>
                <a:ea typeface="맑은 고딕" panose="020B0503020000020004" pitchFamily="50" charset="-127"/>
              </a:rPr>
              <a:t>제주특별법뿐만</a:t>
            </a:r>
            <a:r>
              <a:rPr lang="ko-KR" altLang="en-US" sz="1300" kern="0" spc="-100" dirty="0">
                <a:solidFill>
                  <a:srgbClr val="000000"/>
                </a:solidFill>
                <a:latin typeface="맑은 고딕" panose="020B0503020000020004" pitchFamily="50" charset="-127"/>
                <a:ea typeface="맑은 고딕" panose="020B0503020000020004" pitchFamily="50" charset="-127"/>
              </a:rPr>
              <a:t> 아니라 보험업법</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금융회사 지배구조에 관한 법률 등 관련 법령의 전반적인 개정</a:t>
            </a:r>
            <a:r>
              <a:rPr lang="en-US" altLang="ko-KR" sz="1300" kern="0" spc="-100" dirty="0">
                <a:solidFill>
                  <a:srgbClr val="000000"/>
                </a:solidFill>
                <a:latin typeface="맑은 고딕" panose="020B0503020000020004" pitchFamily="50" charset="-127"/>
                <a:ea typeface="맑은 고딕" panose="020B0503020000020004" pitchFamily="50" charset="-127"/>
              </a:rPr>
              <a:t>·</a:t>
            </a:r>
            <a:r>
              <a:rPr lang="ko-KR" altLang="en-US" sz="1300" kern="0" spc="-100" dirty="0">
                <a:solidFill>
                  <a:srgbClr val="000000"/>
                </a:solidFill>
                <a:latin typeface="맑은 고딕" panose="020B0503020000020004" pitchFamily="50" charset="-127"/>
                <a:ea typeface="맑은 고딕" panose="020B0503020000020004" pitchFamily="50" charset="-127"/>
              </a:rPr>
              <a:t>정비가 필요</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a:solidFill>
                  <a:srgbClr val="000000"/>
                </a:solidFill>
                <a:latin typeface="맑은 고딕" panose="020B0503020000020004" pitchFamily="50" charset="-127"/>
                <a:ea typeface="맑은 고딕" panose="020B0503020000020004" pitchFamily="50" charset="-127"/>
              </a:rPr>
              <a:t>크지 않은 설립 수요를 고려했을 때</a:t>
            </a:r>
            <a:r>
              <a:rPr lang="en-US" altLang="ko-KR" sz="1300" kern="0" spc="-100" dirty="0">
                <a:solidFill>
                  <a:srgbClr val="000000"/>
                </a:solidFill>
                <a:latin typeface="맑은 고딕" panose="020B0503020000020004" pitchFamily="50" charset="-127"/>
                <a:ea typeface="맑은 고딕" panose="020B0503020000020004" pitchFamily="50" charset="-127"/>
              </a:rPr>
              <a:t>,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특례 도입이 불필요한 행정력 낭비를 발생시킬 여지</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buFont typeface="Wingdings" panose="05000000000000000000" pitchFamily="2" charset="2"/>
              <a:buChar char="Ø"/>
            </a:pP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허용이 국내기업 역차별 논란 및 타 지자체의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허용 요구 확산을 초래할 우려가 있다는 점</a:t>
            </a:r>
            <a:endParaRPr lang="en-US" altLang="ko-KR" sz="1300" kern="0" spc="-100" dirty="0">
              <a:solidFill>
                <a:srgbClr val="000000"/>
              </a:solidFill>
              <a:latin typeface="맑은 고딕" panose="020B0503020000020004" pitchFamily="50" charset="-127"/>
              <a:ea typeface="맑은 고딕" panose="020B0503020000020004" pitchFamily="50" charset="-127"/>
            </a:endParaRPr>
          </a:p>
          <a:p>
            <a:pPr marL="432000" indent="-216000" fontAlgn="base">
              <a:lnSpc>
                <a:spcPts val="2200"/>
              </a:lnSpc>
              <a:buFont typeface="Wingdings" panose="05000000000000000000" pitchFamily="2" charset="2"/>
              <a:buChar char="Ø"/>
            </a:pP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제도 도입 시 함량 미달 기업들의 </a:t>
            </a:r>
            <a:r>
              <a:rPr lang="ko-KR" altLang="en-US" sz="1300" kern="0" spc="-100" dirty="0" err="1">
                <a:solidFill>
                  <a:srgbClr val="000000"/>
                </a:solidFill>
                <a:latin typeface="맑은 고딕" panose="020B0503020000020004" pitchFamily="50" charset="-127"/>
                <a:ea typeface="맑은 고딕" panose="020B0503020000020004" pitchFamily="50" charset="-127"/>
              </a:rPr>
              <a:t>캡티브</a:t>
            </a:r>
            <a:r>
              <a:rPr lang="ko-KR" altLang="en-US" sz="1300" kern="0" spc="-100" dirty="0">
                <a:solidFill>
                  <a:srgbClr val="000000"/>
                </a:solidFill>
                <a:latin typeface="맑은 고딕" panose="020B0503020000020004" pitchFamily="50" charset="-127"/>
                <a:ea typeface="맑은 고딕" panose="020B0503020000020004" pitchFamily="50" charset="-127"/>
              </a:rPr>
              <a:t> 설립 요구 가능성 및 조세회피 수단으로 악용될 가능성</a:t>
            </a:r>
          </a:p>
        </p:txBody>
      </p:sp>
    </p:spTree>
    <p:extLst>
      <p:ext uri="{BB962C8B-B14F-4D97-AF65-F5344CB8AC3E}">
        <p14:creationId xmlns:p14="http://schemas.microsoft.com/office/powerpoint/2010/main" val="35001741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84137-D77C-5A1A-E9B4-E579CCE6E1D6}"/>
            </a:ext>
          </a:extLst>
        </p:cNvPr>
        <p:cNvGrpSpPr/>
        <p:nvPr/>
      </p:nvGrpSpPr>
      <p:grpSpPr>
        <a:xfrm>
          <a:off x="0" y="0"/>
          <a:ext cx="0" cy="0"/>
          <a:chOff x="0" y="0"/>
          <a:chExt cx="0" cy="0"/>
        </a:xfrm>
      </p:grpSpPr>
      <p:sp>
        <p:nvSpPr>
          <p:cNvPr id="15" name="사각형: 둥근 모서리 14">
            <a:extLst>
              <a:ext uri="{FF2B5EF4-FFF2-40B4-BE49-F238E27FC236}">
                <a16:creationId xmlns:a16="http://schemas.microsoft.com/office/drawing/2014/main" id="{93C985BF-DD70-BB61-9938-A8E36B03418A}"/>
              </a:ext>
            </a:extLst>
          </p:cNvPr>
          <p:cNvSpPr/>
          <p:nvPr/>
        </p:nvSpPr>
        <p:spPr>
          <a:xfrm>
            <a:off x="1582642" y="3891280"/>
            <a:ext cx="9059958" cy="2519680"/>
          </a:xfrm>
          <a:prstGeom prst="roundRect">
            <a:avLst>
              <a:gd name="adj" fmla="val 293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50000"/>
              </a:lnSpc>
            </a:pPr>
            <a:endParaRPr lang="en-US" altLang="ko-KR" sz="1300" spc="-100" dirty="0">
              <a:solidFill>
                <a:schemeClr val="tx1"/>
              </a:solidFill>
              <a:latin typeface="맑은 고딕" panose="020B0503020000020004" pitchFamily="50" charset="-127"/>
              <a:ea typeface="맑은 고딕" panose="020B0503020000020004" pitchFamily="50" charset="-127"/>
            </a:endParaRPr>
          </a:p>
        </p:txBody>
      </p:sp>
      <p:sp>
        <p:nvSpPr>
          <p:cNvPr id="13" name="사각형: 둥근 모서리 12">
            <a:extLst>
              <a:ext uri="{FF2B5EF4-FFF2-40B4-BE49-F238E27FC236}">
                <a16:creationId xmlns:a16="http://schemas.microsoft.com/office/drawing/2014/main" id="{1E83A17B-28B2-6BCB-6908-FE26E145E972}"/>
              </a:ext>
            </a:extLst>
          </p:cNvPr>
          <p:cNvSpPr/>
          <p:nvPr/>
        </p:nvSpPr>
        <p:spPr>
          <a:xfrm>
            <a:off x="1582642" y="1188720"/>
            <a:ext cx="9059958" cy="2367280"/>
          </a:xfrm>
          <a:prstGeom prst="roundRect">
            <a:avLst>
              <a:gd name="adj" fmla="val 2936"/>
            </a:avLst>
          </a:prstGeom>
          <a:solidFill>
            <a:schemeClr val="bg1"/>
          </a:solidFill>
          <a:ln w="6350">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50000"/>
              </a:lnSpc>
            </a:pPr>
            <a:endParaRPr lang="en-US" altLang="ko-KR" sz="1300" spc="-100" dirty="0">
              <a:solidFill>
                <a:schemeClr val="tx1"/>
              </a:solidFill>
              <a:latin typeface="맑은 고딕" panose="020B0503020000020004" pitchFamily="50" charset="-127"/>
              <a:ea typeface="맑은 고딕" panose="020B0503020000020004" pitchFamily="50" charset="-127"/>
            </a:endParaRPr>
          </a:p>
        </p:txBody>
      </p:sp>
      <p:sp>
        <p:nvSpPr>
          <p:cNvPr id="3" name="슬라이드 번호 개체 틀 2">
            <a:extLst>
              <a:ext uri="{FF2B5EF4-FFF2-40B4-BE49-F238E27FC236}">
                <a16:creationId xmlns:a16="http://schemas.microsoft.com/office/drawing/2014/main" id="{C3CEAA6B-59F9-BBCD-1C62-1CC0A9440908}"/>
              </a:ext>
            </a:extLst>
          </p:cNvPr>
          <p:cNvSpPr>
            <a:spLocks noGrp="1"/>
          </p:cNvSpPr>
          <p:nvPr>
            <p:ph type="sldNum" sz="quarter" idx="12"/>
          </p:nvPr>
        </p:nvSpPr>
        <p:spPr/>
        <p:txBody>
          <a:bodyPr/>
          <a:lstStyle/>
          <a:p>
            <a:fld id="{D6DD100E-1F12-47C0-97D9-D6793320635E}" type="slidenum">
              <a:rPr lang="ko-KR" altLang="en-US" smtClean="0"/>
              <a:pPr/>
              <a:t>77</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4F81A629-8D03-6BD0-E010-64877AC481FC}"/>
              </a:ext>
            </a:extLst>
          </p:cNvPr>
          <p:cNvSpPr>
            <a:spLocks noGrp="1"/>
          </p:cNvSpPr>
          <p:nvPr>
            <p:ph type="body" sz="quarter" idx="13"/>
          </p:nvPr>
        </p:nvSpPr>
        <p:spPr>
          <a:xfrm>
            <a:off x="1879022" y="1468757"/>
            <a:ext cx="7483150" cy="1802764"/>
          </a:xfrm>
        </p:spPr>
        <p:txBody>
          <a:bodyPr/>
          <a:lstStyle/>
          <a:p>
            <a:pPr marL="285750" indent="-285750">
              <a:lnSpc>
                <a:spcPct val="150000"/>
              </a:lnSpc>
              <a:spcBef>
                <a:spcPts val="0"/>
              </a:spcBef>
              <a:buFont typeface="Wingdings" panose="05000000000000000000" pitchFamily="2" charset="2"/>
              <a:buChar char="u"/>
            </a:pPr>
            <a:r>
              <a:rPr lang="ko-KR" altLang="en-US" dirty="0"/>
              <a:t>한국의 </a:t>
            </a:r>
            <a:r>
              <a:rPr lang="ko-KR" altLang="en-US" dirty="0" err="1"/>
              <a:t>캡티브</a:t>
            </a:r>
            <a:r>
              <a:rPr lang="ko-KR" altLang="en-US" dirty="0"/>
              <a:t> 논의는 “연구→</a:t>
            </a:r>
            <a:r>
              <a:rPr lang="en-US" altLang="ko-KR" dirty="0"/>
              <a:t>(</a:t>
            </a:r>
            <a:r>
              <a:rPr lang="ko-KR" altLang="en-US" dirty="0"/>
              <a:t>지역 추진</a:t>
            </a:r>
            <a:r>
              <a:rPr lang="en-US" altLang="ko-KR" dirty="0"/>
              <a:t>)</a:t>
            </a:r>
            <a:r>
              <a:rPr lang="ko-KR" altLang="en-US" dirty="0"/>
              <a:t>→당국</a:t>
            </a:r>
            <a:r>
              <a:rPr lang="en-US" altLang="ko-KR" dirty="0"/>
              <a:t>·</a:t>
            </a:r>
            <a:r>
              <a:rPr lang="ko-KR" altLang="en-US" dirty="0"/>
              <a:t>업계 </a:t>
            </a:r>
            <a:r>
              <a:rPr lang="ko-KR" altLang="en-US" dirty="0" err="1"/>
              <a:t>반대→지연</a:t>
            </a:r>
            <a:r>
              <a:rPr lang="en-US" altLang="ko-KR" dirty="0"/>
              <a:t>/</a:t>
            </a:r>
            <a:r>
              <a:rPr lang="ko-KR" altLang="en-US" dirty="0" err="1"/>
              <a:t>중단”의</a:t>
            </a:r>
            <a:r>
              <a:rPr lang="ko-KR" altLang="en-US" dirty="0"/>
              <a:t> 패턴 </a:t>
            </a:r>
            <a:endParaRPr lang="en-US" altLang="ko-KR" dirty="0"/>
          </a:p>
          <a:p>
            <a:pPr marL="285750" indent="-285750">
              <a:lnSpc>
                <a:spcPct val="150000"/>
              </a:lnSpc>
              <a:spcBef>
                <a:spcPts val="0"/>
              </a:spcBef>
              <a:buFont typeface="Wingdings" panose="05000000000000000000" pitchFamily="2" charset="2"/>
              <a:buChar char="u"/>
            </a:pPr>
            <a:r>
              <a:rPr lang="ko-KR" altLang="en-US" dirty="0"/>
              <a:t>“세제 특례 </a:t>
            </a:r>
            <a:r>
              <a:rPr lang="ko-KR" altLang="en-US" dirty="0" err="1"/>
              <a:t>중심”이</a:t>
            </a:r>
            <a:r>
              <a:rPr lang="ko-KR" altLang="en-US" dirty="0"/>
              <a:t> 아니라 “</a:t>
            </a:r>
            <a:r>
              <a:rPr lang="ko-KR" altLang="en-US" dirty="0" err="1"/>
              <a:t>리스크관리</a:t>
            </a:r>
            <a:r>
              <a:rPr lang="ko-KR" altLang="en-US" dirty="0"/>
              <a:t> 실체 </a:t>
            </a:r>
            <a:r>
              <a:rPr lang="ko-KR" altLang="en-US" dirty="0" err="1"/>
              <a:t>중심”으로</a:t>
            </a:r>
            <a:r>
              <a:rPr lang="ko-KR" altLang="en-US" dirty="0"/>
              <a:t> 설계</a:t>
            </a:r>
            <a:endParaRPr lang="en-US" altLang="ko-KR" dirty="0"/>
          </a:p>
          <a:p>
            <a:pPr marL="285750" indent="-285750">
              <a:lnSpc>
                <a:spcPct val="150000"/>
              </a:lnSpc>
              <a:spcBef>
                <a:spcPts val="0"/>
              </a:spcBef>
              <a:buFont typeface="Wingdings" panose="05000000000000000000" pitchFamily="2" charset="2"/>
              <a:buChar char="u"/>
            </a:pPr>
            <a:r>
              <a:rPr lang="ko-KR" altLang="en-US" dirty="0" err="1"/>
              <a:t>캡티브</a:t>
            </a:r>
            <a:r>
              <a:rPr lang="ko-KR" altLang="en-US" dirty="0"/>
              <a:t> 설립의 원칙은</a:t>
            </a:r>
            <a:r>
              <a:rPr lang="en-US" altLang="ko-KR" dirty="0"/>
              <a:t> “</a:t>
            </a:r>
            <a:r>
              <a:rPr lang="ko-KR" altLang="en-US" dirty="0"/>
              <a:t>관계자 위험</a:t>
            </a:r>
            <a:r>
              <a:rPr lang="en-US" altLang="ko-KR" dirty="0"/>
              <a:t>”</a:t>
            </a:r>
            <a:r>
              <a:rPr lang="ko-KR" altLang="en-US" dirty="0"/>
              <a:t>만 인수 </a:t>
            </a:r>
            <a:r>
              <a:rPr lang="en-US" altLang="ko-KR" dirty="0"/>
              <a:t>- </a:t>
            </a:r>
            <a:r>
              <a:rPr lang="ko-KR" altLang="en-US" dirty="0"/>
              <a:t>개인용 자동차</a:t>
            </a:r>
            <a:r>
              <a:rPr lang="en-US" altLang="ko-KR" dirty="0"/>
              <a:t>·</a:t>
            </a:r>
            <a:r>
              <a:rPr lang="ko-KR" altLang="en-US" dirty="0"/>
              <a:t>주택 등 대중성 보험 금지</a:t>
            </a:r>
            <a:endParaRPr lang="en-US" altLang="ko-KR" dirty="0"/>
          </a:p>
          <a:p>
            <a:pPr marL="285750" indent="-285750">
              <a:lnSpc>
                <a:spcPct val="150000"/>
              </a:lnSpc>
              <a:spcBef>
                <a:spcPts val="0"/>
              </a:spcBef>
              <a:buFont typeface="Wingdings" panose="05000000000000000000" pitchFamily="2" charset="2"/>
              <a:buChar char="u"/>
            </a:pPr>
            <a:r>
              <a:rPr lang="ko-KR" altLang="en-US" dirty="0"/>
              <a:t>시장충격을 최소화 위한 재보험 </a:t>
            </a:r>
            <a:r>
              <a:rPr lang="ko-KR" altLang="en-US" dirty="0" err="1"/>
              <a:t>캡티브</a:t>
            </a:r>
            <a:r>
              <a:rPr lang="ko-KR" altLang="en-US" dirty="0"/>
              <a:t> 형태 도입 </a:t>
            </a:r>
            <a:endParaRPr lang="en-US" altLang="ko-KR" dirty="0"/>
          </a:p>
          <a:p>
            <a:pPr marL="432000" indent="-216000" fontAlgn="base">
              <a:lnSpc>
                <a:spcPct val="150000"/>
              </a:lnSpc>
              <a:spcBef>
                <a:spcPts val="0"/>
              </a:spcBef>
              <a:buFont typeface="Wingdings" panose="05000000000000000000" pitchFamily="2" charset="2"/>
              <a:buChar char="Ø"/>
            </a:pPr>
            <a:r>
              <a:rPr lang="ko-KR" altLang="en-US" kern="0" dirty="0">
                <a:solidFill>
                  <a:srgbClr val="000000"/>
                </a:solidFill>
              </a:rPr>
              <a:t>소비자 판매</a:t>
            </a:r>
            <a:r>
              <a:rPr lang="en-US" altLang="ko-KR" kern="0" dirty="0">
                <a:solidFill>
                  <a:srgbClr val="000000"/>
                </a:solidFill>
              </a:rPr>
              <a:t>·</a:t>
            </a:r>
            <a:r>
              <a:rPr lang="ko-KR" altLang="en-US" kern="0" dirty="0">
                <a:solidFill>
                  <a:srgbClr val="000000"/>
                </a:solidFill>
              </a:rPr>
              <a:t>모집 이슈 감소</a:t>
            </a:r>
            <a:endParaRPr lang="en-US" altLang="ko-KR" kern="0" dirty="0">
              <a:solidFill>
                <a:srgbClr val="000000"/>
              </a:solidFill>
            </a:endParaRPr>
          </a:p>
          <a:p>
            <a:pPr marL="432000" indent="-216000" fontAlgn="base">
              <a:lnSpc>
                <a:spcPct val="150000"/>
              </a:lnSpc>
              <a:spcBef>
                <a:spcPts val="0"/>
              </a:spcBef>
              <a:buFont typeface="Wingdings" panose="05000000000000000000" pitchFamily="2" charset="2"/>
              <a:buChar char="Ø"/>
            </a:pPr>
            <a:r>
              <a:rPr lang="ko-KR" altLang="en-US" kern="0" dirty="0">
                <a:solidFill>
                  <a:srgbClr val="000000"/>
                </a:solidFill>
              </a:rPr>
              <a:t>기존 보험사와의 관계를 ‘</a:t>
            </a:r>
            <a:r>
              <a:rPr lang="ko-KR" altLang="en-US" kern="0" dirty="0" err="1">
                <a:solidFill>
                  <a:srgbClr val="000000"/>
                </a:solidFill>
              </a:rPr>
              <a:t>경쟁’이</a:t>
            </a:r>
            <a:r>
              <a:rPr lang="ko-KR" altLang="en-US" kern="0" dirty="0">
                <a:solidFill>
                  <a:srgbClr val="000000"/>
                </a:solidFill>
              </a:rPr>
              <a:t> 아니라 ‘분업’ 분위기 조성</a:t>
            </a:r>
            <a:endParaRPr lang="en-US" altLang="ko-KR" kern="0" dirty="0">
              <a:solidFill>
                <a:srgbClr val="000000"/>
              </a:solidFill>
            </a:endParaRPr>
          </a:p>
          <a:p>
            <a:pPr marL="432000" indent="-216000" fontAlgn="base">
              <a:lnSpc>
                <a:spcPct val="150000"/>
              </a:lnSpc>
              <a:spcBef>
                <a:spcPts val="0"/>
              </a:spcBef>
              <a:buFont typeface="Wingdings" panose="05000000000000000000" pitchFamily="2" charset="2"/>
              <a:buChar char="Ø"/>
            </a:pPr>
            <a:endParaRPr lang="en-US" altLang="ko-KR" dirty="0"/>
          </a:p>
        </p:txBody>
      </p:sp>
      <p:sp>
        <p:nvSpPr>
          <p:cNvPr id="2" name="텍스트 개체 틀 3">
            <a:extLst>
              <a:ext uri="{FF2B5EF4-FFF2-40B4-BE49-F238E27FC236}">
                <a16:creationId xmlns:a16="http://schemas.microsoft.com/office/drawing/2014/main" id="{9921DDEA-EB89-7371-76CE-8A421F0E76E5}"/>
              </a:ext>
            </a:extLst>
          </p:cNvPr>
          <p:cNvSpPr txBox="1">
            <a:spLocks/>
          </p:cNvSpPr>
          <p:nvPr/>
        </p:nvSpPr>
        <p:spPr>
          <a:xfrm>
            <a:off x="1879023" y="4228037"/>
            <a:ext cx="8132621" cy="21498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spc="-100" baseline="0">
                <a:solidFill>
                  <a:schemeClr val="tx1"/>
                </a:solidFill>
                <a:latin typeface="맑은 고딕" panose="020B0503020000020004" pitchFamily="50" charset="-127"/>
                <a:ea typeface="맑은 고딕" panose="020B0503020000020004" pitchFamily="50" charset="-127"/>
                <a:cs typeface="+mn-cs"/>
              </a:defRPr>
            </a:lvl1pPr>
            <a:lvl2pPr marL="457200" indent="0" algn="l" defTabSz="914400" rtl="0" eaLnBrk="1" latinLnBrk="1"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spcBef>
                <a:spcPts val="0"/>
              </a:spcBef>
              <a:buFont typeface="Wingdings" panose="05000000000000000000" pitchFamily="2" charset="2"/>
              <a:buChar char="u"/>
            </a:pPr>
            <a:r>
              <a:rPr lang="ko-KR" altLang="en-US" dirty="0"/>
              <a:t>재보험 기능 대체</a:t>
            </a:r>
            <a:r>
              <a:rPr lang="en-US" altLang="ko-KR" dirty="0"/>
              <a:t>: </a:t>
            </a:r>
            <a:r>
              <a:rPr lang="ko-KR" altLang="en-US" dirty="0"/>
              <a:t>대형손해 구간은 공제조합 연합 </a:t>
            </a:r>
            <a:r>
              <a:rPr lang="ko-KR" altLang="en-US" dirty="0" err="1"/>
              <a:t>캡티브</a:t>
            </a:r>
            <a:r>
              <a:rPr lang="ko-KR" altLang="en-US" dirty="0"/>
              <a:t> 구성 가능</a:t>
            </a:r>
            <a:endParaRPr lang="en-US" altLang="ko-KR" dirty="0"/>
          </a:p>
          <a:p>
            <a:pPr marL="285750" indent="-285750">
              <a:lnSpc>
                <a:spcPct val="150000"/>
              </a:lnSpc>
              <a:spcBef>
                <a:spcPts val="0"/>
              </a:spcBef>
              <a:buFont typeface="Wingdings" panose="05000000000000000000" pitchFamily="2" charset="2"/>
              <a:buChar char="u"/>
            </a:pPr>
            <a:r>
              <a:rPr lang="ko-KR" altLang="en-US" dirty="0"/>
              <a:t>비용 절감 및 수익 창출</a:t>
            </a:r>
            <a:r>
              <a:rPr lang="en-US" altLang="ko-KR" dirty="0"/>
              <a:t>: (</a:t>
            </a:r>
            <a:r>
              <a:rPr lang="ko-KR" altLang="en-US" dirty="0"/>
              <a:t>재</a:t>
            </a:r>
            <a:r>
              <a:rPr lang="en-US" altLang="ko-KR" dirty="0"/>
              <a:t>)</a:t>
            </a:r>
            <a:r>
              <a:rPr lang="ko-KR" altLang="en-US" dirty="0"/>
              <a:t>보험료 지출 절감</a:t>
            </a:r>
            <a:r>
              <a:rPr lang="en-US" altLang="ko-KR" dirty="0"/>
              <a:t>, </a:t>
            </a:r>
            <a:r>
              <a:rPr lang="ko-KR" altLang="en-US" dirty="0" err="1"/>
              <a:t>축척된</a:t>
            </a:r>
            <a:r>
              <a:rPr lang="ko-KR" altLang="en-US" dirty="0"/>
              <a:t> 내부 유보금과 자본의 선순환</a:t>
            </a:r>
            <a:endParaRPr lang="en-US" altLang="ko-KR" dirty="0"/>
          </a:p>
          <a:p>
            <a:pPr marL="285750" indent="-285750">
              <a:lnSpc>
                <a:spcPct val="150000"/>
              </a:lnSpc>
              <a:spcBef>
                <a:spcPts val="0"/>
              </a:spcBef>
              <a:buFont typeface="Wingdings" panose="05000000000000000000" pitchFamily="2" charset="2"/>
              <a:buChar char="u"/>
            </a:pPr>
            <a:r>
              <a:rPr lang="ko-KR" altLang="en-US" dirty="0"/>
              <a:t>위험인수 다변화 및 안정성 강화</a:t>
            </a:r>
            <a:r>
              <a:rPr lang="en-US" altLang="ko-KR" dirty="0"/>
              <a:t>: </a:t>
            </a:r>
            <a:r>
              <a:rPr lang="ko-KR" altLang="en-US" dirty="0"/>
              <a:t>고위험</a:t>
            </a:r>
            <a:r>
              <a:rPr lang="en-US" altLang="ko-KR" dirty="0"/>
              <a:t>, </a:t>
            </a:r>
            <a:r>
              <a:rPr lang="ko-KR" altLang="en-US" dirty="0"/>
              <a:t>특수위험 </a:t>
            </a:r>
            <a:r>
              <a:rPr lang="ko-KR" altLang="en-US" dirty="0" err="1"/>
              <a:t>캡티브로</a:t>
            </a:r>
            <a:r>
              <a:rPr lang="ko-KR" altLang="en-US" dirty="0"/>
              <a:t> 보장</a:t>
            </a:r>
            <a:r>
              <a:rPr lang="en-US" altLang="ko-KR" dirty="0"/>
              <a:t>, </a:t>
            </a:r>
            <a:r>
              <a:rPr lang="ko-KR" altLang="en-US" dirty="0"/>
              <a:t>산업의 안정적 리스크 관리 제공</a:t>
            </a:r>
            <a:endParaRPr lang="en-US" altLang="ko-KR" dirty="0"/>
          </a:p>
          <a:p>
            <a:pPr marL="285750" indent="-285750">
              <a:lnSpc>
                <a:spcPct val="150000"/>
              </a:lnSpc>
              <a:spcBef>
                <a:spcPts val="0"/>
              </a:spcBef>
              <a:buFont typeface="Wingdings" panose="05000000000000000000" pitchFamily="2" charset="2"/>
              <a:buChar char="u"/>
            </a:pPr>
            <a:r>
              <a:rPr lang="ko-KR" altLang="en-US" dirty="0"/>
              <a:t>맞춤형 보상 체계 구축</a:t>
            </a:r>
            <a:r>
              <a:rPr lang="en-US" altLang="ko-KR" dirty="0"/>
              <a:t>: </a:t>
            </a:r>
            <a:r>
              <a:rPr lang="ko-KR" altLang="en-US" dirty="0"/>
              <a:t>산업의 특수성을 반영한 공제 상품 직접 설계</a:t>
            </a:r>
            <a:r>
              <a:rPr lang="en-US" altLang="ko-KR" dirty="0"/>
              <a:t>, </a:t>
            </a:r>
            <a:r>
              <a:rPr lang="ko-KR" altLang="en-US" dirty="0"/>
              <a:t>보장범위 확대</a:t>
            </a:r>
            <a:endParaRPr lang="en-US" altLang="ko-KR" dirty="0"/>
          </a:p>
          <a:p>
            <a:pPr marL="285750" indent="-285750">
              <a:lnSpc>
                <a:spcPct val="150000"/>
              </a:lnSpc>
              <a:spcBef>
                <a:spcPts val="0"/>
              </a:spcBef>
              <a:buFont typeface="Wingdings" panose="05000000000000000000" pitchFamily="2" charset="2"/>
              <a:buChar char="u"/>
            </a:pPr>
            <a:r>
              <a:rPr lang="ko-KR" altLang="en-US" dirty="0"/>
              <a:t>공제조합의 해당 산업 리스크 관리의 전문성 제고</a:t>
            </a:r>
            <a:r>
              <a:rPr lang="en-US" altLang="ko-KR" dirty="0"/>
              <a:t> – </a:t>
            </a:r>
            <a:r>
              <a:rPr lang="ko-KR" altLang="en-US" dirty="0" err="1"/>
              <a:t>캡티브</a:t>
            </a:r>
            <a:r>
              <a:rPr lang="ko-KR" altLang="en-US" dirty="0"/>
              <a:t> 운영의 핵심 자산</a:t>
            </a:r>
            <a:endParaRPr lang="en-US" altLang="ko-KR" dirty="0"/>
          </a:p>
          <a:p>
            <a:pPr marL="285750" indent="-285750">
              <a:lnSpc>
                <a:spcPct val="150000"/>
              </a:lnSpc>
              <a:spcBef>
                <a:spcPts val="0"/>
              </a:spcBef>
              <a:buFont typeface="Wingdings" panose="05000000000000000000" pitchFamily="2" charset="2"/>
              <a:buChar char="u"/>
            </a:pPr>
            <a:r>
              <a:rPr lang="ko-KR" altLang="en-US" dirty="0"/>
              <a:t>공제조합</a:t>
            </a:r>
            <a:r>
              <a:rPr lang="en-US" altLang="ko-KR" dirty="0"/>
              <a:t>(</a:t>
            </a:r>
            <a:r>
              <a:rPr lang="ko-KR" altLang="en-US" dirty="0"/>
              <a:t>회</a:t>
            </a:r>
            <a:r>
              <a:rPr lang="en-US" altLang="ko-KR" dirty="0"/>
              <a:t>)</a:t>
            </a:r>
            <a:r>
              <a:rPr lang="ko-KR" altLang="en-US" dirty="0"/>
              <a:t>이 </a:t>
            </a:r>
            <a:r>
              <a:rPr lang="ko-KR" altLang="en-US" dirty="0" err="1"/>
              <a:t>캡티브</a:t>
            </a:r>
            <a:r>
              <a:rPr lang="ko-KR" altLang="en-US" dirty="0"/>
              <a:t> 운영 주체가 되어 조합원</a:t>
            </a:r>
            <a:r>
              <a:rPr lang="en-US" altLang="ko-KR" dirty="0"/>
              <a:t>(</a:t>
            </a:r>
            <a:r>
              <a:rPr lang="ko-KR" altLang="en-US" dirty="0"/>
              <a:t>회원사</a:t>
            </a:r>
            <a:r>
              <a:rPr lang="en-US" altLang="ko-KR" dirty="0"/>
              <a:t>)</a:t>
            </a:r>
            <a:r>
              <a:rPr lang="ko-KR" altLang="en-US" dirty="0"/>
              <a:t>이 셀 단위로 위험 보유</a:t>
            </a:r>
            <a:r>
              <a:rPr lang="en-US" altLang="ko-KR" dirty="0"/>
              <a:t>(PCC)</a:t>
            </a:r>
          </a:p>
        </p:txBody>
      </p:sp>
      <p:sp>
        <p:nvSpPr>
          <p:cNvPr id="9" name="사각형: 둥근 모서리 8">
            <a:extLst>
              <a:ext uri="{FF2B5EF4-FFF2-40B4-BE49-F238E27FC236}">
                <a16:creationId xmlns:a16="http://schemas.microsoft.com/office/drawing/2014/main" id="{16971F30-16E3-C36E-8F67-2261813396CC}"/>
              </a:ext>
            </a:extLst>
          </p:cNvPr>
          <p:cNvSpPr/>
          <p:nvPr/>
        </p:nvSpPr>
        <p:spPr>
          <a:xfrm>
            <a:off x="1875254" y="3764217"/>
            <a:ext cx="4010601" cy="33462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1400" b="1" spc="-100" dirty="0" err="1">
                <a:latin typeface="맑은 고딕" panose="020B0503020000020004" pitchFamily="50" charset="-127"/>
                <a:ea typeface="맑은 고딕" panose="020B0503020000020004" pitchFamily="50" charset="-127"/>
              </a:rPr>
              <a:t>캡티브</a:t>
            </a:r>
            <a:r>
              <a:rPr lang="ko-KR" altLang="en-US" sz="1400" b="1" spc="-100" dirty="0">
                <a:latin typeface="맑은 고딕" panose="020B0503020000020004" pitchFamily="50" charset="-127"/>
                <a:ea typeface="맑은 고딕" panose="020B0503020000020004" pitchFamily="50" charset="-127"/>
              </a:rPr>
              <a:t> 리스크 파이낸싱의 공제 연관 사업 영향</a:t>
            </a:r>
          </a:p>
        </p:txBody>
      </p:sp>
      <p:sp>
        <p:nvSpPr>
          <p:cNvPr id="12" name="제목 1">
            <a:extLst>
              <a:ext uri="{FF2B5EF4-FFF2-40B4-BE49-F238E27FC236}">
                <a16:creationId xmlns:a16="http://schemas.microsoft.com/office/drawing/2014/main" id="{B42F8BE1-16BF-C61B-5993-90CC677D3537}"/>
              </a:ext>
            </a:extLst>
          </p:cNvPr>
          <p:cNvSpPr>
            <a:spLocks noGrp="1"/>
          </p:cNvSpPr>
          <p:nvPr>
            <p:ph type="title"/>
          </p:nvPr>
        </p:nvSpPr>
        <p:spPr>
          <a:xfrm>
            <a:off x="1529393" y="233267"/>
            <a:ext cx="9133215" cy="522514"/>
          </a:xfrm>
        </p:spPr>
        <p:txBody>
          <a:bodyPr>
            <a:normAutofit/>
          </a:bodyPr>
          <a:lstStyle/>
          <a:p>
            <a:r>
              <a:rPr lang="en-US" altLang="ko-KR" dirty="0"/>
              <a:t>8. </a:t>
            </a:r>
            <a:r>
              <a:rPr lang="ko-KR" altLang="en-US" dirty="0"/>
              <a:t>추진방안 </a:t>
            </a:r>
          </a:p>
        </p:txBody>
      </p:sp>
      <p:sp>
        <p:nvSpPr>
          <p:cNvPr id="5" name="사각형: 둥근 모서리 4">
            <a:extLst>
              <a:ext uri="{FF2B5EF4-FFF2-40B4-BE49-F238E27FC236}">
                <a16:creationId xmlns:a16="http://schemas.microsoft.com/office/drawing/2014/main" id="{AC7E407E-9576-FE07-4E83-62034BDF1752}"/>
              </a:ext>
            </a:extLst>
          </p:cNvPr>
          <p:cNvSpPr/>
          <p:nvPr/>
        </p:nvSpPr>
        <p:spPr>
          <a:xfrm>
            <a:off x="1875253" y="1089027"/>
            <a:ext cx="2369458" cy="33462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1400" b="1" spc="-100" dirty="0">
                <a:latin typeface="맑은 고딕" panose="020B0503020000020004" pitchFamily="50" charset="-127"/>
                <a:ea typeface="맑은 고딕" panose="020B0503020000020004" pitchFamily="50" charset="-127"/>
              </a:rPr>
              <a:t>추진 방안</a:t>
            </a:r>
          </a:p>
        </p:txBody>
      </p:sp>
    </p:spTree>
    <p:extLst>
      <p:ext uri="{BB962C8B-B14F-4D97-AF65-F5344CB8AC3E}">
        <p14:creationId xmlns:p14="http://schemas.microsoft.com/office/powerpoint/2010/main" val="34474456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33B00-7A17-E0C8-1603-29C59E444279}"/>
            </a:ext>
          </a:extLst>
        </p:cNvPr>
        <p:cNvGrpSpPr/>
        <p:nvPr/>
      </p:nvGrpSpPr>
      <p:grpSpPr>
        <a:xfrm>
          <a:off x="0" y="0"/>
          <a:ext cx="0" cy="0"/>
          <a:chOff x="0" y="0"/>
          <a:chExt cx="0" cy="0"/>
        </a:xfrm>
      </p:grpSpPr>
      <p:sp>
        <p:nvSpPr>
          <p:cNvPr id="3" name="슬라이드 번호 개체 틀 2">
            <a:extLst>
              <a:ext uri="{FF2B5EF4-FFF2-40B4-BE49-F238E27FC236}">
                <a16:creationId xmlns:a16="http://schemas.microsoft.com/office/drawing/2014/main" id="{9F2897E7-597D-F22A-D85E-079570B5F9B0}"/>
              </a:ext>
            </a:extLst>
          </p:cNvPr>
          <p:cNvSpPr>
            <a:spLocks noGrp="1"/>
          </p:cNvSpPr>
          <p:nvPr>
            <p:ph type="sldNum" sz="quarter" idx="12"/>
          </p:nvPr>
        </p:nvSpPr>
        <p:spPr/>
        <p:txBody>
          <a:bodyPr/>
          <a:lstStyle/>
          <a:p>
            <a:fld id="{D6DD100E-1F12-47C0-97D9-D6793320635E}" type="slidenum">
              <a:rPr lang="ko-KR" altLang="en-US" smtClean="0"/>
              <a:pPr/>
              <a:t>78</a:t>
            </a:fld>
            <a:endParaRPr lang="ko-KR" altLang="en-US">
              <a:latin typeface="맑은 고딕" panose="020B0503020000020004" pitchFamily="50" charset="-127"/>
              <a:ea typeface="맑은 고딕" panose="020B0503020000020004" pitchFamily="50" charset="-127"/>
            </a:endParaRPr>
          </a:p>
        </p:txBody>
      </p:sp>
      <p:sp>
        <p:nvSpPr>
          <p:cNvPr id="4" name="텍스트 개체 틀 3">
            <a:extLst>
              <a:ext uri="{FF2B5EF4-FFF2-40B4-BE49-F238E27FC236}">
                <a16:creationId xmlns:a16="http://schemas.microsoft.com/office/drawing/2014/main" id="{2D517AD7-9935-234F-123C-ACE79251434B}"/>
              </a:ext>
            </a:extLst>
          </p:cNvPr>
          <p:cNvSpPr>
            <a:spLocks noGrp="1"/>
          </p:cNvSpPr>
          <p:nvPr>
            <p:ph type="body" sz="quarter" idx="13"/>
          </p:nvPr>
        </p:nvSpPr>
        <p:spPr>
          <a:xfrm>
            <a:off x="6823202" y="1482026"/>
            <a:ext cx="4063238" cy="4570314"/>
          </a:xfrm>
        </p:spPr>
        <p:txBody>
          <a:bodyPr/>
          <a:lstStyle/>
          <a:p>
            <a:pPr marL="180000" indent="-180000">
              <a:lnSpc>
                <a:spcPts val="2000"/>
              </a:lnSpc>
              <a:spcBef>
                <a:spcPts val="0"/>
              </a:spcBef>
              <a:buFont typeface="Arial" panose="020B0604020202020204" pitchFamily="34" charset="0"/>
              <a:buChar char="•"/>
            </a:pPr>
            <a:r>
              <a:rPr lang="en-US" altLang="ko-KR" dirty="0">
                <a:latin typeface="Arial" panose="020B0604020202020204" pitchFamily="34" charset="0"/>
                <a:cs typeface="Arial" panose="020B0604020202020204" pitchFamily="34" charset="0"/>
              </a:rPr>
              <a:t>The structure of the Group’s claims-sharing arrangements (the “Pool”) and the commercial market and captive (Hydra) reinsurance arrangements for the 2026/27 policy year are depicted in the diagram.</a:t>
            </a:r>
          </a:p>
          <a:p>
            <a:pPr marL="180000" indent="-180000">
              <a:lnSpc>
                <a:spcPts val="2000"/>
              </a:lnSpc>
              <a:spcBef>
                <a:spcPts val="0"/>
              </a:spcBef>
              <a:buFont typeface="Arial" panose="020B0604020202020204" pitchFamily="34" charset="0"/>
              <a:buChar char="•"/>
            </a:pPr>
            <a:r>
              <a:rPr lang="en-US" altLang="ko-KR" dirty="0">
                <a:latin typeface="Arial" panose="020B0604020202020204" pitchFamily="34" charset="0"/>
                <a:cs typeface="Arial" panose="020B0604020202020204" pitchFamily="34" charset="0"/>
              </a:rPr>
              <a:t>The Pool is structured in two layers from US $10 million to US $100 million. </a:t>
            </a:r>
            <a:r>
              <a:rPr lang="en-US" altLang="ko-KR" dirty="0">
                <a:solidFill>
                  <a:srgbClr val="FF0000"/>
                </a:solidFill>
                <a:latin typeface="Arial" panose="020B0604020202020204" pitchFamily="34" charset="0"/>
                <a:cs typeface="Arial" panose="020B0604020202020204" pitchFamily="34" charset="0"/>
              </a:rPr>
              <a:t>Excess of US $30 million, the Pool is reinsured by the Group captive reinsurance vehicle, Hydra Insurance Company Limited.</a:t>
            </a:r>
            <a:r>
              <a:rPr lang="en-US" altLang="ko-KR" dirty="0">
                <a:latin typeface="Arial" panose="020B0604020202020204" pitchFamily="34" charset="0"/>
                <a:cs typeface="Arial" panose="020B0604020202020204" pitchFamily="34" charset="0"/>
              </a:rPr>
              <a:t> </a:t>
            </a:r>
          </a:p>
          <a:p>
            <a:pPr marL="180000" indent="-180000">
              <a:lnSpc>
                <a:spcPts val="2000"/>
              </a:lnSpc>
              <a:spcBef>
                <a:spcPts val="0"/>
              </a:spcBef>
              <a:buFont typeface="Arial" panose="020B0604020202020204" pitchFamily="34" charset="0"/>
              <a:buChar char="•"/>
            </a:pPr>
            <a:r>
              <a:rPr lang="en-US" altLang="ko-KR" dirty="0">
                <a:latin typeface="Arial" panose="020B0604020202020204" pitchFamily="34" charset="0"/>
                <a:cs typeface="Arial" panose="020B0604020202020204" pitchFamily="34" charset="0"/>
              </a:rPr>
              <a:t>Hydra is a Bermuda incorporated Segregated Accounts company in which each of the 12 Group Clubs has its own segregated account (or “cell”) ring fencing its assets and liabilities from those of the company or any of the other Club cells.</a:t>
            </a:r>
          </a:p>
          <a:p>
            <a:pPr marL="180000" indent="-180000">
              <a:lnSpc>
                <a:spcPts val="2000"/>
              </a:lnSpc>
              <a:spcBef>
                <a:spcPts val="0"/>
              </a:spcBef>
              <a:buFont typeface="Arial" panose="020B0604020202020204" pitchFamily="34" charset="0"/>
              <a:buChar char="•"/>
            </a:pPr>
            <a:r>
              <a:rPr lang="en-US" altLang="ko-KR" dirty="0">
                <a:latin typeface="Arial" panose="020B0604020202020204" pitchFamily="34" charset="0"/>
                <a:cs typeface="Arial" panose="020B0604020202020204" pitchFamily="34" charset="0"/>
              </a:rPr>
              <a:t>Hydra reinsures each Club in respect of that Club's liabilities within the Pool and reinsurance layers in which it participates. Through the participation of Hydra, the Group Clubs can retain, within their Hydra cells, premium which would otherwise have been paid to the commercial reinsurance markets.</a:t>
            </a:r>
          </a:p>
          <a:p>
            <a:pPr marL="180000" indent="-180000">
              <a:lnSpc>
                <a:spcPts val="2000"/>
              </a:lnSpc>
              <a:spcBef>
                <a:spcPts val="0"/>
              </a:spcBef>
            </a:pPr>
            <a:endParaRPr lang="ko-KR" altLang="en-US" dirty="0">
              <a:latin typeface="Arial" panose="020B0604020202020204" pitchFamily="34" charset="0"/>
              <a:cs typeface="Arial" panose="020B0604020202020204" pitchFamily="34" charset="0"/>
            </a:endParaRPr>
          </a:p>
        </p:txBody>
      </p:sp>
      <p:pic>
        <p:nvPicPr>
          <p:cNvPr id="5" name="그림 4">
            <a:extLst>
              <a:ext uri="{FF2B5EF4-FFF2-40B4-BE49-F238E27FC236}">
                <a16:creationId xmlns:a16="http://schemas.microsoft.com/office/drawing/2014/main" id="{04FBE1F2-253D-9D0F-3C4D-7F07E5903C73}"/>
              </a:ext>
            </a:extLst>
          </p:cNvPr>
          <p:cNvPicPr>
            <a:picLocks noChangeAspect="1"/>
          </p:cNvPicPr>
          <p:nvPr/>
        </p:nvPicPr>
        <p:blipFill>
          <a:blip r:embed="rId2"/>
          <a:stretch>
            <a:fillRect/>
          </a:stretch>
        </p:blipFill>
        <p:spPr>
          <a:xfrm>
            <a:off x="1409822" y="1553873"/>
            <a:ext cx="5341498" cy="3808341"/>
          </a:xfrm>
          <a:prstGeom prst="rect">
            <a:avLst/>
          </a:prstGeom>
        </p:spPr>
      </p:pic>
      <p:sp>
        <p:nvSpPr>
          <p:cNvPr id="6" name="제목 1">
            <a:extLst>
              <a:ext uri="{FF2B5EF4-FFF2-40B4-BE49-F238E27FC236}">
                <a16:creationId xmlns:a16="http://schemas.microsoft.com/office/drawing/2014/main" id="{89BAAC27-5770-01A5-D4EE-8B3EAC4CF741}"/>
              </a:ext>
            </a:extLst>
          </p:cNvPr>
          <p:cNvSpPr>
            <a:spLocks noGrp="1"/>
          </p:cNvSpPr>
          <p:nvPr>
            <p:ph type="title"/>
          </p:nvPr>
        </p:nvSpPr>
        <p:spPr>
          <a:xfrm>
            <a:off x="1404156" y="298873"/>
            <a:ext cx="9132887" cy="455613"/>
          </a:xfrm>
        </p:spPr>
        <p:txBody>
          <a:bodyPr>
            <a:normAutofit fontScale="90000"/>
          </a:bodyPr>
          <a:lstStyle/>
          <a:p>
            <a:r>
              <a:rPr lang="en-US" altLang="ko-KR" sz="2700" dirty="0"/>
              <a:t>8. </a:t>
            </a:r>
            <a:r>
              <a:rPr lang="ko-KR" altLang="en-US" sz="2700" dirty="0"/>
              <a:t>추진방안 </a:t>
            </a:r>
            <a:r>
              <a:rPr lang="en-US" altLang="ko-KR" sz="2700" dirty="0"/>
              <a:t>- </a:t>
            </a:r>
            <a:r>
              <a:rPr lang="en-US" altLang="ko-KR" sz="2000" dirty="0"/>
              <a:t>IG P&amp;I Clubs </a:t>
            </a:r>
            <a:r>
              <a:rPr lang="ko-KR" altLang="en-US" sz="2000" dirty="0"/>
              <a:t>재보험 구조</a:t>
            </a:r>
            <a:endParaRPr lang="ko-KR" altLang="en-US" dirty="0"/>
          </a:p>
        </p:txBody>
      </p:sp>
    </p:spTree>
    <p:extLst>
      <p:ext uri="{BB962C8B-B14F-4D97-AF65-F5344CB8AC3E}">
        <p14:creationId xmlns:p14="http://schemas.microsoft.com/office/powerpoint/2010/main" val="42703742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19419E9-5C5E-47BD-997F-01AC9F40ADF4}"/>
              </a:ext>
            </a:extLst>
          </p:cNvPr>
          <p:cNvSpPr>
            <a:spLocks noGrp="1"/>
          </p:cNvSpPr>
          <p:nvPr>
            <p:ph type="ctrTitle"/>
          </p:nvPr>
        </p:nvSpPr>
        <p:spPr/>
        <p:txBody>
          <a:bodyPr/>
          <a:lstStyle/>
          <a:p>
            <a:r>
              <a:rPr lang="ko-KR" altLang="en-US" dirty="0" err="1">
                <a:solidFill>
                  <a:schemeClr val="accent1"/>
                </a:solidFill>
              </a:rPr>
              <a:t>토론문</a:t>
            </a:r>
            <a:endParaRPr lang="ko-KR" altLang="en-US" dirty="0">
              <a:solidFill>
                <a:schemeClr val="accent1"/>
              </a:solidFill>
            </a:endParaRPr>
          </a:p>
        </p:txBody>
      </p:sp>
      <p:sp>
        <p:nvSpPr>
          <p:cNvPr id="3" name="부제목 2">
            <a:extLst>
              <a:ext uri="{FF2B5EF4-FFF2-40B4-BE49-F238E27FC236}">
                <a16:creationId xmlns:a16="http://schemas.microsoft.com/office/drawing/2014/main" id="{F23CAC05-0EEB-468F-B6C3-9910A5FCDAE7}"/>
              </a:ext>
            </a:extLst>
          </p:cNvPr>
          <p:cNvSpPr>
            <a:spLocks noGrp="1"/>
          </p:cNvSpPr>
          <p:nvPr>
            <p:ph type="subTitle" idx="1"/>
          </p:nvPr>
        </p:nvSpPr>
        <p:spPr/>
        <p:txBody>
          <a:bodyPr/>
          <a:lstStyle/>
          <a:p>
            <a:endParaRPr lang="ko-KR" altLang="en-US"/>
          </a:p>
        </p:txBody>
      </p:sp>
      <p:sp>
        <p:nvSpPr>
          <p:cNvPr id="4" name="슬라이드 번호 개체 틀 3">
            <a:extLst>
              <a:ext uri="{FF2B5EF4-FFF2-40B4-BE49-F238E27FC236}">
                <a16:creationId xmlns:a16="http://schemas.microsoft.com/office/drawing/2014/main" id="{70D07D65-DE75-45B9-A27B-F5F2EAD8978B}"/>
              </a:ext>
            </a:extLst>
          </p:cNvPr>
          <p:cNvSpPr>
            <a:spLocks noGrp="1"/>
          </p:cNvSpPr>
          <p:nvPr>
            <p:ph type="sldNum" sz="quarter" idx="12"/>
          </p:nvPr>
        </p:nvSpPr>
        <p:spPr/>
        <p:txBody>
          <a:bodyPr/>
          <a:lstStyle/>
          <a:p>
            <a:fld id="{2C35A0F8-76F7-4879-902E-6C3B317F277E}" type="slidenum">
              <a:rPr lang="ko-KR" altLang="en-US" smtClean="0"/>
              <a:t>79</a:t>
            </a:fld>
            <a:endParaRPr lang="ko-KR" altLang="en-US"/>
          </a:p>
        </p:txBody>
      </p:sp>
    </p:spTree>
    <p:extLst>
      <p:ext uri="{BB962C8B-B14F-4D97-AF65-F5344CB8AC3E}">
        <p14:creationId xmlns:p14="http://schemas.microsoft.com/office/powerpoint/2010/main" val="2734983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8FAFC"/>
        </a:solidFill>
        <a:effectLst/>
      </p:bgPr>
    </p:bg>
    <p:spTree>
      <p:nvGrpSpPr>
        <p:cNvPr id="1" name=""/>
        <p:cNvGrpSpPr/>
        <p:nvPr/>
      </p:nvGrpSpPr>
      <p:grpSpPr>
        <a:xfrm>
          <a:off x="0" y="0"/>
          <a:ext cx="0" cy="0"/>
          <a:chOff x="0" y="0"/>
          <a:chExt cx="0" cy="0"/>
        </a:xfrm>
      </p:grpSpPr>
      <p:sp>
        <p:nvSpPr>
          <p:cNvPr id="43" name="Rectangle 42"/>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2" name="Oval 41"/>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1" name="Oval 40"/>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40" name="Rectangle 39"/>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39" name="Rectangle 38"/>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146304"/>
          </a:xfrm>
          <a:prstGeom prst="rect">
            <a:avLst/>
          </a:prstGeom>
          <a:solidFill>
            <a:srgbClr val="1E3A8A"/>
          </a:solidFill>
          <a:ln w="12700">
            <a:solidFill>
              <a:srgbClr val="1E3A8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3" name="Shape 1"/>
          <p:cNvSpPr/>
          <p:nvPr/>
        </p:nvSpPr>
        <p:spPr>
          <a:xfrm rot="1500000">
            <a:off x="9966960" y="-1005840"/>
            <a:ext cx="2743200" cy="2743200"/>
          </a:xfrm>
          <a:prstGeom prst="arc">
            <a:avLst/>
          </a:prstGeom>
          <a:noFill/>
          <a:ln w="25400">
            <a:solidFill>
              <a:srgbClr val="DDEBFF">
                <a:alpha val="35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1200000">
            <a:off x="-914400" y="5394960"/>
            <a:ext cx="2194560" cy="2194560"/>
          </a:xfrm>
          <a:prstGeom prst="arc">
            <a:avLst/>
          </a:prstGeom>
          <a:noFill/>
          <a:ln w="25400">
            <a:solidFill>
              <a:srgbClr val="DBEAFE">
                <a:alpha val="40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Shape 3"/>
          <p:cNvSpPr/>
          <p:nvPr/>
        </p:nvSpPr>
        <p:spPr>
          <a:xfrm>
            <a:off x="502920" y="384048"/>
            <a:ext cx="713232" cy="310896"/>
          </a:xfrm>
          <a:prstGeom prst="roundRect">
            <a:avLst>
              <a:gd name="adj" fmla="val 23529"/>
            </a:avLst>
          </a:prstGeom>
          <a:solidFill>
            <a:srgbClr val="0B1F3A"/>
          </a:solidFill>
          <a:ln w="12700">
            <a:solidFill>
              <a:srgbClr val="0B1F3A"/>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6" name="Text 4"/>
          <p:cNvSpPr/>
          <p:nvPr/>
        </p:nvSpPr>
        <p:spPr>
          <a:xfrm>
            <a:off x="502920" y="434340"/>
            <a:ext cx="713232" cy="201168"/>
          </a:xfrm>
          <a:prstGeom prst="rect">
            <a:avLst/>
          </a:prstGeom>
          <a:solidFill>
            <a:srgbClr val="0B1F3A"/>
          </a:solidFill>
          <a:ln>
            <a:solidFill>
              <a:srgbClr val="0B1F3A"/>
            </a:solidFill>
          </a:ln>
        </p:spPr>
        <p:txBody>
          <a:bodyPr wrap="square" lIns="50800" tIns="25400" rIns="50800" bIns="25400" rtlCol="0" anchor="ctr"/>
          <a:lstStyle/>
          <a:p>
            <a:pPr marL="0" indent="0" algn="ctr">
              <a:lnSpc>
                <a:spcPct val="100000"/>
              </a:lnSpc>
              <a:spcBef>
                <a:spcPts val="0"/>
              </a:spcBef>
              <a:spcAft>
                <a:spcPts val="0"/>
              </a:spcAft>
              <a:buNone/>
            </a:pPr>
            <a:r>
              <a:rPr lang="en-US" sz="1350" b="1" dirty="0">
                <a:solidFill>
                  <a:srgbClr val="FDE68A"/>
                </a:solidFill>
                <a:latin typeface="맑은 고딕" pitchFamily="34" charset="0"/>
                <a:ea typeface="Malgun Gothic" pitchFamily="34" charset="-122"/>
                <a:cs typeface="Malgun Gothic" pitchFamily="34" charset="-120"/>
              </a:rPr>
              <a:t>Ⅰ</a:t>
            </a:r>
            <a:endParaRPr lang="en-US" sz="1050" dirty="0"/>
          </a:p>
        </p:txBody>
      </p:sp>
      <p:sp>
        <p:nvSpPr>
          <p:cNvPr id="7" name="Text 5"/>
          <p:cNvSpPr/>
          <p:nvPr/>
        </p:nvSpPr>
        <p:spPr>
          <a:xfrm>
            <a:off x="1353312" y="310896"/>
            <a:ext cx="9966960" cy="438912"/>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2550" b="1" dirty="0">
                <a:solidFill>
                  <a:srgbClr val="0B1F3A"/>
                </a:solidFill>
                <a:latin typeface="맑은 고딕" pitchFamily="34" charset="0"/>
                <a:ea typeface="Malgun Gothic" pitchFamily="34" charset="-122"/>
                <a:cs typeface="Malgun Gothic" pitchFamily="34" charset="-120"/>
              </a:rPr>
              <a:t>한국 공제산업의 현실: 제도의 분산성</a:t>
            </a:r>
            <a:endParaRPr lang="en-US" sz="2500" dirty="0"/>
          </a:p>
        </p:txBody>
      </p:sp>
      <p:sp>
        <p:nvSpPr>
          <p:cNvPr id="8" name="Text 6"/>
          <p:cNvSpPr/>
          <p:nvPr/>
        </p:nvSpPr>
        <p:spPr>
          <a:xfrm>
            <a:off x="1353312" y="786384"/>
            <a:ext cx="9966960" cy="237744"/>
          </a:xfrm>
          <a:prstGeom prst="rect">
            <a:avLst/>
          </a:prstGeom>
          <a:noFill/>
          <a:ln/>
        </p:spPr>
        <p:txBody>
          <a:bodyPr wrap="square" lIns="50800" tIns="25400" rIns="50800" bIns="25400" rtlCol="0" anchor="ctr"/>
          <a:lstStyle/>
          <a:p>
            <a:pPr marL="0" indent="0" algn="l">
              <a:lnSpc>
                <a:spcPct val="100000"/>
              </a:lnSpc>
              <a:spcBef>
                <a:spcPts val="0"/>
              </a:spcBef>
              <a:spcAft>
                <a:spcPts val="0"/>
              </a:spcAft>
              <a:buNone/>
            </a:pPr>
            <a:r>
              <a:rPr lang="en-US" sz="1550" b="1" dirty="0">
                <a:solidFill>
                  <a:srgbClr val="334155"/>
                </a:solidFill>
                <a:latin typeface="맑은 고딕" pitchFamily="34" charset="0"/>
                <a:ea typeface="Malgun Gothic" pitchFamily="34" charset="-122"/>
                <a:cs typeface="Malgun Gothic" pitchFamily="34" charset="-120"/>
              </a:rPr>
              <a:t>공제산업은 단일 업권이 아니라 </a:t>
            </a:r>
            <a:r>
              <a:rPr lang="en-US" sz="1550" b="1" dirty="0" err="1">
                <a:solidFill>
                  <a:srgbClr val="334155"/>
                </a:solidFill>
                <a:latin typeface="맑은 고딕" pitchFamily="34" charset="0"/>
                <a:ea typeface="Malgun Gothic" pitchFamily="34" charset="-122"/>
                <a:cs typeface="Malgun Gothic" pitchFamily="34" charset="-120"/>
              </a:rPr>
              <a:t>다부처·다개별법</a:t>
            </a:r>
            <a:r>
              <a:rPr lang="en-US" sz="1550" b="1" dirty="0">
                <a:solidFill>
                  <a:srgbClr val="334155"/>
                </a:solidFill>
                <a:latin typeface="맑은 고딕" pitchFamily="34" charset="0"/>
                <a:ea typeface="Malgun Gothic" pitchFamily="34" charset="-122"/>
                <a:cs typeface="Malgun Gothic" pitchFamily="34" charset="-120"/>
              </a:rPr>
              <a:t> </a:t>
            </a:r>
            <a:r>
              <a:rPr lang="en-US" sz="1550" b="1" dirty="0" err="1">
                <a:solidFill>
                  <a:srgbClr val="334155"/>
                </a:solidFill>
                <a:latin typeface="맑은 고딕" pitchFamily="34" charset="0"/>
                <a:ea typeface="Malgun Gothic" pitchFamily="34" charset="-122"/>
                <a:cs typeface="Malgun Gothic" pitchFamily="34" charset="-120"/>
              </a:rPr>
              <a:t>구조</a:t>
            </a:r>
            <a:endParaRPr lang="en-US" sz="1250" dirty="0"/>
          </a:p>
        </p:txBody>
      </p:sp>
      <p:sp>
        <p:nvSpPr>
          <p:cNvPr id="9" name="Shape 7"/>
          <p:cNvSpPr/>
          <p:nvPr/>
        </p:nvSpPr>
        <p:spPr>
          <a:xfrm>
            <a:off x="502920" y="1133856"/>
            <a:ext cx="11155680" cy="0"/>
          </a:xfrm>
          <a:prstGeom prst="line">
            <a:avLst/>
          </a:prstGeom>
          <a:noFill/>
          <a:ln w="12700">
            <a:solidFill>
              <a:srgbClr val="CBD5E1"/>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11" name="Shape 9"/>
          <p:cNvSpPr/>
          <p:nvPr/>
        </p:nvSpPr>
        <p:spPr>
          <a:xfrm>
            <a:off x="685800" y="1325880"/>
            <a:ext cx="2514600" cy="1143000"/>
          </a:xfrm>
          <a:prstGeom prst="roundRect">
            <a:avLst>
              <a:gd name="adj" fmla="val 14400"/>
            </a:avLst>
          </a:prstGeom>
          <a:solidFill>
            <a:srgbClr val="FFFFFF"/>
          </a:solidFill>
          <a:ln w="12700">
            <a:solidFill>
              <a:srgbClr val="CBD5E1"/>
            </a:solidFill>
            <a:prstDash val="solid"/>
          </a:ln>
          <a:effectLst>
            <a:outerShdw blurRad="25400" dist="50800" dir="2700000" algn="bl" rotWithShape="0">
              <a:srgbClr val="94A3B8">
                <a:alpha val="15000"/>
              </a:srgbClr>
            </a:outerShdw>
          </a:effectLst>
        </p:spPr>
        <p:txBody>
          <a:bodyPr wrap="square" lIns="63500" tIns="38100" rIns="63500" bIns="38100"/>
          <a:lstStyle/>
          <a:p>
            <a:pPr>
              <a:lnSpc>
                <a:spcPct val="108000"/>
              </a:lnSpc>
              <a:spcBef>
                <a:spcPts val="0"/>
              </a:spcBef>
              <a:spcAft>
                <a:spcPts val="200"/>
              </a:spcAft>
            </a:pPr>
            <a:endParaRPr/>
          </a:p>
        </p:txBody>
      </p:sp>
      <p:sp>
        <p:nvSpPr>
          <p:cNvPr id="12" name="Text 10"/>
          <p:cNvSpPr/>
          <p:nvPr/>
        </p:nvSpPr>
        <p:spPr>
          <a:xfrm>
            <a:off x="795528" y="1508760"/>
            <a:ext cx="2286000" cy="32004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2600" b="1" dirty="0">
                <a:solidFill>
                  <a:srgbClr val="1E3A8A"/>
                </a:solidFill>
                <a:latin typeface="맑은 고딕" pitchFamily="34" charset="0"/>
                <a:ea typeface="Malgun Gothic" pitchFamily="34" charset="-122"/>
                <a:cs typeface="Malgun Gothic" pitchFamily="34" charset="-120"/>
              </a:rPr>
              <a:t>94/98개</a:t>
            </a:r>
            <a:endParaRPr lang="en-US" sz="2400" dirty="0"/>
          </a:p>
        </p:txBody>
      </p:sp>
      <p:sp>
        <p:nvSpPr>
          <p:cNvPr id="13" name="Text 11"/>
          <p:cNvSpPr/>
          <p:nvPr/>
        </p:nvSpPr>
        <p:spPr>
          <a:xfrm>
            <a:off x="850392" y="1874520"/>
            <a:ext cx="2194560" cy="292608"/>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80" b="1" dirty="0">
                <a:solidFill>
                  <a:srgbClr val="64748B"/>
                </a:solidFill>
                <a:latin typeface="맑은 고딕" pitchFamily="34" charset="0"/>
                <a:ea typeface="Malgun Gothic" pitchFamily="34" charset="-122"/>
                <a:cs typeface="Malgun Gothic" pitchFamily="34" charset="-120"/>
              </a:rPr>
              <a:t>공제조합 전수조사와 요약표 기준 수치가 병존</a:t>
            </a:r>
            <a:endParaRPr lang="en-US" sz="1080" dirty="0"/>
          </a:p>
        </p:txBody>
      </p:sp>
      <p:sp>
        <p:nvSpPr>
          <p:cNvPr id="14" name="Shape 12"/>
          <p:cNvSpPr/>
          <p:nvPr/>
        </p:nvSpPr>
        <p:spPr>
          <a:xfrm>
            <a:off x="3520440" y="1325880"/>
            <a:ext cx="2514600" cy="1143000"/>
          </a:xfrm>
          <a:prstGeom prst="roundRect">
            <a:avLst>
              <a:gd name="adj" fmla="val 14400"/>
            </a:avLst>
          </a:prstGeom>
          <a:solidFill>
            <a:srgbClr val="FFFFFF"/>
          </a:solidFill>
          <a:ln w="12700">
            <a:solidFill>
              <a:srgbClr val="CBD5E1"/>
            </a:solidFill>
            <a:prstDash val="solid"/>
          </a:ln>
          <a:effectLst>
            <a:outerShdw blurRad="25400" dist="50800" dir="2700000" algn="bl" rotWithShape="0">
              <a:srgbClr val="94A3B8">
                <a:alpha val="15000"/>
              </a:srgbClr>
            </a:outerShdw>
          </a:effectLst>
        </p:spPr>
        <p:txBody>
          <a:bodyPr wrap="square" lIns="63500" tIns="38100" rIns="63500" bIns="38100"/>
          <a:lstStyle/>
          <a:p>
            <a:pPr>
              <a:lnSpc>
                <a:spcPct val="108000"/>
              </a:lnSpc>
              <a:spcBef>
                <a:spcPts val="0"/>
              </a:spcBef>
              <a:spcAft>
                <a:spcPts val="200"/>
              </a:spcAft>
            </a:pPr>
            <a:endParaRPr/>
          </a:p>
        </p:txBody>
      </p:sp>
      <p:sp>
        <p:nvSpPr>
          <p:cNvPr id="15" name="Text 13"/>
          <p:cNvSpPr/>
          <p:nvPr/>
        </p:nvSpPr>
        <p:spPr>
          <a:xfrm>
            <a:off x="3630168" y="1508760"/>
            <a:ext cx="2286000" cy="32004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2600" b="1" dirty="0">
                <a:solidFill>
                  <a:srgbClr val="0891B2"/>
                </a:solidFill>
                <a:latin typeface="맑은 고딕" pitchFamily="34" charset="0"/>
                <a:ea typeface="Malgun Gothic" pitchFamily="34" charset="-122"/>
                <a:cs typeface="Malgun Gothic" pitchFamily="34" charset="-120"/>
              </a:rPr>
              <a:t>78개</a:t>
            </a:r>
            <a:endParaRPr lang="en-US" sz="2400" dirty="0"/>
          </a:p>
        </p:txBody>
      </p:sp>
      <p:sp>
        <p:nvSpPr>
          <p:cNvPr id="16" name="Text 14"/>
          <p:cNvSpPr/>
          <p:nvPr/>
        </p:nvSpPr>
        <p:spPr>
          <a:xfrm>
            <a:off x="3685032" y="1874520"/>
            <a:ext cx="2194560" cy="292608"/>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80" b="1" dirty="0">
                <a:solidFill>
                  <a:srgbClr val="64748B"/>
                </a:solidFill>
                <a:latin typeface="맑은 고딕" pitchFamily="34" charset="0"/>
                <a:ea typeface="Malgun Gothic" pitchFamily="34" charset="-122"/>
                <a:cs typeface="Malgun Gothic" pitchFamily="34" charset="-120"/>
              </a:rPr>
              <a:t>공제가 17개 부처·38개 개별법 아래 관리</a:t>
            </a:r>
            <a:endParaRPr lang="en-US" sz="1080" dirty="0"/>
          </a:p>
        </p:txBody>
      </p:sp>
      <p:sp>
        <p:nvSpPr>
          <p:cNvPr id="17" name="Shape 15"/>
          <p:cNvSpPr/>
          <p:nvPr/>
        </p:nvSpPr>
        <p:spPr>
          <a:xfrm>
            <a:off x="6355080" y="1325880"/>
            <a:ext cx="2514600" cy="1143000"/>
          </a:xfrm>
          <a:prstGeom prst="roundRect">
            <a:avLst>
              <a:gd name="adj" fmla="val 14400"/>
            </a:avLst>
          </a:prstGeom>
          <a:solidFill>
            <a:srgbClr val="FFFFFF"/>
          </a:solidFill>
          <a:ln w="12700">
            <a:solidFill>
              <a:srgbClr val="CBD5E1"/>
            </a:solidFill>
            <a:prstDash val="solid"/>
          </a:ln>
          <a:effectLst>
            <a:outerShdw blurRad="25400" dist="50800" dir="2700000" algn="bl" rotWithShape="0">
              <a:srgbClr val="94A3B8">
                <a:alpha val="15000"/>
              </a:srgbClr>
            </a:outerShdw>
          </a:effectLst>
        </p:spPr>
        <p:txBody>
          <a:bodyPr wrap="square" lIns="63500" tIns="38100" rIns="63500" bIns="38100"/>
          <a:lstStyle/>
          <a:p>
            <a:pPr>
              <a:lnSpc>
                <a:spcPct val="108000"/>
              </a:lnSpc>
              <a:spcBef>
                <a:spcPts val="0"/>
              </a:spcBef>
              <a:spcAft>
                <a:spcPts val="200"/>
              </a:spcAft>
            </a:pPr>
            <a:endParaRPr/>
          </a:p>
        </p:txBody>
      </p:sp>
      <p:sp>
        <p:nvSpPr>
          <p:cNvPr id="18" name="Text 16"/>
          <p:cNvSpPr/>
          <p:nvPr/>
        </p:nvSpPr>
        <p:spPr>
          <a:xfrm>
            <a:off x="6464808" y="1508760"/>
            <a:ext cx="2286000" cy="32004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2600" b="1" dirty="0">
                <a:solidFill>
                  <a:srgbClr val="F59E0B"/>
                </a:solidFill>
                <a:latin typeface="맑은 고딕" pitchFamily="34" charset="0"/>
                <a:ea typeface="Malgun Gothic" pitchFamily="34" charset="-122"/>
                <a:cs typeface="Malgun Gothic" pitchFamily="34" charset="-120"/>
              </a:rPr>
              <a:t>약 20개</a:t>
            </a:r>
            <a:endParaRPr lang="en-US" sz="2400" dirty="0"/>
          </a:p>
        </p:txBody>
      </p:sp>
      <p:sp>
        <p:nvSpPr>
          <p:cNvPr id="19" name="Text 17"/>
          <p:cNvSpPr/>
          <p:nvPr/>
        </p:nvSpPr>
        <p:spPr>
          <a:xfrm>
            <a:off x="6519672" y="1874520"/>
            <a:ext cx="2194560" cy="292608"/>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80" b="1" dirty="0">
                <a:solidFill>
                  <a:srgbClr val="64748B"/>
                </a:solidFill>
                <a:latin typeface="맑은 고딕" pitchFamily="34" charset="0"/>
                <a:ea typeface="Malgun Gothic" pitchFamily="34" charset="-122"/>
                <a:cs typeface="Malgun Gothic" pitchFamily="34" charset="-120"/>
              </a:rPr>
              <a:t>인터넷에 재무현황을 공시하는 공제조합</a:t>
            </a:r>
            <a:endParaRPr lang="en-US" sz="1080" dirty="0"/>
          </a:p>
        </p:txBody>
      </p:sp>
      <p:sp>
        <p:nvSpPr>
          <p:cNvPr id="20" name="Shape 18"/>
          <p:cNvSpPr/>
          <p:nvPr/>
        </p:nvSpPr>
        <p:spPr>
          <a:xfrm>
            <a:off x="9189720" y="1325880"/>
            <a:ext cx="2514600" cy="1143000"/>
          </a:xfrm>
          <a:prstGeom prst="roundRect">
            <a:avLst>
              <a:gd name="adj" fmla="val 14400"/>
            </a:avLst>
          </a:prstGeom>
          <a:solidFill>
            <a:srgbClr val="FFFFFF"/>
          </a:solidFill>
          <a:ln w="12700">
            <a:solidFill>
              <a:srgbClr val="CBD5E1"/>
            </a:solidFill>
            <a:prstDash val="solid"/>
          </a:ln>
          <a:effectLst>
            <a:outerShdw blurRad="25400" dist="50800" dir="2700000" algn="bl" rotWithShape="0">
              <a:srgbClr val="94A3B8">
                <a:alpha val="15000"/>
              </a:srgbClr>
            </a:outerShdw>
          </a:effectLst>
        </p:spPr>
        <p:txBody>
          <a:bodyPr wrap="square" lIns="63500" tIns="38100" rIns="63500" bIns="38100"/>
          <a:lstStyle/>
          <a:p>
            <a:pPr>
              <a:lnSpc>
                <a:spcPct val="108000"/>
              </a:lnSpc>
              <a:spcBef>
                <a:spcPts val="0"/>
              </a:spcBef>
              <a:spcAft>
                <a:spcPts val="200"/>
              </a:spcAft>
            </a:pPr>
            <a:endParaRPr/>
          </a:p>
        </p:txBody>
      </p:sp>
      <p:sp>
        <p:nvSpPr>
          <p:cNvPr id="21" name="Text 19"/>
          <p:cNvSpPr/>
          <p:nvPr/>
        </p:nvSpPr>
        <p:spPr>
          <a:xfrm>
            <a:off x="9299448" y="1508760"/>
            <a:ext cx="2286000" cy="320040"/>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2600" b="1" dirty="0">
                <a:solidFill>
                  <a:srgbClr val="EF4444"/>
                </a:solidFill>
                <a:latin typeface="맑은 고딕" pitchFamily="34" charset="0"/>
                <a:ea typeface="Malgun Gothic" pitchFamily="34" charset="-122"/>
                <a:cs typeface="Malgun Gothic" pitchFamily="34" charset="-120"/>
              </a:rPr>
              <a:t>정보공백</a:t>
            </a:r>
            <a:endParaRPr lang="en-US" sz="2400" dirty="0"/>
          </a:p>
        </p:txBody>
      </p:sp>
      <p:sp>
        <p:nvSpPr>
          <p:cNvPr id="22" name="Text 20"/>
          <p:cNvSpPr/>
          <p:nvPr/>
        </p:nvSpPr>
        <p:spPr>
          <a:xfrm>
            <a:off x="9354312" y="1874520"/>
            <a:ext cx="2194560" cy="292608"/>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80" b="1" dirty="0">
                <a:solidFill>
                  <a:srgbClr val="64748B"/>
                </a:solidFill>
                <a:latin typeface="맑은 고딕" pitchFamily="34" charset="0"/>
                <a:ea typeface="Malgun Gothic" pitchFamily="34" charset="-122"/>
                <a:cs typeface="Malgun Gothic" pitchFamily="34" charset="-120"/>
              </a:rPr>
              <a:t>통합 목록·공시·민원·손해 DB 부족</a:t>
            </a:r>
            <a:endParaRPr lang="en-US" sz="1080" dirty="0"/>
          </a:p>
        </p:txBody>
      </p:sp>
      <p:sp>
        <p:nvSpPr>
          <p:cNvPr id="23" name="Text 21"/>
          <p:cNvSpPr/>
          <p:nvPr/>
        </p:nvSpPr>
        <p:spPr>
          <a:xfrm>
            <a:off x="777240" y="2834640"/>
            <a:ext cx="2011680" cy="27432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구조적 병목</a:t>
            </a:r>
            <a:endParaRPr lang="en-US" sz="1700" dirty="0"/>
          </a:p>
        </p:txBody>
      </p:sp>
      <p:sp>
        <p:nvSpPr>
          <p:cNvPr id="24" name="Shape 22"/>
          <p:cNvSpPr/>
          <p:nvPr/>
        </p:nvSpPr>
        <p:spPr>
          <a:xfrm>
            <a:off x="822960" y="3246120"/>
            <a:ext cx="2331720" cy="914400"/>
          </a:xfrm>
          <a:prstGeom prst="chevron">
            <a:avLst/>
          </a:prstGeom>
          <a:solidFill>
            <a:srgbClr val="DBEAFE"/>
          </a:solidFill>
          <a:ln w="12700">
            <a:solidFill>
              <a:srgbClr val="93C5FD"/>
            </a:solidFill>
            <a:prstDash val="solid"/>
          </a:ln>
        </p:spPr>
        <p:txBody>
          <a:bodyPr wrap="square" lIns="63500" tIns="38100" rIns="63500" bIns="38100"/>
          <a:lstStyle/>
          <a:p>
            <a:pPr>
              <a:lnSpc>
                <a:spcPct val="108000"/>
              </a:lnSpc>
              <a:spcBef>
                <a:spcPts val="0"/>
              </a:spcBef>
              <a:spcAft>
                <a:spcPts val="200"/>
              </a:spcAft>
            </a:pPr>
            <a:endParaRPr/>
          </a:p>
        </p:txBody>
      </p:sp>
      <p:sp>
        <p:nvSpPr>
          <p:cNvPr id="25" name="Text 23"/>
          <p:cNvSpPr/>
          <p:nvPr/>
        </p:nvSpPr>
        <p:spPr>
          <a:xfrm>
            <a:off x="1005840" y="3429000"/>
            <a:ext cx="1645920" cy="256032"/>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750" b="1" dirty="0">
                <a:solidFill>
                  <a:srgbClr val="0B1F3A"/>
                </a:solidFill>
                <a:latin typeface="맑은 고딕" pitchFamily="34" charset="0"/>
                <a:ea typeface="Malgun Gothic" pitchFamily="34" charset="-122"/>
                <a:cs typeface="Malgun Gothic" pitchFamily="34" charset="-120"/>
              </a:rPr>
              <a:t>개별법</a:t>
            </a:r>
            <a:endParaRPr lang="en-US" sz="1600" dirty="0"/>
          </a:p>
        </p:txBody>
      </p:sp>
      <p:sp>
        <p:nvSpPr>
          <p:cNvPr id="26" name="Text 24"/>
          <p:cNvSpPr/>
          <p:nvPr/>
        </p:nvSpPr>
        <p:spPr>
          <a:xfrm>
            <a:off x="832104" y="3825748"/>
            <a:ext cx="2283256" cy="219456"/>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err="1">
                <a:solidFill>
                  <a:srgbClr val="64748B"/>
                </a:solidFill>
                <a:latin typeface="맑은 고딕" pitchFamily="34" charset="0"/>
                <a:ea typeface="Malgun Gothic" pitchFamily="34" charset="-122"/>
                <a:cs typeface="Malgun Gothic" pitchFamily="34" charset="-120"/>
              </a:rPr>
              <a:t>근거법·인가기준</a:t>
            </a:r>
            <a:r>
              <a:rPr lang="en-US" sz="1250" b="1" dirty="0">
                <a:solidFill>
                  <a:srgbClr val="64748B"/>
                </a:solidFill>
                <a:latin typeface="맑은 고딕" pitchFamily="34" charset="0"/>
                <a:ea typeface="Malgun Gothic" pitchFamily="34" charset="-122"/>
                <a:cs typeface="Malgun Gothic" pitchFamily="34" charset="-120"/>
              </a:rPr>
              <a:t> </a:t>
            </a:r>
          </a:p>
          <a:p>
            <a:pPr marL="0" indent="0" algn="ctr">
              <a:lnSpc>
                <a:spcPct val="108000"/>
              </a:lnSpc>
              <a:spcBef>
                <a:spcPts val="0"/>
              </a:spcBef>
              <a:spcAft>
                <a:spcPts val="200"/>
              </a:spcAft>
              <a:buNone/>
            </a:pPr>
            <a:r>
              <a:rPr lang="en-US" sz="1250" b="1" dirty="0" err="1">
                <a:solidFill>
                  <a:srgbClr val="64748B"/>
                </a:solidFill>
                <a:latin typeface="맑은 고딕" pitchFamily="34" charset="0"/>
                <a:ea typeface="Malgun Gothic" pitchFamily="34" charset="-122"/>
                <a:cs typeface="Malgun Gothic" pitchFamily="34" charset="-120"/>
              </a:rPr>
              <a:t>상이</a:t>
            </a:r>
            <a:endParaRPr lang="en-US" sz="1050" dirty="0"/>
          </a:p>
        </p:txBody>
      </p:sp>
      <p:sp>
        <p:nvSpPr>
          <p:cNvPr id="27" name="Shape 25"/>
          <p:cNvSpPr/>
          <p:nvPr/>
        </p:nvSpPr>
        <p:spPr>
          <a:xfrm>
            <a:off x="3657600" y="3246120"/>
            <a:ext cx="2331720" cy="914400"/>
          </a:xfrm>
          <a:prstGeom prst="chevron">
            <a:avLst/>
          </a:prstGeom>
          <a:solidFill>
            <a:srgbClr val="E0F7FA"/>
          </a:solidFill>
          <a:ln w="12700">
            <a:solidFill>
              <a:srgbClr val="93C5FD"/>
            </a:solidFill>
            <a:prstDash val="solid"/>
          </a:ln>
        </p:spPr>
        <p:txBody>
          <a:bodyPr wrap="square" lIns="63500" tIns="38100" rIns="63500" bIns="38100"/>
          <a:lstStyle/>
          <a:p>
            <a:pPr>
              <a:lnSpc>
                <a:spcPct val="108000"/>
              </a:lnSpc>
              <a:spcBef>
                <a:spcPts val="0"/>
              </a:spcBef>
              <a:spcAft>
                <a:spcPts val="200"/>
              </a:spcAft>
            </a:pPr>
            <a:endParaRPr/>
          </a:p>
        </p:txBody>
      </p:sp>
      <p:sp>
        <p:nvSpPr>
          <p:cNvPr id="28" name="Text 26"/>
          <p:cNvSpPr/>
          <p:nvPr/>
        </p:nvSpPr>
        <p:spPr>
          <a:xfrm>
            <a:off x="3840480" y="3429000"/>
            <a:ext cx="1645920" cy="256032"/>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750" b="1" dirty="0">
                <a:solidFill>
                  <a:srgbClr val="0B1F3A"/>
                </a:solidFill>
                <a:latin typeface="맑은 고딕" pitchFamily="34" charset="0"/>
                <a:ea typeface="Malgun Gothic" pitchFamily="34" charset="-122"/>
                <a:cs typeface="Malgun Gothic" pitchFamily="34" charset="-120"/>
              </a:rPr>
              <a:t>분산감독</a:t>
            </a:r>
            <a:endParaRPr lang="en-US" sz="1600" dirty="0"/>
          </a:p>
        </p:txBody>
      </p:sp>
      <p:sp>
        <p:nvSpPr>
          <p:cNvPr id="29" name="Text 27"/>
          <p:cNvSpPr/>
          <p:nvPr/>
        </p:nvSpPr>
        <p:spPr>
          <a:xfrm>
            <a:off x="3840480" y="3800179"/>
            <a:ext cx="1645920" cy="219456"/>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64748B"/>
                </a:solidFill>
                <a:latin typeface="맑은 고딕" pitchFamily="34" charset="0"/>
                <a:ea typeface="Malgun Gothic" pitchFamily="34" charset="-122"/>
                <a:cs typeface="Malgun Gothic" pitchFamily="34" charset="-120"/>
              </a:rPr>
              <a:t>소관부처별 관리</a:t>
            </a:r>
            <a:endParaRPr lang="en-US" sz="1050" dirty="0"/>
          </a:p>
        </p:txBody>
      </p:sp>
      <p:sp>
        <p:nvSpPr>
          <p:cNvPr id="30" name="Shape 28"/>
          <p:cNvSpPr/>
          <p:nvPr/>
        </p:nvSpPr>
        <p:spPr>
          <a:xfrm>
            <a:off x="6492240" y="3246120"/>
            <a:ext cx="2331720" cy="914400"/>
          </a:xfrm>
          <a:prstGeom prst="chevron">
            <a:avLst/>
          </a:prstGeom>
          <a:solidFill>
            <a:srgbClr val="DBEAFE"/>
          </a:solidFill>
          <a:ln w="12700">
            <a:solidFill>
              <a:srgbClr val="93C5FD"/>
            </a:solidFill>
            <a:prstDash val="solid"/>
          </a:ln>
        </p:spPr>
        <p:txBody>
          <a:bodyPr wrap="square" lIns="63500" tIns="38100" rIns="63500" bIns="38100"/>
          <a:lstStyle/>
          <a:p>
            <a:pPr>
              <a:lnSpc>
                <a:spcPct val="108000"/>
              </a:lnSpc>
              <a:spcBef>
                <a:spcPts val="0"/>
              </a:spcBef>
              <a:spcAft>
                <a:spcPts val="200"/>
              </a:spcAft>
            </a:pPr>
            <a:endParaRPr/>
          </a:p>
        </p:txBody>
      </p:sp>
      <p:sp>
        <p:nvSpPr>
          <p:cNvPr id="31" name="Text 29"/>
          <p:cNvSpPr/>
          <p:nvPr/>
        </p:nvSpPr>
        <p:spPr>
          <a:xfrm>
            <a:off x="6675120" y="3429000"/>
            <a:ext cx="1645920" cy="256032"/>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750" b="1" dirty="0">
                <a:solidFill>
                  <a:srgbClr val="0B1F3A"/>
                </a:solidFill>
                <a:latin typeface="맑은 고딕" pitchFamily="34" charset="0"/>
                <a:ea typeface="Malgun Gothic" pitchFamily="34" charset="-122"/>
                <a:cs typeface="Malgun Gothic" pitchFamily="34" charset="-120"/>
              </a:rPr>
              <a:t>공시편차</a:t>
            </a:r>
            <a:endParaRPr lang="en-US" sz="1600" dirty="0"/>
          </a:p>
        </p:txBody>
      </p:sp>
      <p:sp>
        <p:nvSpPr>
          <p:cNvPr id="32" name="Text 30"/>
          <p:cNvSpPr/>
          <p:nvPr/>
        </p:nvSpPr>
        <p:spPr>
          <a:xfrm>
            <a:off x="6783535" y="3817620"/>
            <a:ext cx="1645920" cy="219456"/>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64748B"/>
                </a:solidFill>
                <a:latin typeface="맑은 고딕" pitchFamily="34" charset="0"/>
                <a:ea typeface="Malgun Gothic" pitchFamily="34" charset="-122"/>
                <a:cs typeface="Malgun Gothic" pitchFamily="34" charset="-120"/>
              </a:rPr>
              <a:t>재무·민원 정보 제한</a:t>
            </a:r>
            <a:endParaRPr lang="en-US" sz="1050" dirty="0"/>
          </a:p>
        </p:txBody>
      </p:sp>
      <p:sp>
        <p:nvSpPr>
          <p:cNvPr id="33" name="Shape 31"/>
          <p:cNvSpPr/>
          <p:nvPr/>
        </p:nvSpPr>
        <p:spPr>
          <a:xfrm>
            <a:off x="9326880" y="3246120"/>
            <a:ext cx="2331720" cy="914400"/>
          </a:xfrm>
          <a:prstGeom prst="chevron">
            <a:avLst/>
          </a:prstGeom>
          <a:solidFill>
            <a:srgbClr val="E0F7FA"/>
          </a:solidFill>
          <a:ln w="12700">
            <a:solidFill>
              <a:srgbClr val="93C5FD"/>
            </a:solidFill>
            <a:prstDash val="solid"/>
          </a:ln>
        </p:spPr>
        <p:txBody>
          <a:bodyPr wrap="square" lIns="63500" tIns="38100" rIns="63500" bIns="38100"/>
          <a:lstStyle/>
          <a:p>
            <a:pPr>
              <a:lnSpc>
                <a:spcPct val="108000"/>
              </a:lnSpc>
              <a:spcBef>
                <a:spcPts val="0"/>
              </a:spcBef>
              <a:spcAft>
                <a:spcPts val="200"/>
              </a:spcAft>
            </a:pPr>
            <a:endParaRPr/>
          </a:p>
        </p:txBody>
      </p:sp>
      <p:sp>
        <p:nvSpPr>
          <p:cNvPr id="34" name="Text 32"/>
          <p:cNvSpPr/>
          <p:nvPr/>
        </p:nvSpPr>
        <p:spPr>
          <a:xfrm>
            <a:off x="9509760" y="3429000"/>
            <a:ext cx="1645920" cy="256032"/>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750" b="1" dirty="0">
                <a:solidFill>
                  <a:srgbClr val="0B1F3A"/>
                </a:solidFill>
                <a:latin typeface="맑은 고딕" pitchFamily="34" charset="0"/>
                <a:ea typeface="Malgun Gothic" pitchFamily="34" charset="-122"/>
                <a:cs typeface="Malgun Gothic" pitchFamily="34" charset="-120"/>
              </a:rPr>
              <a:t>연구제약</a:t>
            </a:r>
            <a:endParaRPr lang="en-US" sz="1600" dirty="0"/>
          </a:p>
        </p:txBody>
      </p:sp>
      <p:sp>
        <p:nvSpPr>
          <p:cNvPr id="35" name="Text 33"/>
          <p:cNvSpPr/>
          <p:nvPr/>
        </p:nvSpPr>
        <p:spPr>
          <a:xfrm>
            <a:off x="9646920" y="3800179"/>
            <a:ext cx="1645920" cy="219456"/>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250" b="1" dirty="0">
                <a:solidFill>
                  <a:srgbClr val="64748B"/>
                </a:solidFill>
                <a:latin typeface="맑은 고딕" pitchFamily="34" charset="0"/>
                <a:ea typeface="Malgun Gothic" pitchFamily="34" charset="-122"/>
                <a:cs typeface="Malgun Gothic" pitchFamily="34" charset="-120"/>
              </a:rPr>
              <a:t>계량·비교연구 곤란</a:t>
            </a:r>
            <a:endParaRPr lang="en-US" sz="1050" dirty="0"/>
          </a:p>
        </p:txBody>
      </p:sp>
      <p:sp>
        <p:nvSpPr>
          <p:cNvPr id="36" name="Shape 34"/>
          <p:cNvSpPr/>
          <p:nvPr/>
        </p:nvSpPr>
        <p:spPr>
          <a:xfrm>
            <a:off x="777240" y="5120640"/>
            <a:ext cx="10698480" cy="685800"/>
          </a:xfrm>
          <a:prstGeom prst="roundRect">
            <a:avLst>
              <a:gd name="adj" fmla="val 21333"/>
            </a:avLst>
          </a:prstGeom>
          <a:solidFill>
            <a:srgbClr val="EEF6FF"/>
          </a:solidFill>
          <a:ln w="15240">
            <a:solidFill>
              <a:srgbClr val="BFDBFE"/>
            </a:solidFill>
            <a:prstDash val="solid"/>
          </a:ln>
        </p:spPr>
        <p:txBody>
          <a:bodyPr wrap="square" lIns="63500" tIns="38100" rIns="63500" bIns="38100"/>
          <a:lstStyle/>
          <a:p>
            <a:pPr>
              <a:lnSpc>
                <a:spcPct val="108000"/>
              </a:lnSpc>
              <a:spcBef>
                <a:spcPts val="0"/>
              </a:spcBef>
              <a:spcAft>
                <a:spcPts val="200"/>
              </a:spcAft>
            </a:pPr>
            <a:endParaRPr/>
          </a:p>
        </p:txBody>
      </p:sp>
      <p:sp>
        <p:nvSpPr>
          <p:cNvPr id="37" name="Shape 35"/>
          <p:cNvSpPr/>
          <p:nvPr/>
        </p:nvSpPr>
        <p:spPr>
          <a:xfrm>
            <a:off x="777240" y="5120640"/>
            <a:ext cx="109728" cy="685800"/>
          </a:xfrm>
          <a:prstGeom prst="rect">
            <a:avLst/>
          </a:prstGeom>
          <a:solidFill>
            <a:srgbClr val="F59E0B"/>
          </a:solidFill>
          <a:ln w="12700">
            <a:solidFill>
              <a:srgbClr val="F59E0B"/>
            </a:solidFill>
            <a:prstDash val="solid"/>
          </a:ln>
        </p:spPr>
        <p:txBody>
          <a:bodyPr wrap="square" lIns="63500" tIns="38100" rIns="63500" bIns="38100"/>
          <a:lstStyle/>
          <a:p>
            <a:pPr>
              <a:lnSpc>
                <a:spcPct val="108000"/>
              </a:lnSpc>
              <a:spcBef>
                <a:spcPts val="0"/>
              </a:spcBef>
              <a:spcAft>
                <a:spcPts val="200"/>
              </a:spcAft>
            </a:pPr>
            <a:endParaRPr/>
          </a:p>
        </p:txBody>
      </p:sp>
      <p:sp>
        <p:nvSpPr>
          <p:cNvPr id="38" name="Text 36"/>
          <p:cNvSpPr/>
          <p:nvPr/>
        </p:nvSpPr>
        <p:spPr>
          <a:xfrm>
            <a:off x="1005840" y="5285232"/>
            <a:ext cx="10378440" cy="374904"/>
          </a:xfrm>
          <a:prstGeom prst="rect">
            <a:avLst/>
          </a:prstGeom>
          <a:noFill/>
          <a:ln/>
        </p:spPr>
        <p:txBody>
          <a:bodyPr wrap="square" lIns="63500" tIns="38100" rIns="63500" bIns="38100" rtlCol="0" anchor="ctr"/>
          <a:lstStyle/>
          <a:p>
            <a:pPr marL="0" indent="0" algn="ctr">
              <a:lnSpc>
                <a:spcPct val="108000"/>
              </a:lnSpc>
              <a:spcBef>
                <a:spcPts val="0"/>
              </a:spcBef>
              <a:spcAft>
                <a:spcPts val="200"/>
              </a:spcAft>
              <a:buNone/>
            </a:pPr>
            <a:r>
              <a:rPr lang="en-US" sz="1850" b="1" dirty="0">
                <a:solidFill>
                  <a:srgbClr val="0B1F3A"/>
                </a:solidFill>
                <a:latin typeface="맑은 고딕" pitchFamily="34" charset="0"/>
                <a:ea typeface="Malgun Gothic" pitchFamily="34" charset="-122"/>
                <a:cs typeface="Malgun Gothic" pitchFamily="34" charset="-120"/>
              </a:rPr>
              <a:t>공제 수요는 </a:t>
            </a:r>
            <a:r>
              <a:rPr lang="en-US" sz="1850" b="1" dirty="0" err="1">
                <a:solidFill>
                  <a:srgbClr val="0B1F3A"/>
                </a:solidFill>
                <a:latin typeface="맑은 고딕" pitchFamily="34" charset="0"/>
                <a:ea typeface="Malgun Gothic" pitchFamily="34" charset="-122"/>
                <a:cs typeface="Malgun Gothic" pitchFamily="34" charset="-120"/>
              </a:rPr>
              <a:t>확대되고</a:t>
            </a:r>
            <a:r>
              <a:rPr lang="en-US" sz="1850" b="1" dirty="0">
                <a:solidFill>
                  <a:srgbClr val="0B1F3A"/>
                </a:solidFill>
                <a:latin typeface="맑은 고딕" pitchFamily="34" charset="0"/>
                <a:ea typeface="Malgun Gothic" pitchFamily="34" charset="-122"/>
                <a:cs typeface="Malgun Gothic" pitchFamily="34" charset="-120"/>
              </a:rPr>
              <a:t> </a:t>
            </a:r>
            <a:r>
              <a:rPr lang="en-US" sz="1850" b="1" dirty="0" err="1">
                <a:solidFill>
                  <a:srgbClr val="0B1F3A"/>
                </a:solidFill>
                <a:latin typeface="맑은 고딕" pitchFamily="34" charset="0"/>
                <a:ea typeface="Malgun Gothic" pitchFamily="34" charset="-122"/>
                <a:cs typeface="Malgun Gothic" pitchFamily="34" charset="-120"/>
              </a:rPr>
              <a:t>있으나</a:t>
            </a:r>
            <a:r>
              <a:rPr lang="en-US" sz="1850" b="1" dirty="0">
                <a:solidFill>
                  <a:srgbClr val="0B1F3A"/>
                </a:solidFill>
                <a:latin typeface="맑은 고딕" pitchFamily="34" charset="0"/>
                <a:ea typeface="Malgun Gothic" pitchFamily="34" charset="-122"/>
                <a:cs typeface="Malgun Gothic" pitchFamily="34" charset="-120"/>
              </a:rPr>
              <a:t> 이를 뒷받침할 연구 인프라·데이터 체계·공통 </a:t>
            </a:r>
            <a:r>
              <a:rPr lang="en-US" sz="1850" b="1" dirty="0" err="1">
                <a:solidFill>
                  <a:srgbClr val="0B1F3A"/>
                </a:solidFill>
                <a:latin typeface="맑은 고딕" pitchFamily="34" charset="0"/>
                <a:ea typeface="Malgun Gothic" pitchFamily="34" charset="-122"/>
                <a:cs typeface="Malgun Gothic" pitchFamily="34" charset="-120"/>
              </a:rPr>
              <a:t>규율은</a:t>
            </a:r>
            <a:r>
              <a:rPr lang="en-US" sz="1850" b="1" dirty="0">
                <a:solidFill>
                  <a:srgbClr val="0B1F3A"/>
                </a:solidFill>
                <a:latin typeface="맑은 고딕" pitchFamily="34" charset="0"/>
                <a:ea typeface="Malgun Gothic" pitchFamily="34" charset="-122"/>
                <a:cs typeface="Malgun Gothic" pitchFamily="34" charset="-120"/>
              </a:rPr>
              <a:t> </a:t>
            </a:r>
          </a:p>
          <a:p>
            <a:pPr marL="0" indent="0" algn="ctr">
              <a:lnSpc>
                <a:spcPct val="108000"/>
              </a:lnSpc>
              <a:spcBef>
                <a:spcPts val="0"/>
              </a:spcBef>
              <a:spcAft>
                <a:spcPts val="200"/>
              </a:spcAft>
              <a:buNone/>
            </a:pPr>
            <a:r>
              <a:rPr lang="en-US" sz="1850" b="1" dirty="0" err="1">
                <a:solidFill>
                  <a:srgbClr val="0B1F3A"/>
                </a:solidFill>
                <a:latin typeface="맑은 고딕" pitchFamily="34" charset="0"/>
                <a:ea typeface="Malgun Gothic" pitchFamily="34" charset="-122"/>
                <a:cs typeface="Malgun Gothic" pitchFamily="34" charset="-120"/>
              </a:rPr>
              <a:t>충분히</a:t>
            </a:r>
            <a:r>
              <a:rPr lang="en-US" sz="1850" b="1" dirty="0">
                <a:solidFill>
                  <a:srgbClr val="0B1F3A"/>
                </a:solidFill>
                <a:latin typeface="맑은 고딕" pitchFamily="34" charset="0"/>
                <a:ea typeface="Malgun Gothic" pitchFamily="34" charset="-122"/>
                <a:cs typeface="Malgun Gothic" pitchFamily="34" charset="-120"/>
              </a:rPr>
              <a:t> 정비되어 </a:t>
            </a:r>
            <a:r>
              <a:rPr lang="en-US" sz="1850" b="1" dirty="0" err="1">
                <a:solidFill>
                  <a:srgbClr val="0B1F3A"/>
                </a:solidFill>
                <a:latin typeface="맑은 고딕" pitchFamily="34" charset="0"/>
                <a:ea typeface="Malgun Gothic" pitchFamily="34" charset="-122"/>
                <a:cs typeface="Malgun Gothic" pitchFamily="34" charset="-120"/>
              </a:rPr>
              <a:t>있지</a:t>
            </a:r>
            <a:r>
              <a:rPr lang="en-US" sz="1850" b="1" dirty="0">
                <a:solidFill>
                  <a:srgbClr val="0B1F3A"/>
                </a:solidFill>
                <a:latin typeface="맑은 고딕" pitchFamily="34" charset="0"/>
                <a:ea typeface="Malgun Gothic" pitchFamily="34" charset="-122"/>
                <a:cs typeface="Malgun Gothic" pitchFamily="34" charset="-120"/>
              </a:rPr>
              <a:t> 않</a:t>
            </a:r>
            <a:r>
              <a:rPr lang="ko-KR" altLang="en-US" sz="1850" b="1" dirty="0">
                <a:solidFill>
                  <a:srgbClr val="0B1F3A"/>
                </a:solidFill>
                <a:latin typeface="맑은 고딕" pitchFamily="34" charset="0"/>
                <a:ea typeface="Malgun Gothic" pitchFamily="34" charset="-122"/>
                <a:cs typeface="Malgun Gothic" pitchFamily="34" charset="-120"/>
              </a:rPr>
              <a:t>음</a:t>
            </a:r>
            <a:endParaRPr lang="en-US" sz="1700" dirty="0"/>
          </a:p>
        </p:txBody>
      </p:sp>
      <p:sp>
        <p:nvSpPr>
          <p:cNvPr id="44" name="TextBox 43"/>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334155"/>
                </a:solidFill>
                <a:latin typeface="Arial"/>
              </a:rPr>
              <a:t>05</a:t>
            </a:r>
          </a:p>
        </p:txBody>
      </p:sp>
      <p:sp>
        <p:nvSpPr>
          <p:cNvPr id="10" name="슬라이드 번호 개체 틀 9">
            <a:extLst>
              <a:ext uri="{FF2B5EF4-FFF2-40B4-BE49-F238E27FC236}">
                <a16:creationId xmlns:a16="http://schemas.microsoft.com/office/drawing/2014/main" id="{965DA3DD-768C-4A6A-B62B-14FC74B3EA41}"/>
              </a:ext>
            </a:extLst>
          </p:cNvPr>
          <p:cNvSpPr>
            <a:spLocks noGrp="1"/>
          </p:cNvSpPr>
          <p:nvPr>
            <p:ph type="sldNum" sz="quarter" idx="4294967295"/>
          </p:nvPr>
        </p:nvSpPr>
        <p:spPr/>
        <p:txBody>
          <a:bodyPr/>
          <a:lstStyle/>
          <a:p>
            <a:pPr algn="l"/>
            <a:fld id="{F7021451-1387-4CA6-816F-3879F97B5CBC}" type="slidenum">
              <a:rPr lang="en-US" b="0" smtClean="0"/>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843D3052-4101-4930-B2FC-1ACE8187BA17}"/>
              </a:ext>
            </a:extLst>
          </p:cNvPr>
          <p:cNvSpPr/>
          <p:nvPr/>
        </p:nvSpPr>
        <p:spPr>
          <a:xfrm>
            <a:off x="99269" y="67457"/>
            <a:ext cx="12014434" cy="6986528"/>
          </a:xfrm>
          <a:prstGeom prst="rect">
            <a:avLst/>
          </a:prstGeom>
        </p:spPr>
        <p:txBody>
          <a:bodyPr wrap="square">
            <a:spAutoFit/>
          </a:bodyPr>
          <a:lstStyle/>
          <a:p>
            <a:r>
              <a:rPr lang="ko-KR" altLang="en-US" sz="1400" dirty="0"/>
              <a:t>한국공제학회 </a:t>
            </a:r>
            <a:r>
              <a:rPr lang="en-US" altLang="ko-KR" sz="1400" dirty="0"/>
              <a:t>2026 </a:t>
            </a:r>
            <a:r>
              <a:rPr lang="ko-KR" altLang="en-US" sz="1400" dirty="0"/>
              <a:t>춘계 학술정책세미나 </a:t>
            </a:r>
            <a:r>
              <a:rPr lang="ko-KR" altLang="en-US" sz="1400" dirty="0" err="1"/>
              <a:t>토론문</a:t>
            </a:r>
            <a:endParaRPr lang="ko-KR" altLang="en-US" sz="1400" dirty="0"/>
          </a:p>
          <a:p>
            <a:r>
              <a:rPr lang="ko-KR" altLang="en-US" sz="1400" b="1" dirty="0"/>
              <a:t>토론자 </a:t>
            </a:r>
            <a:r>
              <a:rPr lang="en-US" altLang="ko-KR" sz="1400" b="1" dirty="0"/>
              <a:t>: </a:t>
            </a:r>
            <a:r>
              <a:rPr lang="ko-KR" altLang="en-US" sz="1400" b="1" dirty="0"/>
              <a:t>최병호 </a:t>
            </a:r>
            <a:r>
              <a:rPr lang="en-US" altLang="ko-KR" sz="1400" b="1" dirty="0"/>
              <a:t>(</a:t>
            </a:r>
            <a:r>
              <a:rPr lang="ko-KR" altLang="en-US" sz="1400" b="1" dirty="0" err="1"/>
              <a:t>카톨릭대학교</a:t>
            </a:r>
            <a:r>
              <a:rPr lang="ko-KR" altLang="en-US" sz="1400" b="1" dirty="0"/>
              <a:t> 예방의학 교수</a:t>
            </a:r>
            <a:r>
              <a:rPr lang="en-US" altLang="ko-KR" sz="1400" b="1" dirty="0"/>
              <a:t>)</a:t>
            </a:r>
          </a:p>
          <a:p>
            <a:r>
              <a:rPr lang="ko-KR" altLang="en-US" sz="1400" dirty="0"/>
              <a:t>공제의 미래</a:t>
            </a:r>
            <a:r>
              <a:rPr lang="en-US" altLang="ko-KR" sz="1400" dirty="0"/>
              <a:t>: </a:t>
            </a:r>
            <a:r>
              <a:rPr lang="ko-KR" altLang="en-US" sz="1400" dirty="0"/>
              <a:t>보험화가 아니라 ‘공공</a:t>
            </a:r>
            <a:r>
              <a:rPr lang="en-US" altLang="ko-KR" sz="1400" dirty="0"/>
              <a:t>–</a:t>
            </a:r>
            <a:r>
              <a:rPr lang="ko-KR" altLang="en-US" sz="1400" dirty="0"/>
              <a:t>공제</a:t>
            </a:r>
            <a:r>
              <a:rPr lang="en-US" altLang="ko-KR" sz="1400" dirty="0"/>
              <a:t>–</a:t>
            </a:r>
            <a:r>
              <a:rPr lang="ko-KR" altLang="en-US" sz="1400" dirty="0"/>
              <a:t>민영’ 보장체계의 한 축으로</a:t>
            </a:r>
          </a:p>
          <a:p>
            <a:r>
              <a:rPr lang="ko-KR" altLang="en-US" sz="1400" dirty="0"/>
              <a:t>세 발제문은 한국 공제산업이 더 이상 개별 조합의 자율 운영에만 맡겨질 수 없는 단계에 이르렀다는 점을 잘 보여준다</a:t>
            </a:r>
            <a:r>
              <a:rPr lang="en-US" altLang="ko-KR" sz="1400" dirty="0"/>
              <a:t>. </a:t>
            </a:r>
            <a:r>
              <a:rPr lang="ko-KR" altLang="en-US" sz="1400" dirty="0"/>
              <a:t>공제분야 연구동향 발표는 공제 연구가 데이터</a:t>
            </a:r>
            <a:r>
              <a:rPr lang="en-US" altLang="ko-KR" sz="1400" dirty="0"/>
              <a:t>, </a:t>
            </a:r>
            <a:r>
              <a:rPr lang="ko-KR" altLang="en-US" sz="1400" dirty="0"/>
              <a:t>법제</a:t>
            </a:r>
            <a:r>
              <a:rPr lang="en-US" altLang="ko-KR" sz="1400" dirty="0"/>
              <a:t>, </a:t>
            </a:r>
            <a:r>
              <a:rPr lang="ko-KR" altLang="en-US" sz="1400" dirty="0"/>
              <a:t>건전성</a:t>
            </a:r>
            <a:r>
              <a:rPr lang="en-US" altLang="ko-KR" sz="1400" dirty="0"/>
              <a:t>, </a:t>
            </a:r>
            <a:r>
              <a:rPr lang="ko-KR" altLang="en-US" sz="1400" dirty="0"/>
              <a:t>소비자보호</a:t>
            </a:r>
            <a:r>
              <a:rPr lang="en-US" altLang="ko-KR" sz="1400" dirty="0"/>
              <a:t>, </a:t>
            </a:r>
            <a:r>
              <a:rPr lang="ko-KR" altLang="en-US" sz="1400" dirty="0"/>
              <a:t>사회정책으로 확장되어야 함을 제시했고</a:t>
            </a:r>
            <a:r>
              <a:rPr lang="en-US" altLang="ko-KR" sz="1400" dirty="0"/>
              <a:t>, </a:t>
            </a:r>
            <a:r>
              <a:rPr lang="ko-KR" altLang="en-US" sz="1400" dirty="0"/>
              <a:t>공제기본법 발표는 분산된 감독과 규제차익 문제를 지적했다</a:t>
            </a:r>
            <a:r>
              <a:rPr lang="en-US" altLang="ko-KR" sz="1400" dirty="0"/>
              <a:t>. </a:t>
            </a:r>
            <a:r>
              <a:rPr lang="ko-KR" altLang="en-US" sz="1400" dirty="0" err="1"/>
              <a:t>캡티브</a:t>
            </a:r>
            <a:r>
              <a:rPr lang="ko-KR" altLang="en-US" sz="1400" dirty="0"/>
              <a:t> 발표는 공제조합이 특수위험과 보장공백에 대응하는 새로운 위험관리 주체가 될 수 있음을 보여주었다</a:t>
            </a:r>
            <a:r>
              <a:rPr lang="en-US" altLang="ko-KR" sz="1400" dirty="0"/>
              <a:t>. </a:t>
            </a:r>
            <a:r>
              <a:rPr lang="ko-KR" altLang="en-US" sz="1400" dirty="0"/>
              <a:t>세 발표의 공통된 문제의식은 분명하다</a:t>
            </a:r>
            <a:r>
              <a:rPr lang="en-US" altLang="ko-KR" sz="1400" dirty="0"/>
              <a:t>. </a:t>
            </a:r>
            <a:r>
              <a:rPr lang="ko-KR" altLang="en-US" sz="1400" dirty="0"/>
              <a:t>한국 공제는 이제 “신뢰 가능한 위험보장 </a:t>
            </a:r>
            <a:r>
              <a:rPr lang="ko-KR" altLang="en-US" sz="1400" dirty="0" err="1"/>
              <a:t>제도”로</a:t>
            </a:r>
            <a:r>
              <a:rPr lang="ko-KR" altLang="en-US" sz="1400" dirty="0"/>
              <a:t> 정비되어야 한다</a:t>
            </a:r>
            <a:r>
              <a:rPr lang="en-US" altLang="ko-KR" sz="1400" dirty="0"/>
              <a:t>.</a:t>
            </a:r>
          </a:p>
          <a:p>
            <a:r>
              <a:rPr lang="ko-KR" altLang="en-US" sz="1400" dirty="0"/>
              <a:t>다만 공제의 발전 방향이 단순히 “보험회사처럼 규제하는 </a:t>
            </a:r>
            <a:r>
              <a:rPr lang="ko-KR" altLang="en-US" sz="1400" dirty="0" err="1"/>
              <a:t>것”으로</a:t>
            </a:r>
            <a:r>
              <a:rPr lang="ko-KR" altLang="en-US" sz="1400" dirty="0"/>
              <a:t> 귀결되어서는 안 된다고 본다</a:t>
            </a:r>
            <a:r>
              <a:rPr lang="en-US" altLang="ko-KR" sz="1400" dirty="0"/>
              <a:t>. </a:t>
            </a:r>
            <a:r>
              <a:rPr lang="ko-KR" altLang="en-US" sz="1400" dirty="0"/>
              <a:t>공제는 보험과 유사한 기능을 수행하지만</a:t>
            </a:r>
            <a:r>
              <a:rPr lang="en-US" altLang="ko-KR" sz="1400" dirty="0"/>
              <a:t>, </a:t>
            </a:r>
            <a:r>
              <a:rPr lang="ko-KR" altLang="en-US" sz="1400" dirty="0"/>
              <a:t>보험과 동일한 제도는 아니다</a:t>
            </a:r>
            <a:r>
              <a:rPr lang="en-US" altLang="ko-KR" sz="1400" dirty="0"/>
              <a:t>. </a:t>
            </a:r>
            <a:r>
              <a:rPr lang="ko-KR" altLang="en-US" sz="1400" dirty="0"/>
              <a:t>공제는 </a:t>
            </a:r>
            <a:r>
              <a:rPr lang="ko-KR" altLang="en-US" sz="1400" dirty="0" err="1"/>
              <a:t>회원성</a:t>
            </a:r>
            <a:r>
              <a:rPr lang="en-US" altLang="ko-KR" sz="1400" dirty="0"/>
              <a:t>, </a:t>
            </a:r>
            <a:r>
              <a:rPr lang="ko-KR" altLang="en-US" sz="1400" dirty="0"/>
              <a:t>상호성</a:t>
            </a:r>
            <a:r>
              <a:rPr lang="en-US" altLang="ko-KR" sz="1400" dirty="0"/>
              <a:t>, </a:t>
            </a:r>
            <a:r>
              <a:rPr lang="ko-KR" altLang="en-US" sz="1400" dirty="0"/>
              <a:t>공동체 기반 위험분담이라는 고유한 성격을 갖는다</a:t>
            </a:r>
            <a:r>
              <a:rPr lang="en-US" altLang="ko-KR" sz="1400" dirty="0"/>
              <a:t>. </a:t>
            </a:r>
            <a:r>
              <a:rPr lang="ko-KR" altLang="en-US" sz="1400" dirty="0"/>
              <a:t>따라서 공제에 대한 법제와 감독은 보험업법을 단순히 복제하는 방식이 아니라</a:t>
            </a:r>
            <a:r>
              <a:rPr lang="en-US" altLang="ko-KR" sz="1400" dirty="0"/>
              <a:t>, </a:t>
            </a:r>
            <a:r>
              <a:rPr lang="ko-KR" altLang="en-US" sz="1400" dirty="0"/>
              <a:t>공제의 특성을 인정하면서도 계약자 보호와 재무건전성의 최소기준을 확보하는 방향이어야 한다</a:t>
            </a:r>
            <a:r>
              <a:rPr lang="en-US" altLang="ko-KR" sz="1400" dirty="0"/>
              <a:t>.</a:t>
            </a:r>
          </a:p>
          <a:p>
            <a:r>
              <a:rPr lang="ko-KR" altLang="en-US" sz="1400" dirty="0"/>
              <a:t>이 점에서 법률의 명칭은 「보험업법 내의 공제사업 감독규제에 관한 법률」 혹은 「</a:t>
            </a:r>
            <a:r>
              <a:rPr lang="ko-KR" altLang="en-US" sz="1400" dirty="0" err="1"/>
              <a:t>공제업법」보다</a:t>
            </a:r>
            <a:r>
              <a:rPr lang="ko-KR" altLang="en-US" sz="1400" dirty="0"/>
              <a:t> 「</a:t>
            </a:r>
            <a:r>
              <a:rPr lang="ko-KR" altLang="en-US" sz="1400" dirty="0" err="1"/>
              <a:t>공제기본법」이</a:t>
            </a:r>
            <a:r>
              <a:rPr lang="ko-KR" altLang="en-US" sz="1400" dirty="0"/>
              <a:t> 더 적절하다고 생각한다</a:t>
            </a:r>
            <a:r>
              <a:rPr lang="en-US" altLang="ko-KR" sz="1400" dirty="0"/>
              <a:t>. </a:t>
            </a:r>
            <a:r>
              <a:rPr lang="ko-KR" altLang="en-US" sz="1400" dirty="0"/>
              <a:t>「</a:t>
            </a:r>
            <a:r>
              <a:rPr lang="ko-KR" altLang="en-US" sz="1400" dirty="0" err="1"/>
              <a:t>공제업법」은</a:t>
            </a:r>
            <a:r>
              <a:rPr lang="ko-KR" altLang="en-US" sz="1400" dirty="0"/>
              <a:t> 보험업법과 대칭되는 명칭이라는 장점이 있지만</a:t>
            </a:r>
            <a:r>
              <a:rPr lang="en-US" altLang="ko-KR" sz="1400" dirty="0"/>
              <a:t>, </a:t>
            </a:r>
            <a:r>
              <a:rPr lang="ko-KR" altLang="en-US" sz="1400" dirty="0"/>
              <a:t>공제를 하나의 금융영업으로만 보는 인상을 줄 수 있다</a:t>
            </a:r>
            <a:r>
              <a:rPr lang="en-US" altLang="ko-KR" sz="1400" dirty="0"/>
              <a:t>. </a:t>
            </a:r>
            <a:r>
              <a:rPr lang="ko-KR" altLang="en-US" sz="1400" dirty="0"/>
              <a:t>반면 「</a:t>
            </a:r>
            <a:r>
              <a:rPr lang="ko-KR" altLang="en-US" sz="1400" dirty="0" err="1"/>
              <a:t>공제기본법」은</a:t>
            </a:r>
            <a:r>
              <a:rPr lang="ko-KR" altLang="en-US" sz="1400" dirty="0"/>
              <a:t> 일반공제</a:t>
            </a:r>
            <a:r>
              <a:rPr lang="en-US" altLang="ko-KR" sz="1400" dirty="0"/>
              <a:t>, </a:t>
            </a:r>
            <a:r>
              <a:rPr lang="ko-KR" altLang="en-US" sz="1400" dirty="0"/>
              <a:t>조합공제</a:t>
            </a:r>
            <a:r>
              <a:rPr lang="en-US" altLang="ko-KR" sz="1400" dirty="0"/>
              <a:t>, </a:t>
            </a:r>
            <a:r>
              <a:rPr lang="ko-KR" altLang="en-US" sz="1400" dirty="0" err="1"/>
              <a:t>정책성</a:t>
            </a:r>
            <a:r>
              <a:rPr lang="ko-KR" altLang="en-US" sz="1400" dirty="0"/>
              <a:t> 공제</a:t>
            </a:r>
            <a:r>
              <a:rPr lang="en-US" altLang="ko-KR" sz="1400" dirty="0"/>
              <a:t>, </a:t>
            </a:r>
            <a:r>
              <a:rPr lang="ko-KR" altLang="en-US" sz="1400" dirty="0"/>
              <a:t>상호부조형 공제 등 다양한 유형을 포괄하면서 공제의 정체성과 공통 규율을 함께 담을 수 있다</a:t>
            </a:r>
            <a:r>
              <a:rPr lang="en-US" altLang="ko-KR" sz="1400" dirty="0"/>
              <a:t>. </a:t>
            </a:r>
            <a:r>
              <a:rPr lang="ko-KR" altLang="en-US" sz="1400" dirty="0"/>
              <a:t>명칭은 기본법으로 하되</a:t>
            </a:r>
            <a:r>
              <a:rPr lang="en-US" altLang="ko-KR" sz="1400" dirty="0"/>
              <a:t>, </a:t>
            </a:r>
            <a:r>
              <a:rPr lang="ko-KR" altLang="en-US" sz="1400" dirty="0"/>
              <a:t>내용에는 등록</a:t>
            </a:r>
            <a:r>
              <a:rPr lang="en-US" altLang="ko-KR" sz="1400" dirty="0"/>
              <a:t>, </a:t>
            </a:r>
            <a:r>
              <a:rPr lang="ko-KR" altLang="en-US" sz="1400" dirty="0"/>
              <a:t>공시</a:t>
            </a:r>
            <a:r>
              <a:rPr lang="en-US" altLang="ko-KR" sz="1400" dirty="0"/>
              <a:t>, </a:t>
            </a:r>
            <a:r>
              <a:rPr lang="ko-KR" altLang="en-US" sz="1400" dirty="0"/>
              <a:t>책임준비금</a:t>
            </a:r>
            <a:r>
              <a:rPr lang="en-US" altLang="ko-KR" sz="1400" dirty="0"/>
              <a:t>, </a:t>
            </a:r>
            <a:r>
              <a:rPr lang="ko-KR" altLang="en-US" sz="1400" dirty="0"/>
              <a:t>지급능력</a:t>
            </a:r>
            <a:r>
              <a:rPr lang="en-US" altLang="ko-KR" sz="1400" dirty="0"/>
              <a:t>, </a:t>
            </a:r>
            <a:r>
              <a:rPr lang="ko-KR" altLang="en-US" sz="1400" dirty="0"/>
              <a:t>모집규율</a:t>
            </a:r>
            <a:r>
              <a:rPr lang="en-US" altLang="ko-KR" sz="1400" dirty="0"/>
              <a:t>, </a:t>
            </a:r>
            <a:r>
              <a:rPr lang="ko-KR" altLang="en-US" sz="1400" dirty="0"/>
              <a:t>분쟁조정</a:t>
            </a:r>
            <a:r>
              <a:rPr lang="en-US" altLang="ko-KR" sz="1400" dirty="0"/>
              <a:t>, </a:t>
            </a:r>
            <a:r>
              <a:rPr lang="ko-KR" altLang="en-US" sz="1400" dirty="0"/>
              <a:t>감독</a:t>
            </a:r>
            <a:r>
              <a:rPr lang="en-US" altLang="ko-KR" sz="1400" dirty="0"/>
              <a:t>·</a:t>
            </a:r>
            <a:r>
              <a:rPr lang="ko-KR" altLang="en-US" sz="1400" dirty="0"/>
              <a:t>검사</a:t>
            </a:r>
            <a:r>
              <a:rPr lang="en-US" altLang="ko-KR" sz="1400" dirty="0"/>
              <a:t>, </a:t>
            </a:r>
            <a:r>
              <a:rPr lang="ko-KR" altLang="en-US" sz="1400" dirty="0"/>
              <a:t>제재 규정을 충분히 포함하는 방식이 바람직하다</a:t>
            </a:r>
            <a:r>
              <a:rPr lang="en-US" altLang="ko-KR" sz="1400" dirty="0"/>
              <a:t>.</a:t>
            </a:r>
          </a:p>
          <a:p>
            <a:r>
              <a:rPr lang="ko-KR" altLang="en-US" sz="1400" dirty="0"/>
              <a:t>또한 공제기본법을 관할하고 공제제도를 발전시킬 공공기구가 필요하다</a:t>
            </a:r>
            <a:r>
              <a:rPr lang="en-US" altLang="ko-KR" sz="1400" dirty="0"/>
              <a:t>. </a:t>
            </a:r>
            <a:r>
              <a:rPr lang="ko-KR" altLang="en-US" sz="1400" dirty="0"/>
              <a:t>현재처럼 여러 부처와 개별법에 흩어진 상태에서는 공제사업자의 전체 규모</a:t>
            </a:r>
            <a:r>
              <a:rPr lang="en-US" altLang="ko-KR" sz="1400" dirty="0"/>
              <a:t>, </a:t>
            </a:r>
            <a:r>
              <a:rPr lang="ko-KR" altLang="en-US" sz="1400" dirty="0"/>
              <a:t>재무상태</a:t>
            </a:r>
            <a:r>
              <a:rPr lang="en-US" altLang="ko-KR" sz="1400" dirty="0"/>
              <a:t>, </a:t>
            </a:r>
            <a:r>
              <a:rPr lang="ko-KR" altLang="en-US" sz="1400" dirty="0"/>
              <a:t>상품 내용</a:t>
            </a:r>
            <a:r>
              <a:rPr lang="en-US" altLang="ko-KR" sz="1400" dirty="0"/>
              <a:t>, </a:t>
            </a:r>
            <a:r>
              <a:rPr lang="ko-KR" altLang="en-US" sz="1400" dirty="0"/>
              <a:t>민원과 분쟁</a:t>
            </a:r>
            <a:r>
              <a:rPr lang="en-US" altLang="ko-KR" sz="1400" dirty="0"/>
              <a:t>, </a:t>
            </a:r>
            <a:r>
              <a:rPr lang="ko-KR" altLang="en-US" sz="1400" dirty="0"/>
              <a:t>손해율조차 한눈에 파악하기 어렵다</a:t>
            </a:r>
            <a:r>
              <a:rPr lang="en-US" altLang="ko-KR" sz="1400" dirty="0"/>
              <a:t>. </a:t>
            </a:r>
            <a:r>
              <a:rPr lang="ko-KR" altLang="en-US" sz="1400" dirty="0"/>
              <a:t>운영기구로는 가칭 공제정책위원회</a:t>
            </a:r>
            <a:r>
              <a:rPr lang="en-US" altLang="ko-KR" sz="1400" dirty="0"/>
              <a:t>, </a:t>
            </a:r>
            <a:r>
              <a:rPr lang="ko-KR" altLang="en-US" sz="1400" dirty="0"/>
              <a:t>공제감독원</a:t>
            </a:r>
            <a:r>
              <a:rPr lang="en-US" altLang="ko-KR" sz="1400" dirty="0"/>
              <a:t>, </a:t>
            </a:r>
            <a:r>
              <a:rPr lang="ko-KR" altLang="en-US" sz="1400" dirty="0"/>
              <a:t>또는 공제제도발전위원회를 생각할 수 있다</a:t>
            </a:r>
            <a:r>
              <a:rPr lang="en-US" altLang="ko-KR" sz="1400" dirty="0"/>
              <a:t>. </a:t>
            </a:r>
            <a:r>
              <a:rPr lang="ko-KR" altLang="en-US" sz="1400" dirty="0"/>
              <a:t>법적 위상은 금융위원회 산하 또는 국무총리 소속 독립위원회가 가능하고</a:t>
            </a:r>
            <a:r>
              <a:rPr lang="en-US" altLang="ko-KR" sz="1400" dirty="0"/>
              <a:t>, </a:t>
            </a:r>
            <a:r>
              <a:rPr lang="ko-KR" altLang="en-US" sz="1400" dirty="0"/>
              <a:t>실무감독은 국무조정실</a:t>
            </a:r>
            <a:r>
              <a:rPr lang="en-US" altLang="ko-KR" sz="1400" dirty="0"/>
              <a:t>, </a:t>
            </a:r>
            <a:r>
              <a:rPr lang="ko-KR" altLang="en-US" sz="1400" dirty="0"/>
              <a:t>금융감독원과 주무부처가 공동으로 수행하는 방식이 현실적일 것이다</a:t>
            </a:r>
            <a:r>
              <a:rPr lang="en-US" altLang="ko-KR" sz="1400" dirty="0"/>
              <a:t>. </a:t>
            </a:r>
            <a:r>
              <a:rPr lang="ko-KR" altLang="en-US" sz="1400" dirty="0"/>
              <a:t>동 가구에서 공제 </a:t>
            </a:r>
            <a:r>
              <a:rPr lang="ko-KR" altLang="en-US" sz="1400" dirty="0" err="1"/>
              <a:t>등록부</a:t>
            </a:r>
            <a:r>
              <a:rPr lang="en-US" altLang="ko-KR" sz="1400" dirty="0"/>
              <a:t>, </a:t>
            </a:r>
            <a:r>
              <a:rPr lang="ko-KR" altLang="en-US" sz="1400" dirty="0"/>
              <a:t>공시와 통계</a:t>
            </a:r>
            <a:r>
              <a:rPr lang="en-US" altLang="ko-KR" sz="1400" dirty="0"/>
              <a:t>, </a:t>
            </a:r>
            <a:r>
              <a:rPr lang="ko-KR" altLang="en-US" sz="1400" dirty="0"/>
              <a:t>건전성 기준</a:t>
            </a:r>
            <a:r>
              <a:rPr lang="en-US" altLang="ko-KR" sz="1400" dirty="0"/>
              <a:t>, </a:t>
            </a:r>
            <a:r>
              <a:rPr lang="ko-KR" altLang="en-US" sz="1400" dirty="0"/>
              <a:t>소비자보호</a:t>
            </a:r>
            <a:r>
              <a:rPr lang="en-US" altLang="ko-KR" sz="1400" dirty="0"/>
              <a:t>, </a:t>
            </a:r>
            <a:r>
              <a:rPr lang="ko-KR" altLang="en-US" sz="1400" dirty="0"/>
              <a:t>분쟁조정</a:t>
            </a:r>
            <a:r>
              <a:rPr lang="en-US" altLang="ko-KR" sz="1400" dirty="0"/>
              <a:t>, </a:t>
            </a:r>
            <a:r>
              <a:rPr lang="ko-KR" altLang="en-US" sz="1400" dirty="0"/>
              <a:t>전문인력 양성</a:t>
            </a:r>
            <a:r>
              <a:rPr lang="en-US" altLang="ko-KR" sz="1400" dirty="0"/>
              <a:t>, </a:t>
            </a:r>
            <a:r>
              <a:rPr lang="ko-KR" altLang="en-US" sz="1400" dirty="0"/>
              <a:t>공제형 </a:t>
            </a:r>
            <a:r>
              <a:rPr lang="ko-KR" altLang="en-US" sz="1400" dirty="0" err="1"/>
              <a:t>리스크관리</a:t>
            </a:r>
            <a:r>
              <a:rPr lang="ko-KR" altLang="en-US" sz="1400" dirty="0"/>
              <a:t> 모델 개발을 담당하게 할 필요가 있다</a:t>
            </a:r>
            <a:r>
              <a:rPr lang="en-US" altLang="ko-KR" sz="1400" dirty="0"/>
              <a:t>.</a:t>
            </a:r>
          </a:p>
          <a:p>
            <a:r>
              <a:rPr lang="ko-KR" altLang="en-US" sz="1400" dirty="0" err="1"/>
              <a:t>캡티브</a:t>
            </a:r>
            <a:r>
              <a:rPr lang="ko-KR" altLang="en-US" sz="1400" dirty="0"/>
              <a:t> 논의도 이 맥락에서 이해할 수 있다</a:t>
            </a:r>
            <a:r>
              <a:rPr lang="en-US" altLang="ko-KR" sz="1400" dirty="0"/>
              <a:t>. </a:t>
            </a:r>
            <a:r>
              <a:rPr lang="ko-KR" altLang="en-US" sz="1400" dirty="0" err="1"/>
              <a:t>캡티브는</a:t>
            </a:r>
            <a:r>
              <a:rPr lang="ko-KR" altLang="en-US" sz="1400" dirty="0"/>
              <a:t> 보험료 절감 수단으로만 접근하면 조세회피나 규제회피 논란을 피하기 어렵다</a:t>
            </a:r>
            <a:r>
              <a:rPr lang="en-US" altLang="ko-KR" sz="1400" dirty="0"/>
              <a:t>. </a:t>
            </a:r>
            <a:r>
              <a:rPr lang="ko-KR" altLang="en-US" sz="1400" dirty="0"/>
              <a:t>그러나 공제조합이 업종별 위험정보와 회원 네트워크를 활용하여 사이버</a:t>
            </a:r>
            <a:r>
              <a:rPr lang="en-US" altLang="ko-KR" sz="1400" dirty="0"/>
              <a:t>, </a:t>
            </a:r>
            <a:r>
              <a:rPr lang="ko-KR" altLang="en-US" sz="1400" dirty="0"/>
              <a:t>재난</a:t>
            </a:r>
            <a:r>
              <a:rPr lang="en-US" altLang="ko-KR" sz="1400" dirty="0"/>
              <a:t>, </a:t>
            </a:r>
            <a:r>
              <a:rPr lang="ko-KR" altLang="en-US" sz="1400" dirty="0"/>
              <a:t>공급망</a:t>
            </a:r>
            <a:r>
              <a:rPr lang="en-US" altLang="ko-KR" sz="1400" dirty="0"/>
              <a:t>, </a:t>
            </a:r>
            <a:r>
              <a:rPr lang="ko-KR" altLang="en-US" sz="1400" dirty="0"/>
              <a:t>제품책임과 같은 특수위험을 공동으로 관리한다면</a:t>
            </a:r>
            <a:r>
              <a:rPr lang="en-US" altLang="ko-KR" sz="1400" dirty="0"/>
              <a:t>, </a:t>
            </a:r>
            <a:r>
              <a:rPr lang="ko-KR" altLang="en-US" sz="1400" dirty="0" err="1"/>
              <a:t>캡티브는</a:t>
            </a:r>
            <a:r>
              <a:rPr lang="ko-KR" altLang="en-US" sz="1400" dirty="0"/>
              <a:t> 공제의 새로운 위험관리 도구가 될 수 있다</a:t>
            </a:r>
            <a:r>
              <a:rPr lang="en-US" altLang="ko-KR" sz="1400" dirty="0"/>
              <a:t>. </a:t>
            </a:r>
            <a:r>
              <a:rPr lang="ko-KR" altLang="en-US" sz="1400" dirty="0"/>
              <a:t>특히 공제조합 연합형 재보험 </a:t>
            </a:r>
            <a:r>
              <a:rPr lang="ko-KR" altLang="en-US" sz="1400" dirty="0" err="1"/>
              <a:t>캡티브나</a:t>
            </a:r>
            <a:r>
              <a:rPr lang="ko-KR" altLang="en-US" sz="1400" dirty="0"/>
              <a:t> 셀 </a:t>
            </a:r>
            <a:r>
              <a:rPr lang="ko-KR" altLang="en-US" sz="1400" dirty="0" err="1"/>
              <a:t>캡티브</a:t>
            </a:r>
            <a:r>
              <a:rPr lang="ko-KR" altLang="en-US" sz="1400" dirty="0"/>
              <a:t> 방식은 기존 보험시장과 경쟁하기보다 보장공백을 보완하는 방식으로 검토할 수 있다</a:t>
            </a:r>
            <a:r>
              <a:rPr lang="en-US" altLang="ko-KR" sz="1400" dirty="0"/>
              <a:t>.</a:t>
            </a:r>
          </a:p>
          <a:p>
            <a:r>
              <a:rPr lang="ko-KR" altLang="en-US" sz="1400" dirty="0"/>
              <a:t>결국 한국 공제제도의 과제는 ‘</a:t>
            </a:r>
            <a:r>
              <a:rPr lang="ko-KR" altLang="en-US" sz="1400" dirty="0" err="1"/>
              <a:t>방치’와</a:t>
            </a:r>
            <a:r>
              <a:rPr lang="ko-KR" altLang="en-US" sz="1400" dirty="0"/>
              <a:t> ‘보험화’ 사이에서 제</a:t>
            </a:r>
            <a:r>
              <a:rPr lang="en-US" altLang="ko-KR" sz="1400" dirty="0"/>
              <a:t>3</a:t>
            </a:r>
            <a:r>
              <a:rPr lang="ko-KR" altLang="en-US" sz="1400" dirty="0"/>
              <a:t>의 길을 찾는 것이다</a:t>
            </a:r>
            <a:r>
              <a:rPr lang="en-US" altLang="ko-KR" sz="1400" dirty="0"/>
              <a:t>. </a:t>
            </a:r>
            <a:r>
              <a:rPr lang="ko-KR" altLang="en-US" sz="1400" dirty="0"/>
              <a:t>방치하면 소비자보호와 건전성 문제가 커지고</a:t>
            </a:r>
            <a:r>
              <a:rPr lang="en-US" altLang="ko-KR" sz="1400" dirty="0"/>
              <a:t>, </a:t>
            </a:r>
            <a:r>
              <a:rPr lang="ko-KR" altLang="en-US" sz="1400" dirty="0"/>
              <a:t>보험화만 강조하면 공제의 회원성과 사회적 가치가 약화된다</a:t>
            </a:r>
            <a:r>
              <a:rPr lang="en-US" altLang="ko-KR" sz="1400" dirty="0"/>
              <a:t>. </a:t>
            </a:r>
            <a:r>
              <a:rPr lang="ko-KR" altLang="en-US" sz="1400" dirty="0"/>
              <a:t>앞으로의 방향은 공제를 공적 사회보장과 민영보험 사이의 독자적 </a:t>
            </a:r>
            <a:r>
              <a:rPr lang="ko-KR" altLang="en-US" sz="1400" dirty="0" err="1"/>
              <a:t>제도축으로</a:t>
            </a:r>
            <a:r>
              <a:rPr lang="ko-KR" altLang="en-US" sz="1400" dirty="0"/>
              <a:t> 세우는 것이다</a:t>
            </a:r>
            <a:r>
              <a:rPr lang="en-US" altLang="ko-KR" sz="1400" dirty="0"/>
              <a:t>. </a:t>
            </a:r>
            <a:r>
              <a:rPr lang="ko-KR" altLang="en-US" sz="1400" dirty="0"/>
              <a:t>공공부문은 최소한의 보장과 감독기준을 마련하고</a:t>
            </a:r>
            <a:r>
              <a:rPr lang="en-US" altLang="ko-KR" sz="1400" dirty="0"/>
              <a:t>, </a:t>
            </a:r>
            <a:r>
              <a:rPr lang="ko-KR" altLang="en-US" sz="1400" dirty="0"/>
              <a:t>민영보험은 대형 위험과 전문적 위험인수 기능을 담당하며</a:t>
            </a:r>
            <a:r>
              <a:rPr lang="en-US" altLang="ko-KR" sz="1400" dirty="0"/>
              <a:t>, </a:t>
            </a:r>
            <a:r>
              <a:rPr lang="ko-KR" altLang="en-US" sz="1400" dirty="0"/>
              <a:t>공제는 직역</a:t>
            </a:r>
            <a:r>
              <a:rPr lang="en-US" altLang="ko-KR" sz="1400" dirty="0"/>
              <a:t>·</a:t>
            </a:r>
            <a:r>
              <a:rPr lang="ko-KR" altLang="en-US" sz="1400" dirty="0"/>
              <a:t>업종</a:t>
            </a:r>
            <a:r>
              <a:rPr lang="en-US" altLang="ko-KR" sz="1400" dirty="0"/>
              <a:t>·</a:t>
            </a:r>
            <a:r>
              <a:rPr lang="ko-KR" altLang="en-US" sz="1400" dirty="0"/>
              <a:t>지역 기반의 중간적 위험을 조직하는 역할을 수행할 수 있다</a:t>
            </a:r>
            <a:r>
              <a:rPr lang="en-US" altLang="ko-KR" sz="1400" dirty="0"/>
              <a:t>.</a:t>
            </a:r>
          </a:p>
          <a:p>
            <a:r>
              <a:rPr lang="ko-KR" altLang="en-US" sz="1400" dirty="0"/>
              <a:t>따라서 논의의 결론은 공제를 더 많이 규제하자는 데 그치지 않는다</a:t>
            </a:r>
            <a:r>
              <a:rPr lang="en-US" altLang="ko-KR" sz="1400" dirty="0"/>
              <a:t>. </a:t>
            </a:r>
            <a:r>
              <a:rPr lang="ko-KR" altLang="en-US" sz="1400" dirty="0"/>
              <a:t>핵심은 공제를 더 “잘 보이게” 하고</a:t>
            </a:r>
            <a:r>
              <a:rPr lang="en-US" altLang="ko-KR" sz="1400" dirty="0"/>
              <a:t>, </a:t>
            </a:r>
            <a:r>
              <a:rPr lang="ko-KR" altLang="en-US" sz="1400" dirty="0"/>
              <a:t>더 “믿을 수 있게” 하며</a:t>
            </a:r>
            <a:r>
              <a:rPr lang="en-US" altLang="ko-KR" sz="1400" dirty="0"/>
              <a:t>, </a:t>
            </a:r>
            <a:r>
              <a:rPr lang="ko-KR" altLang="en-US" sz="1400" dirty="0"/>
              <a:t>미래위험에 대응할 수 있는 제도로 발전시키자는 것이다</a:t>
            </a:r>
            <a:r>
              <a:rPr lang="en-US" altLang="ko-KR" sz="1400" dirty="0"/>
              <a:t>. </a:t>
            </a:r>
            <a:r>
              <a:rPr lang="ko-KR" altLang="en-US" sz="1400" dirty="0"/>
              <a:t>이를 위해 「공제기본법」 제정</a:t>
            </a:r>
            <a:r>
              <a:rPr lang="en-US" altLang="ko-KR" sz="1400" dirty="0"/>
              <a:t>, </a:t>
            </a:r>
            <a:r>
              <a:rPr lang="ko-KR" altLang="en-US" sz="1400" dirty="0"/>
              <a:t>공제 전담 공공기구 설치</a:t>
            </a:r>
            <a:r>
              <a:rPr lang="en-US" altLang="ko-KR" sz="1400" dirty="0"/>
              <a:t>, </a:t>
            </a:r>
            <a:r>
              <a:rPr lang="ko-KR" altLang="en-US" sz="1400" dirty="0"/>
              <a:t>공제 등록부와 통계 구축</a:t>
            </a:r>
            <a:r>
              <a:rPr lang="en-US" altLang="ko-KR" sz="1400" dirty="0"/>
              <a:t>, </a:t>
            </a:r>
            <a:r>
              <a:rPr lang="ko-KR" altLang="en-US" sz="1400" dirty="0"/>
              <a:t>비례적 건전성 기준</a:t>
            </a:r>
            <a:r>
              <a:rPr lang="en-US" altLang="ko-KR" sz="1400" dirty="0"/>
              <a:t>, </a:t>
            </a:r>
            <a:r>
              <a:rPr lang="ko-KR" altLang="en-US" sz="1400" dirty="0"/>
              <a:t>독립적 분쟁조정</a:t>
            </a:r>
            <a:r>
              <a:rPr lang="en-US" altLang="ko-KR" sz="1400" dirty="0"/>
              <a:t>, </a:t>
            </a:r>
            <a:r>
              <a:rPr lang="ko-KR" altLang="en-US" sz="1400" dirty="0"/>
              <a:t>공제형 </a:t>
            </a:r>
            <a:r>
              <a:rPr lang="ko-KR" altLang="en-US" sz="1400" dirty="0" err="1"/>
              <a:t>캡티브</a:t>
            </a:r>
            <a:r>
              <a:rPr lang="ko-KR" altLang="en-US" sz="1400" dirty="0"/>
              <a:t> 연구가 함께 추진되어야 한다</a:t>
            </a:r>
            <a:r>
              <a:rPr lang="en-US" altLang="ko-KR" sz="1400" dirty="0"/>
              <a:t>. </a:t>
            </a:r>
            <a:r>
              <a:rPr lang="ko-KR" altLang="en-US" sz="1400" dirty="0"/>
              <a:t>공제의 발전 기준은 규모 확대가 아니라 신뢰의 제도화이며</a:t>
            </a:r>
            <a:r>
              <a:rPr lang="en-US" altLang="ko-KR" sz="1400" dirty="0"/>
              <a:t>, </a:t>
            </a:r>
            <a:r>
              <a:rPr lang="ko-KR" altLang="en-US" sz="1400" dirty="0"/>
              <a:t>한국공제학회는 그 논의의 중심 플랫폼이 되어야 한다</a:t>
            </a:r>
            <a:r>
              <a:rPr lang="en-US" altLang="ko-KR" sz="1400" dirty="0"/>
              <a:t>.</a:t>
            </a:r>
            <a:endParaRPr lang="ko-KR" altLang="en-US" sz="1400" dirty="0"/>
          </a:p>
        </p:txBody>
      </p:sp>
    </p:spTree>
    <p:extLst>
      <p:ext uri="{BB962C8B-B14F-4D97-AF65-F5344CB8AC3E}">
        <p14:creationId xmlns:p14="http://schemas.microsoft.com/office/powerpoint/2010/main" val="22301965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77A57544-1978-465E-BC44-FF9E91984F7E}"/>
              </a:ext>
            </a:extLst>
          </p:cNvPr>
          <p:cNvSpPr/>
          <p:nvPr/>
        </p:nvSpPr>
        <p:spPr>
          <a:xfrm>
            <a:off x="128632" y="71245"/>
            <a:ext cx="11909570" cy="6771084"/>
          </a:xfrm>
          <a:prstGeom prst="rect">
            <a:avLst/>
          </a:prstGeom>
        </p:spPr>
        <p:txBody>
          <a:bodyPr wrap="square">
            <a:spAutoFit/>
          </a:bodyPr>
          <a:lstStyle/>
          <a:p>
            <a:r>
              <a:rPr lang="ko-KR" altLang="en-US" sz="1400" b="1" dirty="0"/>
              <a:t>토론자</a:t>
            </a:r>
            <a:r>
              <a:rPr lang="en-US" altLang="ko-KR" sz="1400" b="1" dirty="0"/>
              <a:t>: </a:t>
            </a:r>
            <a:r>
              <a:rPr lang="ko-KR" altLang="en-US" sz="1400" b="1" dirty="0" err="1"/>
              <a:t>이성림</a:t>
            </a:r>
            <a:r>
              <a:rPr lang="en-US" altLang="ko-KR" sz="1400" b="1" dirty="0"/>
              <a:t>(</a:t>
            </a:r>
            <a:r>
              <a:rPr lang="ko-KR" altLang="en-US" sz="1400" b="1" dirty="0"/>
              <a:t>성균관대학교 소비자학과 교수</a:t>
            </a:r>
            <a:r>
              <a:rPr lang="en-US" altLang="ko-KR" sz="1400" b="1" dirty="0"/>
              <a:t>)</a:t>
            </a:r>
          </a:p>
          <a:p>
            <a:r>
              <a:rPr lang="ko-KR" altLang="en-US" sz="1400" dirty="0"/>
              <a:t>발제 </a:t>
            </a:r>
            <a:r>
              <a:rPr lang="en-US" altLang="ko-KR" sz="1400" dirty="0"/>
              <a:t>1 : </a:t>
            </a:r>
            <a:r>
              <a:rPr lang="ko-KR" altLang="en-US" sz="1400" dirty="0"/>
              <a:t>공제분야 연구 동향과 과제 </a:t>
            </a:r>
            <a:r>
              <a:rPr lang="en-US" altLang="ko-KR" sz="1400" dirty="0"/>
              <a:t>(</a:t>
            </a:r>
            <a:r>
              <a:rPr lang="ko-KR" altLang="en-US" sz="1400" dirty="0" err="1"/>
              <a:t>최미수</a:t>
            </a:r>
            <a:r>
              <a:rPr lang="en-US" altLang="ko-KR" sz="1400" dirty="0"/>
              <a:t>, </a:t>
            </a:r>
            <a:r>
              <a:rPr lang="ko-KR" altLang="en-US" sz="1400" dirty="0"/>
              <a:t>서울디지털대학교 교수</a:t>
            </a:r>
            <a:r>
              <a:rPr lang="en-US" altLang="ko-KR" sz="1400" dirty="0"/>
              <a:t>)</a:t>
            </a:r>
          </a:p>
          <a:p>
            <a:r>
              <a:rPr lang="en-US" altLang="ko-KR" sz="1400" dirty="0"/>
              <a:t>-    </a:t>
            </a:r>
            <a:r>
              <a:rPr lang="ko-KR" altLang="en-US" sz="1400" dirty="0"/>
              <a:t>이번 발표는 공제 분야 연구의 지형을 종합적으로 조망하고</a:t>
            </a:r>
            <a:r>
              <a:rPr lang="en-US" altLang="ko-KR" sz="1400" dirty="0"/>
              <a:t>, </a:t>
            </a:r>
            <a:r>
              <a:rPr lang="ko-KR" altLang="en-US" sz="1400" dirty="0"/>
              <a:t>향후 공제산업 발전을 위한 핵심 의제를 제시했다는 점에서 중요한 의의를 갖는다</a:t>
            </a:r>
            <a:r>
              <a:rPr lang="en-US" altLang="ko-KR" sz="1400" dirty="0"/>
              <a:t>. </a:t>
            </a:r>
            <a:r>
              <a:rPr lang="ko-KR" altLang="en-US" sz="1400" dirty="0"/>
              <a:t>특히 공제 연구를 규제</a:t>
            </a:r>
            <a:r>
              <a:rPr lang="en-US" altLang="ko-KR" sz="1400" dirty="0"/>
              <a:t>·</a:t>
            </a:r>
            <a:r>
              <a:rPr lang="ko-KR" altLang="en-US" sz="1400" dirty="0"/>
              <a:t>법제</a:t>
            </a:r>
            <a:r>
              <a:rPr lang="en-US" altLang="ko-KR" sz="1400" dirty="0"/>
              <a:t>, </a:t>
            </a:r>
            <a:r>
              <a:rPr lang="ko-KR" altLang="en-US" sz="1400" dirty="0"/>
              <a:t>상품</a:t>
            </a:r>
            <a:r>
              <a:rPr lang="en-US" altLang="ko-KR" sz="1400" dirty="0"/>
              <a:t>·</a:t>
            </a:r>
            <a:r>
              <a:rPr lang="ko-KR" altLang="en-US" sz="1400" dirty="0" err="1"/>
              <a:t>요율</a:t>
            </a:r>
            <a:r>
              <a:rPr lang="en-US" altLang="ko-KR" sz="1400" dirty="0"/>
              <a:t>, </a:t>
            </a:r>
            <a:r>
              <a:rPr lang="ko-KR" altLang="en-US" sz="1400" dirty="0"/>
              <a:t>소비자보호</a:t>
            </a:r>
            <a:r>
              <a:rPr lang="en-US" altLang="ko-KR" sz="1400" dirty="0"/>
              <a:t>, </a:t>
            </a:r>
            <a:r>
              <a:rPr lang="ko-KR" altLang="en-US" sz="1400" dirty="0"/>
              <a:t>자산운용</a:t>
            </a:r>
            <a:r>
              <a:rPr lang="en-US" altLang="ko-KR" sz="1400" dirty="0"/>
              <a:t>·</a:t>
            </a:r>
            <a:r>
              <a:rPr lang="ko-KR" altLang="en-US" sz="1400" dirty="0"/>
              <a:t>재무건전성</a:t>
            </a:r>
            <a:r>
              <a:rPr lang="en-US" altLang="ko-KR" sz="1400" dirty="0"/>
              <a:t>, </a:t>
            </a:r>
            <a:r>
              <a:rPr lang="ko-KR" altLang="en-US" sz="1400" dirty="0"/>
              <a:t>사회정책이라는 주요 영역으로 구분함으로써</a:t>
            </a:r>
            <a:r>
              <a:rPr lang="en-US" altLang="ko-KR" sz="1400" dirty="0"/>
              <a:t>, </a:t>
            </a:r>
            <a:r>
              <a:rPr lang="ko-KR" altLang="en-US" sz="1400" dirty="0"/>
              <a:t>공제 연구가 단순한 제도 소개나 법적 지위 논의를 넘어 다학제적 연구 영역으로 확장되고 있음을 설득력 있게 보여주었다</a:t>
            </a:r>
            <a:r>
              <a:rPr lang="en-US" altLang="ko-KR" sz="1400" dirty="0"/>
              <a:t>. </a:t>
            </a:r>
            <a:r>
              <a:rPr lang="ko-KR" altLang="en-US" sz="1400" dirty="0"/>
              <a:t>또한 국내 공제산업이 </a:t>
            </a:r>
            <a:r>
              <a:rPr lang="ko-KR" altLang="en-US" sz="1400" dirty="0" err="1"/>
              <a:t>다부처</a:t>
            </a:r>
            <a:r>
              <a:rPr lang="en-US" altLang="ko-KR" sz="1400" dirty="0"/>
              <a:t>·</a:t>
            </a:r>
            <a:r>
              <a:rPr lang="ko-KR" altLang="en-US" sz="1400" dirty="0" err="1"/>
              <a:t>다개별법</a:t>
            </a:r>
            <a:r>
              <a:rPr lang="ko-KR" altLang="en-US" sz="1400" dirty="0"/>
              <a:t> 구조 속에서 운영되고 있으며</a:t>
            </a:r>
            <a:r>
              <a:rPr lang="en-US" altLang="ko-KR" sz="1400" dirty="0"/>
              <a:t>, </a:t>
            </a:r>
            <a:r>
              <a:rPr lang="ko-KR" altLang="en-US" sz="1400" dirty="0"/>
              <a:t>통합적 등록</a:t>
            </a:r>
            <a:r>
              <a:rPr lang="en-US" altLang="ko-KR" sz="1400" dirty="0"/>
              <a:t>·</a:t>
            </a:r>
            <a:r>
              <a:rPr lang="ko-KR" altLang="en-US" sz="1400" dirty="0"/>
              <a:t>통계</a:t>
            </a:r>
            <a:r>
              <a:rPr lang="en-US" altLang="ko-KR" sz="1400" dirty="0"/>
              <a:t>·</a:t>
            </a:r>
            <a:r>
              <a:rPr lang="ko-KR" altLang="en-US" sz="1400" dirty="0"/>
              <a:t>공시체계가 충분히 구축되지 못했다는 문제의식을 제시한 점도 </a:t>
            </a:r>
            <a:r>
              <a:rPr lang="ko-KR" altLang="en-US" sz="1400" dirty="0" err="1"/>
              <a:t>시의적절하다</a:t>
            </a:r>
            <a:r>
              <a:rPr lang="en-US" altLang="ko-KR" sz="1400" dirty="0"/>
              <a:t>. </a:t>
            </a:r>
            <a:r>
              <a:rPr lang="ko-KR" altLang="en-US" sz="1400" dirty="0"/>
              <a:t>이는 공제산업의 발전을 위해서는 먼저 산업의 규모</a:t>
            </a:r>
            <a:r>
              <a:rPr lang="en-US" altLang="ko-KR" sz="1400" dirty="0"/>
              <a:t>, </a:t>
            </a:r>
            <a:r>
              <a:rPr lang="ko-KR" altLang="en-US" sz="1400" dirty="0"/>
              <a:t>위험 구조</a:t>
            </a:r>
            <a:r>
              <a:rPr lang="en-US" altLang="ko-KR" sz="1400" dirty="0"/>
              <a:t>, </a:t>
            </a:r>
            <a:r>
              <a:rPr lang="ko-KR" altLang="en-US" sz="1400" dirty="0"/>
              <a:t>재무 상태</a:t>
            </a:r>
            <a:r>
              <a:rPr lang="en-US" altLang="ko-KR" sz="1400" dirty="0"/>
              <a:t>, </a:t>
            </a:r>
            <a:r>
              <a:rPr lang="ko-KR" altLang="en-US" sz="1400" dirty="0"/>
              <a:t>소비자 경험을 객관적으로 파악할 수 있는 데이터 기반이 필요함을 의미한다</a:t>
            </a:r>
            <a:r>
              <a:rPr lang="en-US" altLang="ko-KR" sz="1400" dirty="0"/>
              <a:t>.</a:t>
            </a:r>
          </a:p>
          <a:p>
            <a:r>
              <a:rPr lang="en-US" altLang="ko-KR" sz="1400" dirty="0"/>
              <a:t>-    </a:t>
            </a:r>
            <a:r>
              <a:rPr lang="ko-KR" altLang="en-US" sz="1400" dirty="0"/>
              <a:t>발표의 핵심 기여는 공제의 특수성을 단순히 규제 예외의 근거로 이해하지 않고</a:t>
            </a:r>
            <a:r>
              <a:rPr lang="en-US" altLang="ko-KR" sz="1400" dirty="0"/>
              <a:t>, </a:t>
            </a:r>
            <a:r>
              <a:rPr lang="ko-KR" altLang="en-US" sz="1400" dirty="0"/>
              <a:t>이를 제도적 신뢰로 전환해야 한다는 문제의식을 제기한 데 있다</a:t>
            </a:r>
            <a:r>
              <a:rPr lang="en-US" altLang="ko-KR" sz="1400" dirty="0"/>
              <a:t>. </a:t>
            </a:r>
            <a:r>
              <a:rPr lang="ko-KR" altLang="en-US" sz="1400" dirty="0"/>
              <a:t>공제는 </a:t>
            </a:r>
            <a:r>
              <a:rPr lang="ko-KR" altLang="en-US" sz="1400" dirty="0" err="1"/>
              <a:t>회원성</a:t>
            </a:r>
            <a:r>
              <a:rPr lang="en-US" altLang="ko-KR" sz="1400" dirty="0"/>
              <a:t>, </a:t>
            </a:r>
            <a:r>
              <a:rPr lang="ko-KR" altLang="en-US" sz="1400" dirty="0"/>
              <a:t>상호성</a:t>
            </a:r>
            <a:r>
              <a:rPr lang="en-US" altLang="ko-KR" sz="1400" dirty="0"/>
              <a:t>, </a:t>
            </a:r>
            <a:r>
              <a:rPr lang="ko-KR" altLang="en-US" sz="1400" dirty="0"/>
              <a:t>비영리성이라는 고유한 제도적 성격을 갖지만</a:t>
            </a:r>
            <a:r>
              <a:rPr lang="en-US" altLang="ko-KR" sz="1400" dirty="0"/>
              <a:t>, </a:t>
            </a:r>
            <a:r>
              <a:rPr lang="ko-KR" altLang="en-US" sz="1400" dirty="0"/>
              <a:t>이러한 특수성이 정보공시 부족</a:t>
            </a:r>
            <a:r>
              <a:rPr lang="en-US" altLang="ko-KR" sz="1400" dirty="0"/>
              <a:t>, </a:t>
            </a:r>
            <a:r>
              <a:rPr lang="ko-KR" altLang="en-US" sz="1400" dirty="0"/>
              <a:t>내부통제 미흡</a:t>
            </a:r>
            <a:r>
              <a:rPr lang="en-US" altLang="ko-KR" sz="1400" dirty="0"/>
              <a:t>, </a:t>
            </a:r>
            <a:r>
              <a:rPr lang="ko-KR" altLang="en-US" sz="1400" dirty="0"/>
              <a:t>소비자보호 약화의 근거가 되어서는 안 된다</a:t>
            </a:r>
            <a:r>
              <a:rPr lang="en-US" altLang="ko-KR" sz="1400" dirty="0"/>
              <a:t>. </a:t>
            </a:r>
            <a:r>
              <a:rPr lang="ko-KR" altLang="en-US" sz="1400" dirty="0"/>
              <a:t>오히려 공제의 자율성과 사회적 기능이 </a:t>
            </a:r>
            <a:r>
              <a:rPr lang="ko-KR" altLang="en-US" sz="1400" dirty="0" err="1"/>
              <a:t>지속가능하게</a:t>
            </a:r>
            <a:r>
              <a:rPr lang="ko-KR" altLang="en-US" sz="1400" dirty="0"/>
              <a:t> 인정되기 위해서는 최소한의 투명성</a:t>
            </a:r>
            <a:r>
              <a:rPr lang="en-US" altLang="ko-KR" sz="1400" dirty="0"/>
              <a:t>, </a:t>
            </a:r>
            <a:r>
              <a:rPr lang="ko-KR" altLang="en-US" sz="1400" dirty="0"/>
              <a:t>재무건전성</a:t>
            </a:r>
            <a:r>
              <a:rPr lang="en-US" altLang="ko-KR" sz="1400" dirty="0"/>
              <a:t>, </a:t>
            </a:r>
            <a:r>
              <a:rPr lang="ko-KR" altLang="en-US" sz="1400" dirty="0"/>
              <a:t>지배구조</a:t>
            </a:r>
            <a:r>
              <a:rPr lang="en-US" altLang="ko-KR" sz="1400" dirty="0"/>
              <a:t>, </a:t>
            </a:r>
            <a:r>
              <a:rPr lang="ko-KR" altLang="en-US" sz="1400" dirty="0"/>
              <a:t>계약자 보호 장치가 체계화되어야 한다</a:t>
            </a:r>
            <a:r>
              <a:rPr lang="en-US" altLang="ko-KR" sz="1400" dirty="0"/>
              <a:t>. </a:t>
            </a:r>
            <a:r>
              <a:rPr lang="ko-KR" altLang="en-US" sz="1400" dirty="0"/>
              <a:t>그런 점에서 공제산업 발전의 기준을 “신뢰의 </a:t>
            </a:r>
            <a:r>
              <a:rPr lang="ko-KR" altLang="en-US" sz="1400" dirty="0" err="1"/>
              <a:t>제도화”로</a:t>
            </a:r>
            <a:r>
              <a:rPr lang="ko-KR" altLang="en-US" sz="1400" dirty="0"/>
              <a:t> 제시한 발표의 결론은 매우 적절하다</a:t>
            </a:r>
            <a:r>
              <a:rPr lang="en-US" altLang="ko-KR" sz="1400" dirty="0"/>
              <a:t>.</a:t>
            </a:r>
          </a:p>
          <a:p>
            <a:r>
              <a:rPr lang="en-US" altLang="ko-KR" sz="1400" dirty="0"/>
              <a:t>-    </a:t>
            </a:r>
            <a:r>
              <a:rPr lang="ko-KR" altLang="en-US" sz="1400" dirty="0"/>
              <a:t>공제산업 발전을 위한 첫 번째 과제는 공시와 통계의 표준화이다</a:t>
            </a:r>
            <a:r>
              <a:rPr lang="en-US" altLang="ko-KR" sz="1400" dirty="0"/>
              <a:t>. </a:t>
            </a:r>
            <a:r>
              <a:rPr lang="ko-KR" altLang="en-US" sz="1400" dirty="0"/>
              <a:t>공제회마다 설립 목적</a:t>
            </a:r>
            <a:r>
              <a:rPr lang="en-US" altLang="ko-KR" sz="1400" dirty="0"/>
              <a:t>, </a:t>
            </a:r>
            <a:r>
              <a:rPr lang="ko-KR" altLang="en-US" sz="1400" dirty="0"/>
              <a:t>회원 구성</a:t>
            </a:r>
            <a:r>
              <a:rPr lang="en-US" altLang="ko-KR" sz="1400" dirty="0"/>
              <a:t>, </a:t>
            </a:r>
            <a:r>
              <a:rPr lang="ko-KR" altLang="en-US" sz="1400" dirty="0"/>
              <a:t>위험 유형</a:t>
            </a:r>
            <a:r>
              <a:rPr lang="en-US" altLang="ko-KR" sz="1400" dirty="0"/>
              <a:t>, </a:t>
            </a:r>
            <a:r>
              <a:rPr lang="ko-KR" altLang="en-US" sz="1400" dirty="0"/>
              <a:t>사업 규모가 다르므로 일률적 규제는 신중해야 한다</a:t>
            </a:r>
            <a:r>
              <a:rPr lang="en-US" altLang="ko-KR" sz="1400" dirty="0"/>
              <a:t>. </a:t>
            </a:r>
            <a:r>
              <a:rPr lang="ko-KR" altLang="en-US" sz="1400" dirty="0"/>
              <a:t>그러나 기금 규모</a:t>
            </a:r>
            <a:r>
              <a:rPr lang="en-US" altLang="ko-KR" sz="1400" dirty="0"/>
              <a:t>, </a:t>
            </a:r>
            <a:r>
              <a:rPr lang="ko-KR" altLang="en-US" sz="1400" dirty="0"/>
              <a:t>부담금 또는 </a:t>
            </a:r>
            <a:r>
              <a:rPr lang="ko-KR" altLang="en-US" sz="1400" dirty="0" err="1"/>
              <a:t>공제료</a:t>
            </a:r>
            <a:r>
              <a:rPr lang="ko-KR" altLang="en-US" sz="1400" dirty="0"/>
              <a:t> 수입</a:t>
            </a:r>
            <a:r>
              <a:rPr lang="en-US" altLang="ko-KR" sz="1400" dirty="0"/>
              <a:t>, </a:t>
            </a:r>
            <a:r>
              <a:rPr lang="ko-KR" altLang="en-US" sz="1400" dirty="0" err="1"/>
              <a:t>지급금</a:t>
            </a:r>
            <a:r>
              <a:rPr lang="en-US" altLang="ko-KR" sz="1400" dirty="0"/>
              <a:t>, </a:t>
            </a:r>
            <a:r>
              <a:rPr lang="ko-KR" altLang="en-US" sz="1400" dirty="0"/>
              <a:t>준비금</a:t>
            </a:r>
            <a:r>
              <a:rPr lang="en-US" altLang="ko-KR" sz="1400" dirty="0"/>
              <a:t>, </a:t>
            </a:r>
            <a:r>
              <a:rPr lang="ko-KR" altLang="en-US" sz="1400" dirty="0"/>
              <a:t>운영비</a:t>
            </a:r>
            <a:r>
              <a:rPr lang="en-US" altLang="ko-KR" sz="1400" dirty="0"/>
              <a:t>, </a:t>
            </a:r>
            <a:r>
              <a:rPr lang="ko-KR" altLang="en-US" sz="1400" dirty="0"/>
              <a:t>자산운용 현황</a:t>
            </a:r>
            <a:r>
              <a:rPr lang="en-US" altLang="ko-KR" sz="1400" dirty="0"/>
              <a:t>, </a:t>
            </a:r>
            <a:r>
              <a:rPr lang="ko-KR" altLang="en-US" sz="1400" dirty="0"/>
              <a:t>민원</a:t>
            </a:r>
            <a:r>
              <a:rPr lang="en-US" altLang="ko-KR" sz="1400" dirty="0"/>
              <a:t>·</a:t>
            </a:r>
            <a:r>
              <a:rPr lang="ko-KR" altLang="en-US" sz="1400" dirty="0"/>
              <a:t>분쟁 처리 현황 등 핵심 정보는 최소 공통항목으로 관리될 필요가 있다</a:t>
            </a:r>
            <a:r>
              <a:rPr lang="en-US" altLang="ko-KR" sz="1400" dirty="0"/>
              <a:t>. </a:t>
            </a:r>
            <a:r>
              <a:rPr lang="ko-KR" altLang="en-US" sz="1400" dirty="0"/>
              <a:t>이러한 정보는 감독기관만을 위한 것이 아니라 회원</a:t>
            </a:r>
            <a:r>
              <a:rPr lang="en-US" altLang="ko-KR" sz="1400" dirty="0"/>
              <a:t>, </a:t>
            </a:r>
            <a:r>
              <a:rPr lang="ko-KR" altLang="en-US" sz="1400" dirty="0"/>
              <a:t>계약자</a:t>
            </a:r>
            <a:r>
              <a:rPr lang="en-US" altLang="ko-KR" sz="1400" dirty="0"/>
              <a:t>, </a:t>
            </a:r>
            <a:r>
              <a:rPr lang="ko-KR" altLang="en-US" sz="1400" dirty="0"/>
              <a:t>연구자</a:t>
            </a:r>
            <a:r>
              <a:rPr lang="en-US" altLang="ko-KR" sz="1400" dirty="0"/>
              <a:t>, </a:t>
            </a:r>
            <a:r>
              <a:rPr lang="ko-KR" altLang="en-US" sz="1400" dirty="0"/>
              <a:t>사회 전체가 공제회의 운영 건전성과 사회적 기여를 판단하기 위한 기초 자료이다</a:t>
            </a:r>
            <a:r>
              <a:rPr lang="en-US" altLang="ko-KR" sz="1400" dirty="0"/>
              <a:t>. </a:t>
            </a:r>
            <a:r>
              <a:rPr lang="ko-KR" altLang="en-US" sz="1400" dirty="0"/>
              <a:t>따라서 공시 표준화는 규제 강화의 </a:t>
            </a:r>
            <a:r>
              <a:rPr lang="ko-KR" altLang="en-US" sz="1400" dirty="0" err="1"/>
              <a:t>수단이라기보다</a:t>
            </a:r>
            <a:r>
              <a:rPr lang="ko-KR" altLang="en-US" sz="1400" dirty="0"/>
              <a:t> 공제산업의 신뢰 자본을 축적하는 산업 인프라로 이해되어야 한다</a:t>
            </a:r>
            <a:r>
              <a:rPr lang="en-US" altLang="ko-KR" sz="1400" dirty="0"/>
              <a:t>.</a:t>
            </a:r>
          </a:p>
          <a:p>
            <a:r>
              <a:rPr lang="en-US" altLang="ko-KR" sz="1400" dirty="0"/>
              <a:t>-   </a:t>
            </a:r>
            <a:r>
              <a:rPr lang="ko-KR" altLang="en-US" sz="1400" dirty="0"/>
              <a:t>둘째</a:t>
            </a:r>
            <a:r>
              <a:rPr lang="en-US" altLang="ko-KR" sz="1400" dirty="0"/>
              <a:t>, </a:t>
            </a:r>
            <a:r>
              <a:rPr lang="ko-KR" altLang="en-US" sz="1400" dirty="0"/>
              <a:t>자산운용과 재무건전성에 대해서는 공제의 특수성을 반영한 비례적 감독체계가 필요하다</a:t>
            </a:r>
            <a:r>
              <a:rPr lang="en-US" altLang="ko-KR" sz="1400" dirty="0"/>
              <a:t>. </a:t>
            </a:r>
            <a:r>
              <a:rPr lang="ko-KR" altLang="en-US" sz="1400" dirty="0"/>
              <a:t>보험회사 기준을 공제회에 단순 적용하는 것은 적절하지 않을 수 있으나</a:t>
            </a:r>
            <a:r>
              <a:rPr lang="en-US" altLang="ko-KR" sz="1400" dirty="0"/>
              <a:t>, </a:t>
            </a:r>
            <a:r>
              <a:rPr lang="ko-KR" altLang="en-US" sz="1400" dirty="0"/>
              <a:t>공제회가 회원의 기금과 장래 급여를 관리한다는 점에서 준비금 관리</a:t>
            </a:r>
            <a:r>
              <a:rPr lang="en-US" altLang="ko-KR" sz="1400" dirty="0"/>
              <a:t>, </a:t>
            </a:r>
            <a:r>
              <a:rPr lang="ko-KR" altLang="en-US" sz="1400" dirty="0"/>
              <a:t>위험분산</a:t>
            </a:r>
            <a:r>
              <a:rPr lang="en-US" altLang="ko-KR" sz="1400" dirty="0"/>
              <a:t>, </a:t>
            </a:r>
            <a:r>
              <a:rPr lang="ko-KR" altLang="en-US" sz="1400" dirty="0"/>
              <a:t>내부통제</a:t>
            </a:r>
            <a:r>
              <a:rPr lang="en-US" altLang="ko-KR" sz="1400" dirty="0"/>
              <a:t>, </a:t>
            </a:r>
            <a:r>
              <a:rPr lang="ko-KR" altLang="en-US" sz="1400" dirty="0"/>
              <a:t>외부감사</a:t>
            </a:r>
            <a:r>
              <a:rPr lang="en-US" altLang="ko-KR" sz="1400" dirty="0"/>
              <a:t>, </a:t>
            </a:r>
            <a:r>
              <a:rPr lang="ko-KR" altLang="en-US" sz="1400" dirty="0"/>
              <a:t>이해상충 방지와 같은 최소 요건은 필요하다</a:t>
            </a:r>
            <a:r>
              <a:rPr lang="en-US" altLang="ko-KR" sz="1400" dirty="0"/>
              <a:t>. </a:t>
            </a:r>
            <a:r>
              <a:rPr lang="ko-KR" altLang="en-US" sz="1400" dirty="0"/>
              <a:t>핵심은 공제회의 자율성을 축소하는 것이 아니라</a:t>
            </a:r>
            <a:r>
              <a:rPr lang="en-US" altLang="ko-KR" sz="1400" dirty="0"/>
              <a:t>, </a:t>
            </a:r>
            <a:r>
              <a:rPr lang="ko-KR" altLang="en-US" sz="1400" dirty="0"/>
              <a:t>자율성이 사회적으로 신뢰받을 수 있는 조건을 마련하는 데 있다</a:t>
            </a:r>
            <a:r>
              <a:rPr lang="en-US" altLang="ko-KR" sz="1400" dirty="0"/>
              <a:t>. </a:t>
            </a:r>
            <a:r>
              <a:rPr lang="ko-KR" altLang="en-US" sz="1400" dirty="0"/>
              <a:t>따라서 향후 제도 개선은 기본법 제정 여부 자체보다 등록</a:t>
            </a:r>
            <a:r>
              <a:rPr lang="en-US" altLang="ko-KR" sz="1400" dirty="0"/>
              <a:t>, </a:t>
            </a:r>
            <a:r>
              <a:rPr lang="ko-KR" altLang="en-US" sz="1400" dirty="0"/>
              <a:t>공시</a:t>
            </a:r>
            <a:r>
              <a:rPr lang="en-US" altLang="ko-KR" sz="1400" dirty="0"/>
              <a:t>, </a:t>
            </a:r>
            <a:r>
              <a:rPr lang="ko-KR" altLang="en-US" sz="1400" dirty="0"/>
              <a:t>건전성</a:t>
            </a:r>
            <a:r>
              <a:rPr lang="en-US" altLang="ko-KR" sz="1400" dirty="0"/>
              <a:t>, </a:t>
            </a:r>
            <a:r>
              <a:rPr lang="ko-KR" altLang="en-US" sz="1400" dirty="0"/>
              <a:t>소비자보호</a:t>
            </a:r>
            <a:r>
              <a:rPr lang="en-US" altLang="ko-KR" sz="1400" dirty="0"/>
              <a:t>, </a:t>
            </a:r>
            <a:r>
              <a:rPr lang="ko-KR" altLang="en-US" sz="1400" dirty="0"/>
              <a:t>감독협력에 관한 최소 공통기준을 단계적으로 마련하는 방향에서 논의될 필요가 있다</a:t>
            </a:r>
            <a:r>
              <a:rPr lang="en-US" altLang="ko-KR" sz="1400" dirty="0"/>
              <a:t>.</a:t>
            </a:r>
          </a:p>
          <a:p>
            <a:r>
              <a:rPr lang="en-US" altLang="ko-KR" sz="1400" dirty="0"/>
              <a:t>-   </a:t>
            </a:r>
            <a:r>
              <a:rPr lang="ko-KR" altLang="en-US" sz="1400" dirty="0"/>
              <a:t>셋째</a:t>
            </a:r>
            <a:r>
              <a:rPr lang="en-US" altLang="ko-KR" sz="1400" dirty="0"/>
              <a:t>, </a:t>
            </a:r>
            <a:r>
              <a:rPr lang="ko-KR" altLang="en-US" sz="1400" dirty="0"/>
              <a:t>공제산업은 디지털 경제와 노동시장 변화에 대응하는 사회적 금융 인프라로 발전할 가능성을 갖는다</a:t>
            </a:r>
            <a:r>
              <a:rPr lang="en-US" altLang="ko-KR" sz="1400" dirty="0"/>
              <a:t>. </a:t>
            </a:r>
            <a:r>
              <a:rPr lang="ko-KR" altLang="en-US" sz="1400" dirty="0"/>
              <a:t>플랫폼 노동자</a:t>
            </a:r>
            <a:r>
              <a:rPr lang="en-US" altLang="ko-KR" sz="1400" dirty="0"/>
              <a:t>, </a:t>
            </a:r>
            <a:r>
              <a:rPr lang="ko-KR" altLang="en-US" sz="1400" dirty="0"/>
              <a:t>프리랜서</a:t>
            </a:r>
            <a:r>
              <a:rPr lang="en-US" altLang="ko-KR" sz="1400" dirty="0"/>
              <a:t>, </a:t>
            </a:r>
            <a:r>
              <a:rPr lang="ko-KR" altLang="en-US" sz="1400" dirty="0"/>
              <a:t>특수고용 노동자</a:t>
            </a:r>
            <a:r>
              <a:rPr lang="en-US" altLang="ko-KR" sz="1400" dirty="0"/>
              <a:t>, </a:t>
            </a:r>
            <a:r>
              <a:rPr lang="ko-KR" altLang="en-US" sz="1400" dirty="0"/>
              <a:t>소상공인 등은 소득 변동성</a:t>
            </a:r>
            <a:r>
              <a:rPr lang="en-US" altLang="ko-KR" sz="1400" dirty="0"/>
              <a:t>, </a:t>
            </a:r>
            <a:r>
              <a:rPr lang="ko-KR" altLang="en-US" sz="1400" dirty="0"/>
              <a:t>고용 지위의 불안정성</a:t>
            </a:r>
            <a:r>
              <a:rPr lang="en-US" altLang="ko-KR" sz="1400" dirty="0"/>
              <a:t>, </a:t>
            </a:r>
            <a:r>
              <a:rPr lang="ko-KR" altLang="en-US" sz="1400" dirty="0"/>
              <a:t>사회보험 사각지대라는 복합적 위험에 노출되어 있다</a:t>
            </a:r>
            <a:r>
              <a:rPr lang="en-US" altLang="ko-KR" sz="1400" dirty="0"/>
              <a:t>. </a:t>
            </a:r>
            <a:r>
              <a:rPr lang="ko-KR" altLang="en-US" sz="1400" dirty="0"/>
              <a:t>이들에게 공제회는 공적 사회보장과 민영보험 사이의 보완적 보호 장치가 될 수 있다</a:t>
            </a:r>
            <a:r>
              <a:rPr lang="en-US" altLang="ko-KR" sz="1400" dirty="0"/>
              <a:t>. </a:t>
            </a:r>
            <a:r>
              <a:rPr lang="ko-KR" altLang="en-US" sz="1400" dirty="0"/>
              <a:t>다만 취약계층 공제회는 위험 노출은 높고 기여 능력은 낮다는 구조적 한계를 갖기 때문에 회원 부담금만으로 지속가능성을 확보하기 어렵다</a:t>
            </a:r>
            <a:r>
              <a:rPr lang="en-US" altLang="ko-KR" sz="1400" dirty="0"/>
              <a:t>. </a:t>
            </a:r>
            <a:r>
              <a:rPr lang="ko-KR" altLang="en-US" sz="1400" dirty="0"/>
              <a:t>따라서 공공부문 지원</a:t>
            </a:r>
            <a:r>
              <a:rPr lang="en-US" altLang="ko-KR" sz="1400" dirty="0"/>
              <a:t>, </a:t>
            </a:r>
            <a:r>
              <a:rPr lang="ko-KR" altLang="en-US" sz="1400" dirty="0"/>
              <a:t>사회적 기금</a:t>
            </a:r>
            <a:r>
              <a:rPr lang="en-US" altLang="ko-KR" sz="1400" dirty="0"/>
              <a:t>, </a:t>
            </a:r>
            <a:r>
              <a:rPr lang="ko-KR" altLang="en-US" sz="1400" dirty="0"/>
              <a:t>관련 산업의 책임 분담</a:t>
            </a:r>
            <a:r>
              <a:rPr lang="en-US" altLang="ko-KR" sz="1400" dirty="0"/>
              <a:t>, </a:t>
            </a:r>
            <a:r>
              <a:rPr lang="ko-KR" altLang="en-US" sz="1400" dirty="0"/>
              <a:t>투명한 기금운영</a:t>
            </a:r>
            <a:r>
              <a:rPr lang="en-US" altLang="ko-KR" sz="1400" dirty="0"/>
              <a:t>, </a:t>
            </a:r>
            <a:r>
              <a:rPr lang="ko-KR" altLang="en-US" sz="1400" dirty="0"/>
              <a:t>전문적 리스크 관리가 결합될 필요가 있다</a:t>
            </a:r>
            <a:r>
              <a:rPr lang="en-US" altLang="ko-KR" sz="1400" dirty="0"/>
              <a:t>. </a:t>
            </a:r>
            <a:r>
              <a:rPr lang="ko-KR" altLang="en-US" sz="1400" dirty="0"/>
              <a:t>특히 대형 플랫폼기업의 사회적 책임 차원에서 공제회 기금 출연 또는 매칭 지원을 검토할 수 있으나</a:t>
            </a:r>
            <a:r>
              <a:rPr lang="en-US" altLang="ko-KR" sz="1400" dirty="0"/>
              <a:t>, </a:t>
            </a:r>
            <a:r>
              <a:rPr lang="ko-KR" altLang="en-US" sz="1400" dirty="0"/>
              <a:t>이는 공적 사회보장을 대체하는 방식이 아니라 사각지대를 보완하는 방식으로 설계되어야 한다</a:t>
            </a:r>
            <a:r>
              <a:rPr lang="en-US" altLang="ko-KR" sz="1400" dirty="0"/>
              <a:t>.</a:t>
            </a:r>
          </a:p>
          <a:p>
            <a:r>
              <a:rPr lang="en-US" altLang="ko-KR" sz="1400" dirty="0"/>
              <a:t>-   </a:t>
            </a:r>
            <a:r>
              <a:rPr lang="ko-KR" altLang="en-US" sz="1400" dirty="0"/>
              <a:t>종합하면</a:t>
            </a:r>
            <a:r>
              <a:rPr lang="en-US" altLang="ko-KR" sz="1400" dirty="0"/>
              <a:t>, </a:t>
            </a:r>
            <a:r>
              <a:rPr lang="ko-KR" altLang="en-US" sz="1400" dirty="0"/>
              <a:t>향후 공제산업 발전의 핵심은 공제의 자율성과 특수성을 존중하면서도 투명성</a:t>
            </a:r>
            <a:r>
              <a:rPr lang="en-US" altLang="ko-KR" sz="1400" dirty="0"/>
              <a:t>, </a:t>
            </a:r>
            <a:r>
              <a:rPr lang="ko-KR" altLang="en-US" sz="1400" dirty="0"/>
              <a:t>건전성</a:t>
            </a:r>
            <a:r>
              <a:rPr lang="en-US" altLang="ko-KR" sz="1400" dirty="0"/>
              <a:t>, </a:t>
            </a:r>
            <a:r>
              <a:rPr lang="ko-KR" altLang="en-US" sz="1400" dirty="0"/>
              <a:t>소비자보호</a:t>
            </a:r>
            <a:r>
              <a:rPr lang="en-US" altLang="ko-KR" sz="1400" dirty="0"/>
              <a:t>, </a:t>
            </a:r>
            <a:r>
              <a:rPr lang="ko-KR" altLang="en-US" sz="1400" dirty="0"/>
              <a:t>사회적 책임을 제도적으로 결합하는 데 있다</a:t>
            </a:r>
            <a:r>
              <a:rPr lang="en-US" altLang="ko-KR" sz="1400" dirty="0"/>
              <a:t>. </a:t>
            </a:r>
            <a:r>
              <a:rPr lang="ko-KR" altLang="en-US" sz="1400" dirty="0"/>
              <a:t>공제는 보험과 동일하지 않지만 위험보장 기능을 수행하며</a:t>
            </a:r>
            <a:r>
              <a:rPr lang="en-US" altLang="ko-KR" sz="1400" dirty="0"/>
              <a:t>, </a:t>
            </a:r>
            <a:r>
              <a:rPr lang="ko-KR" altLang="en-US" sz="1400" dirty="0"/>
              <a:t>공적 사회보장과 동일하지 않지만 사회적 위험을 보완할 수 있다</a:t>
            </a:r>
            <a:r>
              <a:rPr lang="en-US" altLang="ko-KR" sz="1400" dirty="0"/>
              <a:t>. </a:t>
            </a:r>
            <a:r>
              <a:rPr lang="ko-KR" altLang="en-US" sz="1400" dirty="0"/>
              <a:t>따라서 공제산업은 주변적</a:t>
            </a:r>
            <a:r>
              <a:rPr lang="en-US" altLang="ko-KR" sz="1400" dirty="0"/>
              <a:t>·</a:t>
            </a:r>
            <a:r>
              <a:rPr lang="ko-KR" altLang="en-US" sz="1400" dirty="0"/>
              <a:t>예외적 제도가 아니라</a:t>
            </a:r>
            <a:r>
              <a:rPr lang="en-US" altLang="ko-KR" sz="1400" dirty="0"/>
              <a:t>, </a:t>
            </a:r>
            <a:r>
              <a:rPr lang="ko-KR" altLang="en-US" sz="1400" dirty="0"/>
              <a:t>변화하는 사회경제적 위험에 대응하는 독자적 제도 영역으로 정립될 필요가 있다</a:t>
            </a:r>
            <a:r>
              <a:rPr lang="en-US" altLang="ko-KR" sz="1400" dirty="0"/>
              <a:t>. </a:t>
            </a:r>
            <a:r>
              <a:rPr lang="ko-KR" altLang="en-US" sz="1400" dirty="0"/>
              <a:t>이번 발표는 그러한 논의를 본격화하는 데 중요한 학술적</a:t>
            </a:r>
            <a:r>
              <a:rPr lang="en-US" altLang="ko-KR" sz="1400" dirty="0"/>
              <a:t>·</a:t>
            </a:r>
            <a:r>
              <a:rPr lang="ko-KR" altLang="en-US" sz="1400" dirty="0"/>
              <a:t>정책적 출발점을 제공한 것으로 평가된다</a:t>
            </a:r>
            <a:r>
              <a:rPr lang="en-US" altLang="ko-KR" sz="1400" dirty="0"/>
              <a:t>.</a:t>
            </a:r>
            <a:endParaRPr lang="ko-KR" altLang="en-US" sz="1400" dirty="0"/>
          </a:p>
        </p:txBody>
      </p:sp>
    </p:spTree>
    <p:extLst>
      <p:ext uri="{BB962C8B-B14F-4D97-AF65-F5344CB8AC3E}">
        <p14:creationId xmlns:p14="http://schemas.microsoft.com/office/powerpoint/2010/main" val="16853750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2FD90580-7C95-445C-B745-A562E10B16BC}"/>
              </a:ext>
            </a:extLst>
          </p:cNvPr>
          <p:cNvSpPr/>
          <p:nvPr/>
        </p:nvSpPr>
        <p:spPr>
          <a:xfrm>
            <a:off x="69908" y="31906"/>
            <a:ext cx="12052184" cy="6863417"/>
          </a:xfrm>
          <a:prstGeom prst="rect">
            <a:avLst/>
          </a:prstGeom>
        </p:spPr>
        <p:txBody>
          <a:bodyPr wrap="square">
            <a:spAutoFit/>
          </a:bodyPr>
          <a:lstStyle/>
          <a:p>
            <a:r>
              <a:rPr lang="ko-KR" altLang="en-US" sz="1100" b="1" dirty="0"/>
              <a:t>토론자 </a:t>
            </a:r>
            <a:r>
              <a:rPr lang="en-US" altLang="ko-KR" sz="1100" b="1" dirty="0"/>
              <a:t>: </a:t>
            </a:r>
            <a:r>
              <a:rPr lang="ko-KR" altLang="en-US" sz="1100" b="1" dirty="0"/>
              <a:t>변호사 </a:t>
            </a:r>
            <a:r>
              <a:rPr lang="ko-KR" altLang="en-US" sz="1100" b="1" dirty="0" err="1"/>
              <a:t>이형범</a:t>
            </a:r>
            <a:endParaRPr lang="ko-KR" altLang="en-US" sz="1100" b="1" dirty="0"/>
          </a:p>
          <a:p>
            <a:r>
              <a:rPr lang="ko-KR" altLang="en-US" sz="1100" dirty="0"/>
              <a:t>발제 </a:t>
            </a:r>
            <a:r>
              <a:rPr lang="en-US" altLang="ko-KR" sz="1100" dirty="0"/>
              <a:t>2 : </a:t>
            </a:r>
            <a:r>
              <a:rPr lang="ko-KR" altLang="en-US" sz="1100" dirty="0"/>
              <a:t>공제기본법 제정 필요성 검토</a:t>
            </a:r>
          </a:p>
          <a:p>
            <a:r>
              <a:rPr lang="ko-KR" altLang="en-US" sz="1100" dirty="0"/>
              <a:t>발제자 </a:t>
            </a:r>
            <a:r>
              <a:rPr lang="en-US" altLang="ko-KR" sz="1100" dirty="0"/>
              <a:t>: </a:t>
            </a:r>
            <a:r>
              <a:rPr lang="ko-KR" altLang="en-US" sz="1100" dirty="0"/>
              <a:t>김형기 교수</a:t>
            </a:r>
            <a:r>
              <a:rPr lang="en-US" altLang="ko-KR" sz="1100" dirty="0"/>
              <a:t>, </a:t>
            </a:r>
            <a:r>
              <a:rPr lang="ko-KR" altLang="en-US" sz="1100" dirty="0"/>
              <a:t>공제기본법 제정 필요성 검토</a:t>
            </a:r>
          </a:p>
          <a:p>
            <a:endParaRPr lang="ko-KR" altLang="en-US" sz="1100" dirty="0"/>
          </a:p>
          <a:p>
            <a:r>
              <a:rPr lang="ko-KR" altLang="en-US" sz="1100" dirty="0"/>
              <a:t>■ 장래 제정될 공제기본법에서 결정해야 할 몇 가지 측면에 대한 토론자의 개인적 견해를 말씀드립니다</a:t>
            </a:r>
            <a:r>
              <a:rPr lang="en-US" altLang="ko-KR" sz="1100" dirty="0"/>
              <a:t>. </a:t>
            </a:r>
            <a:r>
              <a:rPr lang="ko-KR" altLang="en-US" sz="1100" dirty="0"/>
              <a:t>제 견해는 조합원으로부터 이자 또는 공제수수료를 수취하고 이에 대한 대가로 대출하거나</a:t>
            </a:r>
            <a:r>
              <a:rPr lang="en-US" altLang="ko-KR" sz="1100" dirty="0"/>
              <a:t>, </a:t>
            </a:r>
            <a:r>
              <a:rPr lang="ko-KR" altLang="en-US" sz="1100" dirty="0"/>
              <a:t>공제상품을 제공하는</a:t>
            </a:r>
            <a:r>
              <a:rPr lang="en-US" altLang="ko-KR" sz="1100" dirty="0"/>
              <a:t>, </a:t>
            </a:r>
            <a:r>
              <a:rPr lang="ko-KR" altLang="en-US" sz="1100" dirty="0"/>
              <a:t>즉 금융서비스업무를 수행하는 공제조직</a:t>
            </a:r>
            <a:r>
              <a:rPr lang="en-US" altLang="ko-KR" sz="1100" dirty="0"/>
              <a:t>(</a:t>
            </a:r>
            <a:r>
              <a:rPr lang="ko-KR" altLang="en-US" sz="1100" dirty="0"/>
              <a:t>공제조합형 금융기관</a:t>
            </a:r>
            <a:r>
              <a:rPr lang="en-US" altLang="ko-KR" sz="1100" dirty="0"/>
              <a:t>)</a:t>
            </a:r>
            <a:r>
              <a:rPr lang="ko-KR" altLang="en-US" sz="1100" dirty="0"/>
              <a:t>에 한정된 것임을 미리 말씀드립니다</a:t>
            </a:r>
            <a:r>
              <a:rPr lang="en-US" altLang="ko-KR" sz="1100" dirty="0"/>
              <a:t>.</a:t>
            </a:r>
          </a:p>
          <a:p>
            <a:endParaRPr lang="en-US" altLang="ko-KR" sz="1100" dirty="0"/>
          </a:p>
          <a:p>
            <a:r>
              <a:rPr lang="en-US" altLang="ko-KR" sz="1100" dirty="0"/>
              <a:t>1. </a:t>
            </a:r>
            <a:r>
              <a:rPr lang="ko-KR" altLang="en-US" sz="1100" dirty="0"/>
              <a:t>공제조직의 외부적 법률 관계</a:t>
            </a:r>
            <a:r>
              <a:rPr lang="en-US" altLang="ko-KR" sz="1100" dirty="0"/>
              <a:t>(</a:t>
            </a:r>
            <a:r>
              <a:rPr lang="ko-KR" altLang="en-US" sz="1100" dirty="0"/>
              <a:t>규율법률</a:t>
            </a:r>
            <a:r>
              <a:rPr lang="en-US" altLang="ko-KR" sz="1100" dirty="0"/>
              <a:t>, </a:t>
            </a:r>
            <a:r>
              <a:rPr lang="ko-KR" altLang="en-US" sz="1100" dirty="0"/>
              <a:t>감독기관의 문제</a:t>
            </a:r>
            <a:r>
              <a:rPr lang="en-US" altLang="ko-KR" sz="1100" dirty="0"/>
              <a:t>)</a:t>
            </a:r>
          </a:p>
          <a:p>
            <a:endParaRPr lang="en-US" altLang="ko-KR" sz="1100" dirty="0"/>
          </a:p>
          <a:p>
            <a:r>
              <a:rPr lang="en-US" altLang="ko-KR" sz="1100" dirty="0"/>
              <a:t>- </a:t>
            </a:r>
            <a:r>
              <a:rPr lang="ko-KR" altLang="en-US" sz="1100" dirty="0"/>
              <a:t>공제조직의 이중적 성격 중에서 무엇이 더 본질적이거나 중요한지에 대해서 결정할 필요성이 있습니다</a:t>
            </a:r>
            <a:r>
              <a:rPr lang="en-US" altLang="ko-KR" sz="1100" dirty="0"/>
              <a:t>. </a:t>
            </a:r>
          </a:p>
          <a:p>
            <a:r>
              <a:rPr lang="en-US" altLang="ko-KR" sz="1100" dirty="0"/>
              <a:t>-  </a:t>
            </a:r>
            <a:r>
              <a:rPr lang="ko-KR" altLang="en-US" sz="1100" dirty="0"/>
              <a:t>금융서비스를 제공한다는 측면을 더 중시하여 금융기관으로 다룰 것인지</a:t>
            </a:r>
            <a:r>
              <a:rPr lang="en-US" altLang="ko-KR" sz="1100" dirty="0"/>
              <a:t>, </a:t>
            </a:r>
            <a:r>
              <a:rPr lang="ko-KR" altLang="en-US" sz="1100" dirty="0"/>
              <a:t>아니면 조합원들의 본연의 사업을 지원하는 부차적 지원기관으로서 다룰 것인지를 결정할 필요</a:t>
            </a:r>
          </a:p>
          <a:p>
            <a:r>
              <a:rPr lang="en-US" altLang="ko-KR" sz="1100" dirty="0"/>
              <a:t>-  </a:t>
            </a:r>
            <a:r>
              <a:rPr lang="ko-KR" altLang="en-US" sz="1100" dirty="0"/>
              <a:t>이중적 성격 중에서 한 측면만 강조하면 규율의 부재가 발생하고</a:t>
            </a:r>
            <a:r>
              <a:rPr lang="en-US" altLang="ko-KR" sz="1100" dirty="0"/>
              <a:t>, </a:t>
            </a:r>
            <a:r>
              <a:rPr lang="ko-KR" altLang="en-US" sz="1100" dirty="0"/>
              <a:t>양 측면을 모두 강조하면 중복규제의 문제가 발생하므로</a:t>
            </a:r>
            <a:r>
              <a:rPr lang="en-US" altLang="ko-KR" sz="1100" dirty="0"/>
              <a:t>, </a:t>
            </a:r>
            <a:r>
              <a:rPr lang="ko-KR" altLang="en-US" sz="1100" dirty="0"/>
              <a:t>이중적 성격의 보유는 인정하되</a:t>
            </a:r>
            <a:r>
              <a:rPr lang="en-US" altLang="ko-KR" sz="1100" dirty="0"/>
              <a:t>, </a:t>
            </a:r>
            <a:r>
              <a:rPr lang="ko-KR" altLang="en-US" sz="1100" dirty="0"/>
              <a:t>무엇이 더 중요하고 본질적인지를 정하고</a:t>
            </a:r>
            <a:r>
              <a:rPr lang="en-US" altLang="ko-KR" sz="1100" dirty="0"/>
              <a:t>, </a:t>
            </a:r>
            <a:r>
              <a:rPr lang="ko-KR" altLang="en-US" sz="1100" dirty="0"/>
              <a:t>이에 따라서 본질적이고 중요한 부분은 공제기본법에서</a:t>
            </a:r>
            <a:r>
              <a:rPr lang="en-US" altLang="ko-KR" sz="1100" dirty="0"/>
              <a:t>, </a:t>
            </a:r>
            <a:r>
              <a:rPr lang="ko-KR" altLang="en-US" sz="1100" dirty="0"/>
              <a:t>부차적이고 </a:t>
            </a:r>
            <a:r>
              <a:rPr lang="ko-KR" altLang="en-US" sz="1100" dirty="0" err="1"/>
              <a:t>종된</a:t>
            </a:r>
            <a:r>
              <a:rPr lang="ko-KR" altLang="en-US" sz="1100" dirty="0"/>
              <a:t> 성격은 관련 개별 법률에서 규정하는 방법을 모색할 필요가 있어 보입니다</a:t>
            </a:r>
            <a:r>
              <a:rPr lang="en-US" altLang="ko-KR" sz="1100" dirty="0"/>
              <a:t>.</a:t>
            </a:r>
          </a:p>
          <a:p>
            <a:r>
              <a:rPr lang="en-US" altLang="ko-KR" sz="1100" dirty="0"/>
              <a:t>-  </a:t>
            </a:r>
            <a:r>
              <a:rPr lang="ko-KR" altLang="en-US" sz="1100" dirty="0"/>
              <a:t>개인적으로는 공제조직의 미래의 지속적 성장이라는 관점에서 금융기관성을 보다 중시해야 한다고 보고</a:t>
            </a:r>
            <a:r>
              <a:rPr lang="en-US" altLang="ko-KR" sz="1100" dirty="0"/>
              <a:t>, </a:t>
            </a:r>
            <a:r>
              <a:rPr lang="ko-KR" altLang="en-US" sz="1100" dirty="0"/>
              <a:t>위 관점에서 공제조직의 글로벌한 재무건전성</a:t>
            </a:r>
            <a:r>
              <a:rPr lang="en-US" altLang="ko-KR" sz="1100" dirty="0"/>
              <a:t>, </a:t>
            </a:r>
            <a:r>
              <a:rPr lang="ko-KR" altLang="en-US" sz="1100" dirty="0"/>
              <a:t>회계</a:t>
            </a:r>
            <a:r>
              <a:rPr lang="en-US" altLang="ko-KR" sz="1100" dirty="0"/>
              <a:t>, </a:t>
            </a:r>
            <a:r>
              <a:rPr lang="ko-KR" altLang="en-US" sz="1100" dirty="0" err="1"/>
              <a:t>리스크관리</a:t>
            </a:r>
            <a:r>
              <a:rPr lang="en-US" altLang="ko-KR" sz="1100" dirty="0"/>
              <a:t>, </a:t>
            </a:r>
            <a:r>
              <a:rPr lang="ko-KR" altLang="en-US" sz="1100" dirty="0"/>
              <a:t>소비자분쟁조정 등의 기준을 규율해야 한다고 봅니다</a:t>
            </a:r>
            <a:r>
              <a:rPr lang="en-US" altLang="ko-KR" sz="1100" dirty="0"/>
              <a:t>.</a:t>
            </a:r>
          </a:p>
          <a:p>
            <a:endParaRPr lang="en-US" altLang="ko-KR" sz="1100" dirty="0"/>
          </a:p>
          <a:p>
            <a:r>
              <a:rPr lang="en-US" altLang="ko-KR" sz="1100" dirty="0"/>
              <a:t>2. </a:t>
            </a:r>
            <a:r>
              <a:rPr lang="ko-KR" altLang="en-US" sz="1100" dirty="0"/>
              <a:t>공제조직의 내부적 지배구조문제</a:t>
            </a:r>
            <a:r>
              <a:rPr lang="en-US" altLang="ko-KR" sz="1100" dirty="0"/>
              <a:t>(</a:t>
            </a:r>
            <a:r>
              <a:rPr lang="ko-KR" altLang="en-US" sz="1100" dirty="0"/>
              <a:t>소유자 </a:t>
            </a:r>
            <a:r>
              <a:rPr lang="en-US" altLang="ko-KR" sz="1100" dirty="0"/>
              <a:t>vs </a:t>
            </a:r>
            <a:r>
              <a:rPr lang="ko-KR" altLang="en-US" sz="1100" dirty="0"/>
              <a:t>이용자</a:t>
            </a:r>
            <a:r>
              <a:rPr lang="en-US" altLang="ko-KR" sz="1100" dirty="0"/>
              <a:t>) </a:t>
            </a:r>
          </a:p>
          <a:p>
            <a:endParaRPr lang="en-US" altLang="ko-KR" sz="1100" dirty="0"/>
          </a:p>
          <a:p>
            <a:r>
              <a:rPr lang="en-US" altLang="ko-KR" sz="1100" dirty="0"/>
              <a:t>- </a:t>
            </a:r>
            <a:r>
              <a:rPr lang="ko-KR" altLang="en-US" sz="1100" dirty="0"/>
              <a:t>조합원은 금융서비스를 이용하기 위하여 출자한 자로서 소유자이자 이용자라는 이중적 성격을 </a:t>
            </a:r>
            <a:r>
              <a:rPr lang="ko-KR" altLang="en-US" sz="1100" dirty="0" err="1"/>
              <a:t>갖는바</a:t>
            </a:r>
            <a:r>
              <a:rPr lang="en-US" altLang="ko-KR" sz="1100" dirty="0"/>
              <a:t>, </a:t>
            </a:r>
            <a:r>
              <a:rPr lang="ko-KR" altLang="en-US" sz="1100" dirty="0"/>
              <a:t>무엇이 더 본질적이고 중요한 성격인지를 결정할 필요성이 있습니다</a:t>
            </a:r>
            <a:r>
              <a:rPr lang="en-US" altLang="ko-KR" sz="1100" dirty="0"/>
              <a:t>.</a:t>
            </a:r>
          </a:p>
          <a:p>
            <a:r>
              <a:rPr lang="en-US" altLang="ko-KR" sz="1100" dirty="0"/>
              <a:t>-  </a:t>
            </a:r>
            <a:r>
              <a:rPr lang="ko-KR" altLang="en-US" sz="1100" dirty="0"/>
              <a:t>소유자성을 강조하면 공제조직에 대한 조합원의 지배구조의 형평성</a:t>
            </a:r>
            <a:r>
              <a:rPr lang="en-US" altLang="ko-KR" sz="1100" dirty="0"/>
              <a:t>, </a:t>
            </a:r>
            <a:r>
              <a:rPr lang="ko-KR" altLang="en-US" sz="1100" dirty="0"/>
              <a:t>직접성을 강화하는 모색이 필요하고 공제조직의 특수성이 강조될 수밖에 없으며</a:t>
            </a:r>
            <a:r>
              <a:rPr lang="en-US" altLang="ko-KR" sz="1100" dirty="0"/>
              <a:t>, </a:t>
            </a:r>
            <a:r>
              <a:rPr lang="ko-KR" altLang="en-US" sz="1100" dirty="0"/>
              <a:t>사용자성을 강조하면 금융서비스의 접근편의성</a:t>
            </a:r>
            <a:r>
              <a:rPr lang="en-US" altLang="ko-KR" sz="1100" dirty="0"/>
              <a:t>, </a:t>
            </a:r>
            <a:r>
              <a:rPr lang="ko-KR" altLang="en-US" sz="1100" dirty="0"/>
              <a:t>금융비용의 합리성을 강화하는 모색이 필요하고</a:t>
            </a:r>
            <a:r>
              <a:rPr lang="en-US" altLang="ko-KR" sz="1100" dirty="0"/>
              <a:t>, </a:t>
            </a:r>
            <a:r>
              <a:rPr lang="ko-KR" altLang="en-US" sz="1100" dirty="0"/>
              <a:t>사용자인 조합원의 위 금융서비스의 양과 질에 대한 영향력을 적절히 제한하고 제</a:t>
            </a:r>
            <a:r>
              <a:rPr lang="en-US" altLang="ko-KR" sz="1100" dirty="0"/>
              <a:t>3</a:t>
            </a:r>
            <a:r>
              <a:rPr lang="ko-KR" altLang="en-US" sz="1100" dirty="0"/>
              <a:t>의 외부전문가나 외부 감독 등을 통해서 일반적 기준에 근거한 금융서비스 제공을 보장하는 것에 집중해야 합니다</a:t>
            </a:r>
            <a:r>
              <a:rPr lang="en-US" altLang="ko-KR" sz="1100" dirty="0"/>
              <a:t>. </a:t>
            </a:r>
          </a:p>
          <a:p>
            <a:r>
              <a:rPr lang="en-US" altLang="ko-KR" sz="1100" dirty="0"/>
              <a:t>-  </a:t>
            </a:r>
            <a:r>
              <a:rPr lang="ko-KR" altLang="en-US" sz="1100" dirty="0"/>
              <a:t>위 문제는 이사장의 자격과 선임</a:t>
            </a:r>
            <a:r>
              <a:rPr lang="en-US" altLang="ko-KR" sz="1100" dirty="0"/>
              <a:t>, </a:t>
            </a:r>
            <a:r>
              <a:rPr lang="ko-KR" altLang="en-US" sz="1100" dirty="0"/>
              <a:t>운영위원회 구성에서 조합원과 외부전문가의 구성 등에 대한 문제로 연결됩니다</a:t>
            </a:r>
            <a:r>
              <a:rPr lang="en-US" altLang="ko-KR" sz="1100" dirty="0"/>
              <a:t>. </a:t>
            </a:r>
            <a:r>
              <a:rPr lang="ko-KR" altLang="en-US" sz="1100" dirty="0"/>
              <a:t>또한 대출심사위원회</a:t>
            </a:r>
            <a:r>
              <a:rPr lang="en-US" altLang="ko-KR" sz="1100" dirty="0"/>
              <a:t>, </a:t>
            </a:r>
            <a:r>
              <a:rPr lang="ko-KR" altLang="en-US" sz="1100" dirty="0"/>
              <a:t>보증심사위원회</a:t>
            </a:r>
            <a:r>
              <a:rPr lang="en-US" altLang="ko-KR" sz="1100" dirty="0"/>
              <a:t>, </a:t>
            </a:r>
            <a:r>
              <a:rPr lang="ko-KR" altLang="en-US" sz="1100" dirty="0"/>
              <a:t>자산운용위원회 등에 외부의 제</a:t>
            </a:r>
            <a:r>
              <a:rPr lang="en-US" altLang="ko-KR" sz="1100" dirty="0"/>
              <a:t>3</a:t>
            </a:r>
            <a:r>
              <a:rPr lang="ko-KR" altLang="en-US" sz="1100" dirty="0"/>
              <a:t>의 전문인력의 참여와 결정권을 얼마나 </a:t>
            </a:r>
            <a:r>
              <a:rPr lang="ko-KR" altLang="en-US" sz="1100" dirty="0" err="1"/>
              <a:t>보장하느냐의</a:t>
            </a:r>
            <a:r>
              <a:rPr lang="ko-KR" altLang="en-US" sz="1100" dirty="0"/>
              <a:t> </a:t>
            </a:r>
            <a:r>
              <a:rPr lang="ko-KR" altLang="en-US" sz="1100" dirty="0" err="1"/>
              <a:t>문제와도</a:t>
            </a:r>
            <a:r>
              <a:rPr lang="ko-KR" altLang="en-US" sz="1100" dirty="0"/>
              <a:t> 연결됩니다</a:t>
            </a:r>
            <a:r>
              <a:rPr lang="en-US" altLang="ko-KR" sz="1100" dirty="0"/>
              <a:t>. </a:t>
            </a:r>
          </a:p>
          <a:p>
            <a:endParaRPr lang="en-US" altLang="ko-KR" sz="1100" dirty="0"/>
          </a:p>
          <a:p>
            <a:r>
              <a:rPr lang="en-US" altLang="ko-KR" sz="1100" dirty="0"/>
              <a:t>3. </a:t>
            </a:r>
            <a:r>
              <a:rPr lang="ko-KR" altLang="en-US" sz="1100" dirty="0"/>
              <a:t>공제조직의 미래발전전략문제 </a:t>
            </a:r>
          </a:p>
          <a:p>
            <a:endParaRPr lang="ko-KR" altLang="en-US" sz="1100" dirty="0"/>
          </a:p>
          <a:p>
            <a:r>
              <a:rPr lang="en-US" altLang="ko-KR" sz="1100" dirty="0"/>
              <a:t>-  </a:t>
            </a:r>
            <a:r>
              <a:rPr lang="ko-KR" altLang="en-US" sz="1100" dirty="0"/>
              <a:t>공제조직이 조합원에 대한 본질적 업무에 한정된 사업을 한다면</a:t>
            </a:r>
            <a:r>
              <a:rPr lang="en-US" altLang="ko-KR" sz="1100" dirty="0"/>
              <a:t>, </a:t>
            </a:r>
            <a:r>
              <a:rPr lang="ko-KR" altLang="en-US" sz="1100" dirty="0"/>
              <a:t>이용자</a:t>
            </a:r>
            <a:r>
              <a:rPr lang="en-US" altLang="ko-KR" sz="1100" dirty="0"/>
              <a:t>, </a:t>
            </a:r>
            <a:r>
              <a:rPr lang="ko-KR" altLang="en-US" sz="1100" dirty="0"/>
              <a:t>사업내용</a:t>
            </a:r>
            <a:r>
              <a:rPr lang="en-US" altLang="ko-KR" sz="1100" dirty="0"/>
              <a:t>, </a:t>
            </a:r>
            <a:r>
              <a:rPr lang="ko-KR" altLang="en-US" sz="1100" dirty="0"/>
              <a:t>비영리성 등의 한계로 조직의 미래발전에 한계가 발생하고</a:t>
            </a:r>
            <a:r>
              <a:rPr lang="en-US" altLang="ko-KR" sz="1100" dirty="0"/>
              <a:t>, </a:t>
            </a:r>
            <a:r>
              <a:rPr lang="ko-KR" altLang="en-US" sz="1100" dirty="0"/>
              <a:t>이는 장기적으로는 공제조직의 영세성</a:t>
            </a:r>
            <a:r>
              <a:rPr lang="en-US" altLang="ko-KR" sz="1100" dirty="0"/>
              <a:t>, </a:t>
            </a:r>
            <a:r>
              <a:rPr lang="ko-KR" altLang="en-US" sz="1100" dirty="0"/>
              <a:t>소규모성 문제를 유발하게 되어 있습니다</a:t>
            </a:r>
            <a:r>
              <a:rPr lang="en-US" altLang="ko-KR" sz="1100" dirty="0"/>
              <a:t>. </a:t>
            </a:r>
          </a:p>
          <a:p>
            <a:r>
              <a:rPr lang="en-US" altLang="ko-KR" sz="1100" dirty="0"/>
              <a:t>-  </a:t>
            </a:r>
            <a:r>
              <a:rPr lang="ko-KR" altLang="en-US" sz="1100" dirty="0"/>
              <a:t>공제조직이 시장에서 성장발전하기 위해서는 사업의 확대가 불가피하고</a:t>
            </a:r>
            <a:r>
              <a:rPr lang="en-US" altLang="ko-KR" sz="1100" dirty="0"/>
              <a:t>, ① </a:t>
            </a:r>
            <a:r>
              <a:rPr lang="ko-KR" altLang="en-US" sz="1100" dirty="0"/>
              <a:t>이는 조합원이 아닌 자를 상대로 금융서비스를 제공할 수 있는지 문제</a:t>
            </a:r>
            <a:r>
              <a:rPr lang="en-US" altLang="ko-KR" sz="1100" dirty="0"/>
              <a:t>(</a:t>
            </a:r>
            <a:r>
              <a:rPr lang="ko-KR" altLang="en-US" sz="1100" dirty="0"/>
              <a:t>준조합원 인정 문제</a:t>
            </a:r>
            <a:r>
              <a:rPr lang="en-US" altLang="ko-KR" sz="1100" dirty="0"/>
              <a:t>), ② </a:t>
            </a:r>
            <a:r>
              <a:rPr lang="ko-KR" altLang="en-US" sz="1100" dirty="0"/>
              <a:t>고유한 업무인 조합원에 대한 대출 및 공제의 제공 이외의 영리사업을 할 수 있는지의 문제가 제기될 수밖에 없습니다</a:t>
            </a:r>
            <a:r>
              <a:rPr lang="en-US" altLang="ko-KR" sz="1100" dirty="0"/>
              <a:t>. </a:t>
            </a:r>
          </a:p>
          <a:p>
            <a:r>
              <a:rPr lang="en-US" altLang="ko-KR" sz="1100" dirty="0"/>
              <a:t>-  </a:t>
            </a:r>
            <a:r>
              <a:rPr lang="ko-KR" altLang="en-US" sz="1100" dirty="0"/>
              <a:t>이에 대한 엄격한 규제는 공제조직의 고사화를</a:t>
            </a:r>
            <a:r>
              <a:rPr lang="en-US" altLang="ko-KR" sz="1100" dirty="0"/>
              <a:t>, </a:t>
            </a:r>
            <a:r>
              <a:rPr lang="ko-KR" altLang="en-US" sz="1100" dirty="0" err="1"/>
              <a:t>제한없는</a:t>
            </a:r>
            <a:r>
              <a:rPr lang="ko-KR" altLang="en-US" sz="1100" dirty="0"/>
              <a:t> 규제완화는 재무건전성의 문제와 공제조직간 출혈경쟁을 가져올 가능성이 있으므로</a:t>
            </a:r>
            <a:r>
              <a:rPr lang="en-US" altLang="ko-KR" sz="1100" dirty="0"/>
              <a:t>, </a:t>
            </a:r>
            <a:r>
              <a:rPr lang="ko-KR" altLang="en-US" sz="1100" dirty="0"/>
              <a:t>이에 대한 일반적인 규율이 필요하다고 보입니다</a:t>
            </a:r>
            <a:r>
              <a:rPr lang="en-US" altLang="ko-KR" sz="1100" dirty="0"/>
              <a:t>. </a:t>
            </a:r>
          </a:p>
          <a:p>
            <a:endParaRPr lang="en-US" altLang="ko-KR" sz="1100" dirty="0"/>
          </a:p>
          <a:p>
            <a:r>
              <a:rPr lang="en-US" altLang="ko-KR" sz="1100" dirty="0"/>
              <a:t>4. </a:t>
            </a:r>
            <a:r>
              <a:rPr lang="ko-KR" altLang="en-US" sz="1100" dirty="0"/>
              <a:t>연대와 통합과 조절의 문제</a:t>
            </a:r>
          </a:p>
          <a:p>
            <a:endParaRPr lang="ko-KR" altLang="en-US" sz="1100" dirty="0"/>
          </a:p>
          <a:p>
            <a:r>
              <a:rPr lang="en-US" altLang="ko-KR" sz="1100" dirty="0"/>
              <a:t>-  </a:t>
            </a:r>
            <a:r>
              <a:rPr lang="ko-KR" altLang="en-US" sz="1100" dirty="0"/>
              <a:t>공제조직은 대부분 소규모이고 단일조직이라는 성장한계를 갖고 있는데</a:t>
            </a:r>
            <a:r>
              <a:rPr lang="en-US" altLang="ko-KR" sz="1100" dirty="0"/>
              <a:t>, </a:t>
            </a:r>
            <a:r>
              <a:rPr lang="ko-KR" altLang="en-US" sz="1100" dirty="0"/>
              <a:t>이를 극복하지 못하면 생존위험에 직면하게 될 가능성이 많습니다</a:t>
            </a:r>
            <a:r>
              <a:rPr lang="en-US" altLang="ko-KR" sz="1100" dirty="0"/>
              <a:t>. </a:t>
            </a:r>
            <a:r>
              <a:rPr lang="ko-KR" altLang="en-US" sz="1100" dirty="0" err="1"/>
              <a:t>공제조직간의</a:t>
            </a:r>
            <a:r>
              <a:rPr lang="ko-KR" altLang="en-US" sz="1100" dirty="0"/>
              <a:t> 자발적인 공동사업이나 공제조직 연합체구성을 통하여 비용절감과 투자확대를 도모할 수 있도록 보장하고 지원할 필요가 있습니다</a:t>
            </a:r>
            <a:r>
              <a:rPr lang="en-US" altLang="ko-KR" sz="1100" dirty="0"/>
              <a:t>.</a:t>
            </a:r>
          </a:p>
          <a:p>
            <a:r>
              <a:rPr lang="en-US" altLang="ko-KR" sz="1100" dirty="0"/>
              <a:t>-  </a:t>
            </a:r>
            <a:r>
              <a:rPr lang="ko-KR" altLang="en-US" sz="1100" dirty="0"/>
              <a:t>유사 공제조직간 </a:t>
            </a:r>
            <a:r>
              <a:rPr lang="ko-KR" altLang="en-US" sz="1100" dirty="0" err="1"/>
              <a:t>업역을</a:t>
            </a:r>
            <a:r>
              <a:rPr lang="ko-KR" altLang="en-US" sz="1100" dirty="0"/>
              <a:t> 둘러싼 비생산적인 </a:t>
            </a:r>
            <a:r>
              <a:rPr lang="ko-KR" altLang="en-US" sz="1100" dirty="0" err="1"/>
              <a:t>출혈적</a:t>
            </a:r>
            <a:r>
              <a:rPr lang="ko-KR" altLang="en-US" sz="1100" dirty="0"/>
              <a:t> 경쟁을 방지하기 위한 법적 근거 및 지원이 제도적으로 보장될 필요가 있습니다</a:t>
            </a:r>
            <a:r>
              <a:rPr lang="en-US" altLang="ko-KR" sz="1100" dirty="0"/>
              <a:t>.</a:t>
            </a:r>
            <a:endParaRPr lang="ko-KR" altLang="en-US" sz="1100" dirty="0"/>
          </a:p>
        </p:txBody>
      </p:sp>
    </p:spTree>
    <p:extLst>
      <p:ext uri="{BB962C8B-B14F-4D97-AF65-F5344CB8AC3E}">
        <p14:creationId xmlns:p14="http://schemas.microsoft.com/office/powerpoint/2010/main" val="39914182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45796777-1719-432C-87E3-A7F8ECC0C53E}"/>
              </a:ext>
            </a:extLst>
          </p:cNvPr>
          <p:cNvSpPr/>
          <p:nvPr/>
        </p:nvSpPr>
        <p:spPr>
          <a:xfrm>
            <a:off x="153798" y="24376"/>
            <a:ext cx="12038202" cy="6986528"/>
          </a:xfrm>
          <a:prstGeom prst="rect">
            <a:avLst/>
          </a:prstGeom>
        </p:spPr>
        <p:txBody>
          <a:bodyPr wrap="square">
            <a:spAutoFit/>
          </a:bodyPr>
          <a:lstStyle/>
          <a:p>
            <a:r>
              <a:rPr lang="ko-KR" altLang="en-US" sz="1400" b="1" dirty="0"/>
              <a:t>토론자 </a:t>
            </a:r>
            <a:r>
              <a:rPr lang="en-US" altLang="ko-KR" sz="1400" b="1" dirty="0"/>
              <a:t>: </a:t>
            </a:r>
            <a:r>
              <a:rPr lang="ko-KR" altLang="en-US" sz="1400" b="1" dirty="0" err="1"/>
              <a:t>김갑진</a:t>
            </a:r>
            <a:r>
              <a:rPr lang="ko-KR" altLang="en-US" sz="1400" b="1" dirty="0"/>
              <a:t> 박사 </a:t>
            </a:r>
            <a:r>
              <a:rPr lang="en-US" altLang="ko-KR" sz="1400" b="1" dirty="0"/>
              <a:t>(</a:t>
            </a:r>
            <a:r>
              <a:rPr lang="ko-KR" altLang="en-US" sz="1400" b="1" dirty="0"/>
              <a:t>건설공제조합</a:t>
            </a:r>
            <a:r>
              <a:rPr lang="en-US" altLang="ko-KR" sz="1400" b="1" dirty="0"/>
              <a:t>)</a:t>
            </a:r>
          </a:p>
          <a:p>
            <a:endParaRPr lang="en-US" altLang="ko-KR" sz="1400" dirty="0"/>
          </a:p>
          <a:p>
            <a:r>
              <a:rPr lang="en-US" altLang="ko-KR" sz="1400" dirty="0"/>
              <a:t>2026 </a:t>
            </a:r>
            <a:r>
              <a:rPr lang="ko-KR" altLang="en-US" sz="1400" dirty="0"/>
              <a:t>한국공제학회 춘계 학술정책세미나 </a:t>
            </a:r>
            <a:r>
              <a:rPr lang="ko-KR" altLang="en-US" sz="1400" dirty="0" err="1"/>
              <a:t>토론문</a:t>
            </a:r>
            <a:endParaRPr lang="ko-KR" altLang="en-US" sz="1400" dirty="0"/>
          </a:p>
          <a:p>
            <a:endParaRPr lang="en-US" altLang="ko-KR" sz="1400" dirty="0"/>
          </a:p>
          <a:p>
            <a:r>
              <a:rPr lang="ko-KR" altLang="en-US" sz="1400" dirty="0" err="1"/>
              <a:t>최미수</a:t>
            </a:r>
            <a:r>
              <a:rPr lang="ko-KR" altLang="en-US" sz="1400" dirty="0"/>
              <a:t> 교수님 ‘공제분야 연구 동향과 과제’</a:t>
            </a:r>
            <a:r>
              <a:rPr lang="en-US" altLang="ko-KR" sz="1400" dirty="0"/>
              <a:t>, </a:t>
            </a:r>
            <a:r>
              <a:rPr lang="ko-KR" altLang="en-US" sz="1400" dirty="0"/>
              <a:t>김형기 교수님 ‘공제기본법 제정 필요성 </a:t>
            </a:r>
            <a:r>
              <a:rPr lang="ko-KR" altLang="en-US" sz="1400" dirty="0" err="1"/>
              <a:t>검토’와</a:t>
            </a:r>
            <a:r>
              <a:rPr lang="ko-KR" altLang="en-US" sz="1400" dirty="0"/>
              <a:t> 관련하여 두 분 교수님께서 각 주제에 맞는 </a:t>
            </a:r>
            <a:r>
              <a:rPr lang="ko-KR" altLang="en-US" sz="1400" dirty="0" err="1"/>
              <a:t>심도있는</a:t>
            </a:r>
            <a:r>
              <a:rPr lang="ko-KR" altLang="en-US" sz="1400" dirty="0"/>
              <a:t> 발제를 </a:t>
            </a:r>
            <a:r>
              <a:rPr lang="ko-KR" altLang="en-US" sz="1400" dirty="0" err="1"/>
              <a:t>해주신</a:t>
            </a:r>
            <a:r>
              <a:rPr lang="ko-KR" altLang="en-US" sz="1400" dirty="0"/>
              <a:t> 데 대해 깊은 감사 말씀 드립니다</a:t>
            </a:r>
            <a:r>
              <a:rPr lang="en-US" altLang="ko-KR" sz="1400" dirty="0"/>
              <a:t>. </a:t>
            </a:r>
          </a:p>
          <a:p>
            <a:endParaRPr lang="en-US" altLang="ko-KR" sz="1400" dirty="0"/>
          </a:p>
          <a:p>
            <a:r>
              <a:rPr lang="ko-KR" altLang="en-US" sz="1400" dirty="0"/>
              <a:t>발표를 들으면서 공제의 ‘특수성</a:t>
            </a:r>
            <a:r>
              <a:rPr lang="en-US" altLang="ko-KR" sz="1400" dirty="0"/>
              <a:t>, </a:t>
            </a:r>
            <a:r>
              <a:rPr lang="ko-KR" altLang="en-US" sz="1400" dirty="0"/>
              <a:t>경계’ 또 그와 반대되는 ‘일반성</a:t>
            </a:r>
            <a:r>
              <a:rPr lang="en-US" altLang="ko-KR" sz="1400" dirty="0"/>
              <a:t>, </a:t>
            </a:r>
            <a:r>
              <a:rPr lang="ko-KR" altLang="en-US" sz="1400" dirty="0"/>
              <a:t>조화’ 등에 관한 생각이 들었고</a:t>
            </a:r>
            <a:r>
              <a:rPr lang="en-US" altLang="ko-KR" sz="1400" dirty="0"/>
              <a:t>, </a:t>
            </a:r>
            <a:r>
              <a:rPr lang="ko-KR" altLang="en-US" sz="1400" dirty="0"/>
              <a:t>이를 매개로 ‘공제연구의 확장가능범위’</a:t>
            </a:r>
            <a:r>
              <a:rPr lang="en-US" altLang="ko-KR" sz="1400" dirty="0"/>
              <a:t>, ‘</a:t>
            </a:r>
            <a:r>
              <a:rPr lang="ko-KR" altLang="en-US" sz="1400" dirty="0"/>
              <a:t>공제기본법 제정의 필요성’ 등과 연계된 제 의견을 말씀드리겠습니다</a:t>
            </a:r>
            <a:r>
              <a:rPr lang="en-US" altLang="ko-KR" sz="1400" dirty="0"/>
              <a:t>. </a:t>
            </a:r>
            <a:r>
              <a:rPr lang="ko-KR" altLang="en-US" sz="1400" dirty="0"/>
              <a:t>먼저 </a:t>
            </a:r>
            <a:r>
              <a:rPr lang="ko-KR" altLang="en-US" sz="1400" dirty="0" err="1"/>
              <a:t>두분의</a:t>
            </a:r>
            <a:r>
              <a:rPr lang="ko-KR" altLang="en-US" sz="1400" dirty="0"/>
              <a:t> 발표에서 공통적으로 명시 또는 </a:t>
            </a:r>
            <a:r>
              <a:rPr lang="ko-KR" altLang="en-US" sz="1400" dirty="0" err="1"/>
              <a:t>묵시된</a:t>
            </a:r>
            <a:r>
              <a:rPr lang="ko-KR" altLang="en-US" sz="1400" dirty="0"/>
              <a:t> 사항이 각 주제의 준거로 보험과 </a:t>
            </a:r>
            <a:r>
              <a:rPr lang="ko-KR" altLang="en-US" sz="1400" dirty="0" err="1"/>
              <a:t>비교하에서</a:t>
            </a:r>
            <a:r>
              <a:rPr lang="ko-KR" altLang="en-US" sz="1400" dirty="0"/>
              <a:t> 공제논의가 접근되고 있다는 인상을 받습니다</a:t>
            </a:r>
            <a:r>
              <a:rPr lang="en-US" altLang="ko-KR" sz="1400" dirty="0"/>
              <a:t>. </a:t>
            </a:r>
            <a:r>
              <a:rPr lang="ko-KR" altLang="en-US" sz="1400" dirty="0"/>
              <a:t>또 논의의 범위를 공제로 한정할 경우</a:t>
            </a:r>
            <a:r>
              <a:rPr lang="en-US" altLang="ko-KR" sz="1400" dirty="0"/>
              <a:t>, </a:t>
            </a:r>
            <a:r>
              <a:rPr lang="ko-KR" altLang="en-US" sz="1400" dirty="0"/>
              <a:t>공제의 넓은 스펙트럼을 ‘</a:t>
            </a:r>
            <a:r>
              <a:rPr lang="ko-KR" altLang="en-US" sz="1400" dirty="0" err="1"/>
              <a:t>공제’라는</a:t>
            </a:r>
            <a:r>
              <a:rPr lang="ko-KR" altLang="en-US" sz="1400" dirty="0"/>
              <a:t> 단어로 일반화하면서 인식의 차이가 있음을 느낍니다</a:t>
            </a:r>
            <a:r>
              <a:rPr lang="en-US" altLang="ko-KR" sz="1400" dirty="0"/>
              <a:t>. </a:t>
            </a:r>
            <a:r>
              <a:rPr lang="ko-KR" altLang="en-US" sz="1400" dirty="0"/>
              <a:t>말하자면 ‘</a:t>
            </a:r>
            <a:r>
              <a:rPr lang="ko-KR" altLang="en-US" sz="1400" dirty="0" err="1"/>
              <a:t>공제’가</a:t>
            </a:r>
            <a:r>
              <a:rPr lang="ko-KR" altLang="en-US" sz="1400" dirty="0"/>
              <a:t> 그 개념</a:t>
            </a:r>
            <a:r>
              <a:rPr lang="en-US" altLang="ko-KR" sz="1400" dirty="0"/>
              <a:t>, </a:t>
            </a:r>
            <a:r>
              <a:rPr lang="ko-KR" altLang="en-US" sz="1400" dirty="0"/>
              <a:t>철학</a:t>
            </a:r>
            <a:r>
              <a:rPr lang="en-US" altLang="ko-KR" sz="1400" dirty="0"/>
              <a:t>, </a:t>
            </a:r>
            <a:r>
              <a:rPr lang="ko-KR" altLang="en-US" sz="1400" dirty="0"/>
              <a:t>역사적 사례를 근간으로 오늘날 </a:t>
            </a:r>
            <a:r>
              <a:rPr lang="ko-KR" altLang="en-US" sz="1400" dirty="0" err="1"/>
              <a:t>실무계</a:t>
            </a:r>
            <a:r>
              <a:rPr lang="ko-KR" altLang="en-US" sz="1400" dirty="0"/>
              <a:t> 현실적으로 보이는 다양한 형태</a:t>
            </a:r>
            <a:r>
              <a:rPr lang="en-US" altLang="ko-KR" sz="1400" dirty="0"/>
              <a:t>, </a:t>
            </a:r>
            <a:r>
              <a:rPr lang="ko-KR" altLang="en-US" sz="1400" dirty="0"/>
              <a:t>예를 들면 개인공제</a:t>
            </a:r>
            <a:r>
              <a:rPr lang="en-US" altLang="ko-KR" sz="1400" dirty="0"/>
              <a:t>/</a:t>
            </a:r>
            <a:r>
              <a:rPr lang="ko-KR" altLang="en-US" sz="1400" dirty="0"/>
              <a:t>사업자공제</a:t>
            </a:r>
            <a:r>
              <a:rPr lang="en-US" altLang="ko-KR" sz="1400" dirty="0"/>
              <a:t>, </a:t>
            </a:r>
            <a:r>
              <a:rPr lang="ko-KR" altLang="en-US" sz="1400" dirty="0"/>
              <a:t>업종별공제</a:t>
            </a:r>
            <a:r>
              <a:rPr lang="en-US" altLang="ko-KR" sz="1400" dirty="0"/>
              <a:t>/</a:t>
            </a:r>
            <a:r>
              <a:rPr lang="ko-KR" altLang="en-US" sz="1400" dirty="0" err="1"/>
              <a:t>직능별공제</a:t>
            </a:r>
            <a:r>
              <a:rPr lang="en-US" altLang="ko-KR" sz="1400" dirty="0"/>
              <a:t>, </a:t>
            </a:r>
            <a:r>
              <a:rPr lang="ko-KR" altLang="en-US" sz="1400" dirty="0" err="1"/>
              <a:t>금융형공제</a:t>
            </a:r>
            <a:r>
              <a:rPr lang="en-US" altLang="ko-KR" sz="1400" dirty="0"/>
              <a:t>/</a:t>
            </a:r>
            <a:r>
              <a:rPr lang="ko-KR" altLang="en-US" sz="1400" dirty="0" err="1"/>
              <a:t>비금융형공제</a:t>
            </a:r>
            <a:r>
              <a:rPr lang="en-US" altLang="ko-KR" sz="1400" dirty="0"/>
              <a:t>, </a:t>
            </a:r>
            <a:r>
              <a:rPr lang="ko-KR" altLang="en-US" sz="1400" dirty="0" err="1"/>
              <a:t>금융형내에서</a:t>
            </a:r>
            <a:r>
              <a:rPr lang="ko-KR" altLang="en-US" sz="1400" dirty="0"/>
              <a:t> 보증</a:t>
            </a:r>
            <a:r>
              <a:rPr lang="en-US" altLang="ko-KR" sz="1400" dirty="0"/>
              <a:t>,</a:t>
            </a:r>
            <a:r>
              <a:rPr lang="ko-KR" altLang="en-US" sz="1400" dirty="0"/>
              <a:t>보험</a:t>
            </a:r>
            <a:r>
              <a:rPr lang="en-US" altLang="ko-KR" sz="1400" dirty="0"/>
              <a:t>,</a:t>
            </a:r>
            <a:r>
              <a:rPr lang="ko-KR" altLang="en-US" sz="1400" dirty="0"/>
              <a:t>여신 등의 특성에 부합하는 공제 등으로 공제의 현실적 유형은 매우 다양할 것입니다</a:t>
            </a:r>
            <a:r>
              <a:rPr lang="en-US" altLang="ko-KR" sz="1400" dirty="0"/>
              <a:t>. </a:t>
            </a:r>
            <a:r>
              <a:rPr lang="ko-KR" altLang="en-US" sz="1400" dirty="0"/>
              <a:t>한편</a:t>
            </a:r>
            <a:r>
              <a:rPr lang="en-US" altLang="ko-KR" sz="1400" dirty="0"/>
              <a:t>, </a:t>
            </a:r>
            <a:r>
              <a:rPr lang="ko-KR" altLang="en-US" sz="1400" dirty="0"/>
              <a:t>공제의 본질적 요소 중 하나인 제한성</a:t>
            </a:r>
            <a:r>
              <a:rPr lang="en-US" altLang="ko-KR" sz="1400" dirty="0"/>
              <a:t>(Boundness)</a:t>
            </a:r>
            <a:r>
              <a:rPr lang="ko-KR" altLang="en-US" sz="1400" dirty="0"/>
              <a:t>에 근거해서 보면 ‘</a:t>
            </a:r>
            <a:r>
              <a:rPr lang="ko-KR" altLang="en-US" sz="1400" dirty="0" err="1"/>
              <a:t>공제’를</a:t>
            </a:r>
            <a:r>
              <a:rPr lang="ko-KR" altLang="en-US" sz="1400" dirty="0"/>
              <a:t> 보험의 대용개념으로 사용하는 대중공제</a:t>
            </a:r>
            <a:r>
              <a:rPr lang="en-US" altLang="ko-KR" sz="1400" dirty="0"/>
              <a:t>(</a:t>
            </a:r>
            <a:r>
              <a:rPr lang="ko-KR" altLang="en-US" sz="1400" dirty="0"/>
              <a:t>농협공제</a:t>
            </a:r>
            <a:r>
              <a:rPr lang="en-US" altLang="ko-KR" sz="1400" dirty="0"/>
              <a:t>, </a:t>
            </a:r>
            <a:r>
              <a:rPr lang="ko-KR" altLang="en-US" sz="1400" dirty="0"/>
              <a:t>우체국공제 등</a:t>
            </a:r>
            <a:r>
              <a:rPr lang="en-US" altLang="ko-KR" sz="1400" dirty="0"/>
              <a:t>)</a:t>
            </a:r>
            <a:r>
              <a:rPr lang="ko-KR" altLang="en-US" sz="1400" dirty="0"/>
              <a:t>부터 제한된 조합원 형태 </a:t>
            </a:r>
            <a:r>
              <a:rPr lang="en-US" altLang="ko-KR" sz="1400" dirty="0"/>
              <a:t>(</a:t>
            </a:r>
            <a:r>
              <a:rPr lang="ko-KR" altLang="en-US" sz="1400" dirty="0"/>
              <a:t>조합원</a:t>
            </a:r>
            <a:r>
              <a:rPr lang="en-US" altLang="ko-KR" sz="1400" dirty="0"/>
              <a:t>/</a:t>
            </a:r>
            <a:r>
              <a:rPr lang="ko-KR" altLang="en-US" sz="1400" dirty="0"/>
              <a:t>준조합원</a:t>
            </a:r>
            <a:r>
              <a:rPr lang="en-US" altLang="ko-KR" sz="1400" dirty="0"/>
              <a:t>, </a:t>
            </a:r>
            <a:r>
              <a:rPr lang="ko-KR" altLang="en-US" sz="1400" dirty="0" err="1"/>
              <a:t>알반조합원</a:t>
            </a:r>
            <a:r>
              <a:rPr lang="en-US" altLang="ko-KR" sz="1400" dirty="0"/>
              <a:t>/</a:t>
            </a:r>
            <a:r>
              <a:rPr lang="ko-KR" altLang="en-US" sz="1400" dirty="0"/>
              <a:t>특별조합원 등</a:t>
            </a:r>
            <a:r>
              <a:rPr lang="en-US" altLang="ko-KR" sz="1400" dirty="0"/>
              <a:t>)</a:t>
            </a:r>
            <a:r>
              <a:rPr lang="ko-KR" altLang="en-US" sz="1400" dirty="0"/>
              <a:t>에 따라 다양하게 분류할 수도 있습니다</a:t>
            </a:r>
            <a:r>
              <a:rPr lang="en-US" altLang="ko-KR" sz="1400" dirty="0"/>
              <a:t>. </a:t>
            </a:r>
            <a:r>
              <a:rPr lang="ko-KR" altLang="en-US" sz="1400" dirty="0"/>
              <a:t>우리의 논의가 보다 생산적이기 위해서는 이 다양한 공제의 일반원리에 대한 합의</a:t>
            </a:r>
            <a:r>
              <a:rPr lang="en-US" altLang="ko-KR" sz="1400" dirty="0"/>
              <a:t>, </a:t>
            </a:r>
            <a:r>
              <a:rPr lang="ko-KR" altLang="en-US" sz="1400" dirty="0"/>
              <a:t>수렴없이 철학</a:t>
            </a:r>
            <a:r>
              <a:rPr lang="en-US" altLang="ko-KR" sz="1400" dirty="0"/>
              <a:t>(</a:t>
            </a:r>
            <a:r>
              <a:rPr lang="ko-KR" altLang="en-US" sz="1400" dirty="0"/>
              <a:t>정신</a:t>
            </a:r>
            <a:r>
              <a:rPr lang="en-US" altLang="ko-KR" sz="1400" dirty="0"/>
              <a:t>), </a:t>
            </a:r>
            <a:r>
              <a:rPr lang="ko-KR" altLang="en-US" sz="1400" dirty="0"/>
              <a:t>역사</a:t>
            </a:r>
            <a:r>
              <a:rPr lang="en-US" altLang="ko-KR" sz="1400" dirty="0"/>
              <a:t>(</a:t>
            </a:r>
            <a:r>
              <a:rPr lang="ko-KR" altLang="en-US" sz="1400" dirty="0"/>
              <a:t>사례</a:t>
            </a:r>
            <a:r>
              <a:rPr lang="en-US" altLang="ko-KR" sz="1400" dirty="0"/>
              <a:t>), </a:t>
            </a:r>
            <a:r>
              <a:rPr lang="ko-KR" altLang="en-US" sz="1400" dirty="0"/>
              <a:t>현실</a:t>
            </a:r>
            <a:r>
              <a:rPr lang="en-US" altLang="ko-KR" sz="1400" dirty="0"/>
              <a:t>(</a:t>
            </a:r>
            <a:r>
              <a:rPr lang="ko-KR" altLang="en-US" sz="1400" dirty="0"/>
              <a:t>기능 등</a:t>
            </a:r>
            <a:r>
              <a:rPr lang="en-US" altLang="ko-KR" sz="1400" dirty="0"/>
              <a:t>)</a:t>
            </a:r>
            <a:r>
              <a:rPr lang="ko-KR" altLang="en-US" sz="1400" dirty="0"/>
              <a:t>이 혼용된 의미로서 ‘</a:t>
            </a:r>
            <a:r>
              <a:rPr lang="ko-KR" altLang="en-US" sz="1400" dirty="0" err="1"/>
              <a:t>공제’에</a:t>
            </a:r>
            <a:r>
              <a:rPr lang="ko-KR" altLang="en-US" sz="1400" dirty="0"/>
              <a:t> 접근할 경우 그것을 다양한 공제에 일관되게 적용에는 다소간의 무리가 있을 수 있다는 생각을 먼저 말씀드립니다</a:t>
            </a:r>
            <a:r>
              <a:rPr lang="en-US" altLang="ko-KR" sz="1400" dirty="0"/>
              <a:t>. 5. </a:t>
            </a:r>
            <a:r>
              <a:rPr lang="ko-KR" altLang="en-US" sz="1400" dirty="0"/>
              <a:t>그런 맥락에서 </a:t>
            </a:r>
            <a:r>
              <a:rPr lang="ko-KR" altLang="en-US" sz="1400" dirty="0" err="1"/>
              <a:t>최미수</a:t>
            </a:r>
            <a:r>
              <a:rPr lang="ko-KR" altLang="en-US" sz="1400" dirty="0"/>
              <a:t> 교수님께서 공제개념</a:t>
            </a:r>
            <a:r>
              <a:rPr lang="en-US" altLang="ko-KR" sz="1400" dirty="0"/>
              <a:t>, </a:t>
            </a:r>
            <a:r>
              <a:rPr lang="ko-KR" altLang="en-US" sz="1400" dirty="0"/>
              <a:t>연구대상으로 사회적 약자들을 위한 사회연대형 공제로 넓혀가자는 제안은 매우 </a:t>
            </a:r>
            <a:r>
              <a:rPr lang="ko-KR" altLang="en-US" sz="1400" dirty="0" err="1"/>
              <a:t>의미있게</a:t>
            </a:r>
            <a:r>
              <a:rPr lang="ko-KR" altLang="en-US" sz="1400" dirty="0"/>
              <a:t> 여겨집니다</a:t>
            </a:r>
            <a:r>
              <a:rPr lang="en-US" altLang="ko-KR" sz="1400" dirty="0"/>
              <a:t>. </a:t>
            </a:r>
            <a:r>
              <a:rPr lang="ko-KR" altLang="en-US" sz="1400" dirty="0"/>
              <a:t>이는 연말 토론에서 ‘</a:t>
            </a:r>
            <a:r>
              <a:rPr lang="ko-KR" altLang="en-US" sz="1400" dirty="0" err="1"/>
              <a:t>공제’가</a:t>
            </a:r>
            <a:r>
              <a:rPr lang="ko-KR" altLang="en-US" sz="1400" dirty="0"/>
              <a:t> 국가나 민간의 보호영역 밖에 있는 제</a:t>
            </a:r>
            <a:r>
              <a:rPr lang="en-US" altLang="ko-KR" sz="1400" dirty="0"/>
              <a:t>3</a:t>
            </a:r>
            <a:r>
              <a:rPr lang="ko-KR" altLang="en-US" sz="1400" dirty="0"/>
              <a:t>의 사회보호 기능을 수행할 수 있는 잠재성</a:t>
            </a:r>
            <a:r>
              <a:rPr lang="en-US" altLang="ko-KR" sz="1400" dirty="0"/>
              <a:t>, </a:t>
            </a:r>
            <a:r>
              <a:rPr lang="ko-KR" altLang="en-US" sz="1400" dirty="0"/>
              <a:t>대안성에 주목하고 있기 때문일 것이며</a:t>
            </a:r>
            <a:r>
              <a:rPr lang="en-US" altLang="ko-KR" sz="1400" dirty="0"/>
              <a:t>, </a:t>
            </a:r>
            <a:r>
              <a:rPr lang="ko-KR" altLang="en-US" sz="1400" dirty="0"/>
              <a:t>무엇보다 ‘현실의 공제’ 를 철학과 역사에 부합하여 그 확장범위를 넓히는 시도로 보이기 때문입니다</a:t>
            </a:r>
            <a:r>
              <a:rPr lang="en-US" altLang="ko-KR" sz="1400" dirty="0"/>
              <a:t>.</a:t>
            </a:r>
          </a:p>
          <a:p>
            <a:endParaRPr lang="en-US" altLang="ko-KR" sz="1400" dirty="0"/>
          </a:p>
          <a:p>
            <a:r>
              <a:rPr lang="ko-KR" altLang="en-US" sz="1400" dirty="0"/>
              <a:t>한편 다양한 공제를 규율할 </a:t>
            </a:r>
            <a:r>
              <a:rPr lang="ko-KR" altLang="en-US" sz="1400" dirty="0" err="1"/>
              <a:t>통할적</a:t>
            </a:r>
            <a:r>
              <a:rPr lang="ko-KR" altLang="en-US" sz="1400" dirty="0"/>
              <a:t> 틀 체계로서 김형기 교수님의 공제기본법 제안은 일정한 기준과 규제없이 추가</a:t>
            </a:r>
            <a:r>
              <a:rPr lang="en-US" altLang="ko-KR" sz="1400" dirty="0"/>
              <a:t>, </a:t>
            </a:r>
            <a:r>
              <a:rPr lang="ko-KR" altLang="en-US" sz="1400" dirty="0"/>
              <a:t>분할적으로 양산되는 공제를 일정한 틀안에서 양성화</a:t>
            </a:r>
            <a:r>
              <a:rPr lang="en-US" altLang="ko-KR" sz="1400" dirty="0"/>
              <a:t>, </a:t>
            </a:r>
            <a:r>
              <a:rPr lang="ko-KR" altLang="en-US" sz="1400" dirty="0"/>
              <a:t>제도화하자는 취지로 그 필요성은 결코 </a:t>
            </a:r>
            <a:r>
              <a:rPr lang="ko-KR" altLang="en-US" sz="1400" dirty="0" err="1"/>
              <a:t>부족하지않다고</a:t>
            </a:r>
            <a:r>
              <a:rPr lang="ko-KR" altLang="en-US" sz="1400" dirty="0"/>
              <a:t> 생각됩니다</a:t>
            </a:r>
            <a:r>
              <a:rPr lang="en-US" altLang="ko-KR" sz="1400" dirty="0"/>
              <a:t>. </a:t>
            </a:r>
            <a:r>
              <a:rPr lang="ko-KR" altLang="en-US" sz="1400" dirty="0"/>
              <a:t>다만</a:t>
            </a:r>
            <a:r>
              <a:rPr lang="en-US" altLang="ko-KR" sz="1400" dirty="0"/>
              <a:t>, </a:t>
            </a:r>
            <a:r>
              <a:rPr lang="ko-KR" altLang="en-US" sz="1400" dirty="0"/>
              <a:t>김형기 교수님의 ‘보험과 비교에 기반한 공제의 상대적 후진성</a:t>
            </a:r>
            <a:r>
              <a:rPr lang="en-US" altLang="ko-KR" sz="1400" dirty="0"/>
              <a:t>(</a:t>
            </a:r>
            <a:r>
              <a:rPr lang="ko-KR" altLang="en-US" sz="1400" dirty="0"/>
              <a:t>건전성</a:t>
            </a:r>
            <a:r>
              <a:rPr lang="en-US" altLang="ko-KR" sz="1400" dirty="0"/>
              <a:t>, </a:t>
            </a:r>
            <a:r>
              <a:rPr lang="ko-KR" altLang="en-US" sz="1400" dirty="0" err="1"/>
              <a:t>위험관리등</a:t>
            </a:r>
            <a:r>
              <a:rPr lang="ko-KR" altLang="en-US" sz="1400" dirty="0"/>
              <a:t> </a:t>
            </a:r>
            <a:r>
              <a:rPr lang="en-US" altLang="ko-KR" sz="1400" dirty="0"/>
              <a:t>)’</a:t>
            </a:r>
            <a:r>
              <a:rPr lang="ko-KR" altLang="en-US" sz="1400" dirty="0"/>
              <a:t>은 현실적으로 우리사회에 확인되는 공제실무와 관련하여 다소간 혼선을 줄 수도 있다는 생각입니다</a:t>
            </a:r>
            <a:r>
              <a:rPr lang="en-US" altLang="ko-KR" sz="1400" dirty="0"/>
              <a:t>. </a:t>
            </a:r>
            <a:r>
              <a:rPr lang="ko-KR" altLang="en-US" sz="1400" dirty="0"/>
              <a:t>즉</a:t>
            </a:r>
            <a:r>
              <a:rPr lang="en-US" altLang="ko-KR" sz="1400" dirty="0"/>
              <a:t>, </a:t>
            </a:r>
            <a:r>
              <a:rPr lang="ko-KR" altLang="en-US" sz="1400" dirty="0"/>
              <a:t>이를테면 앞서 말씀드린 현실공제의 스펙트럼 즉</a:t>
            </a:r>
            <a:r>
              <a:rPr lang="en-US" altLang="ko-KR" sz="1400" dirty="0"/>
              <a:t>, </a:t>
            </a:r>
            <a:r>
              <a:rPr lang="ko-KR" altLang="en-US" sz="1400" dirty="0"/>
              <a:t>대중영업이 가능한 농협공제부터 제한된 조합원 성격이 뚜렷한 공제까지 이를 일관되게 적용하기에는 다소간의 무리가 있을 수 있다는 생각입니다</a:t>
            </a:r>
            <a:r>
              <a:rPr lang="en-US" altLang="ko-KR" sz="1400" dirty="0"/>
              <a:t>. </a:t>
            </a:r>
            <a:r>
              <a:rPr lang="ko-KR" altLang="en-US" sz="1400" dirty="0"/>
              <a:t>저는 오히려 실무계의 공제조직</a:t>
            </a:r>
            <a:r>
              <a:rPr lang="en-US" altLang="ko-KR" sz="1400" dirty="0"/>
              <a:t>(</a:t>
            </a:r>
            <a:r>
              <a:rPr lang="ko-KR" altLang="en-US" sz="1400" dirty="0"/>
              <a:t>특히 </a:t>
            </a:r>
            <a:r>
              <a:rPr lang="en-US" altLang="ko-KR" sz="1400" dirty="0"/>
              <a:t>B2B)</a:t>
            </a:r>
            <a:r>
              <a:rPr lang="ko-KR" altLang="en-US" sz="1400" dirty="0"/>
              <a:t>이 갖고 있는 주요한 문제점의 하나로 </a:t>
            </a:r>
            <a:r>
              <a:rPr lang="ko-KR" altLang="en-US" sz="1400" dirty="0" err="1"/>
              <a:t>건국후</a:t>
            </a:r>
            <a:r>
              <a:rPr lang="ko-KR" altLang="en-US" sz="1400" dirty="0"/>
              <a:t> 공제조직 설립이 시작된 </a:t>
            </a:r>
            <a:r>
              <a:rPr lang="en-US" altLang="ko-KR" sz="1400" dirty="0"/>
              <a:t>1960</a:t>
            </a:r>
            <a:r>
              <a:rPr lang="ko-KR" altLang="en-US" sz="1400" dirty="0"/>
              <a:t>년 이후 </a:t>
            </a:r>
            <a:r>
              <a:rPr lang="en-US" altLang="ko-KR" sz="1400" dirty="0"/>
              <a:t>~ </a:t>
            </a:r>
            <a:r>
              <a:rPr lang="ko-KR" altLang="en-US" sz="1400" dirty="0"/>
              <a:t>최근까지 공제조직 설립의 일관된 양상으로 확인되는 현상</a:t>
            </a:r>
            <a:r>
              <a:rPr lang="en-US" altLang="ko-KR" sz="1400" dirty="0"/>
              <a:t>, </a:t>
            </a:r>
            <a:r>
              <a:rPr lang="ko-KR" altLang="en-US" sz="1400" dirty="0"/>
              <a:t>즉</a:t>
            </a:r>
            <a:r>
              <a:rPr lang="en-US" altLang="ko-KR" sz="1400" dirty="0"/>
              <a:t>, </a:t>
            </a:r>
            <a:r>
              <a:rPr lang="ko-KR" altLang="en-US" sz="1400" dirty="0"/>
              <a:t>업종협회가 주도하여 공제조직을 설립한 후 양 조직의 성격</a:t>
            </a:r>
            <a:r>
              <a:rPr lang="en-US" altLang="ko-KR" sz="1400" dirty="0"/>
              <a:t>, </a:t>
            </a:r>
            <a:r>
              <a:rPr lang="ko-KR" altLang="en-US" sz="1400" dirty="0"/>
              <a:t>목적이 상이함에도 불구하고 공제조직의 지배구조가 설립을 주도한 업종 협회에 강하게 종속되는 점</a:t>
            </a:r>
            <a:r>
              <a:rPr lang="en-US" altLang="ko-KR" sz="1400" dirty="0"/>
              <a:t>, </a:t>
            </a:r>
            <a:r>
              <a:rPr lang="ko-KR" altLang="en-US" sz="1400" dirty="0"/>
              <a:t>나아가 관련 소관부처와의 유착 등이 현실의 공제조직이 당면하는 다양한 문제의 원인으로 강하게 작용하고 있다고 생각합니다</a:t>
            </a:r>
            <a:r>
              <a:rPr lang="en-US" altLang="ko-KR" sz="1400" dirty="0"/>
              <a:t>. </a:t>
            </a:r>
            <a:r>
              <a:rPr lang="ko-KR" altLang="en-US" sz="1400" dirty="0"/>
              <a:t>물론 이는 저만의 생각이 아니라 다른 학자분들도 주목하고 계신 사항이기도 합니다</a:t>
            </a:r>
            <a:r>
              <a:rPr lang="en-US" altLang="ko-KR" sz="1400" dirty="0"/>
              <a:t>. </a:t>
            </a:r>
            <a:r>
              <a:rPr lang="ko-KR" altLang="en-US" sz="1400" dirty="0"/>
              <a:t>보험에 비해 상대적으로 느슨한 건전성 규제</a:t>
            </a:r>
            <a:r>
              <a:rPr lang="en-US" altLang="ko-KR" sz="1400" dirty="0"/>
              <a:t>, </a:t>
            </a:r>
            <a:r>
              <a:rPr lang="ko-KR" altLang="en-US" sz="1400" dirty="0"/>
              <a:t>소관부처별 감독에 의한 비효율과 비전문성</a:t>
            </a:r>
            <a:r>
              <a:rPr lang="en-US" altLang="ko-KR" sz="1400" dirty="0"/>
              <a:t>, </a:t>
            </a:r>
            <a:r>
              <a:rPr lang="ko-KR" altLang="en-US" sz="1400" dirty="0"/>
              <a:t>공제조직의 전문성 부재 등을 공제기본법과 같은 일관된 틀로 건전화하자는 취지에 깊이 공감하면서도 그 문제의 원인에 관해 보다 정밀한 시각이 전제될 때 실효적인 처방이 마련될 수 있지 않을까 생각합니다</a:t>
            </a:r>
            <a:r>
              <a:rPr lang="en-US" altLang="ko-KR" sz="1400" dirty="0"/>
              <a:t>.  </a:t>
            </a:r>
            <a:r>
              <a:rPr lang="ko-KR" altLang="en-US" sz="1400" dirty="0"/>
              <a:t>이상으로 제 토론을 마치면서</a:t>
            </a:r>
            <a:r>
              <a:rPr lang="en-US" altLang="ko-KR" sz="1400" dirty="0"/>
              <a:t>, </a:t>
            </a:r>
            <a:r>
              <a:rPr lang="ko-KR" altLang="en-US" sz="1400" dirty="0"/>
              <a:t>많은 배움을 주신 두분 교수님께 다시 한번 감사 드립니다</a:t>
            </a:r>
            <a:r>
              <a:rPr lang="en-US" altLang="ko-KR" sz="1400" dirty="0"/>
              <a:t>. </a:t>
            </a:r>
            <a:endParaRPr lang="ko-KR" altLang="en-US" sz="1400" dirty="0"/>
          </a:p>
        </p:txBody>
      </p:sp>
    </p:spTree>
    <p:extLst>
      <p:ext uri="{BB962C8B-B14F-4D97-AF65-F5344CB8AC3E}">
        <p14:creationId xmlns:p14="http://schemas.microsoft.com/office/powerpoint/2010/main" val="27170386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77687650-606F-49E0-8B6B-2D6954FAA7C7}"/>
              </a:ext>
            </a:extLst>
          </p:cNvPr>
          <p:cNvSpPr/>
          <p:nvPr/>
        </p:nvSpPr>
        <p:spPr>
          <a:xfrm>
            <a:off x="0" y="174022"/>
            <a:ext cx="12130481" cy="6432530"/>
          </a:xfrm>
          <a:prstGeom prst="rect">
            <a:avLst/>
          </a:prstGeom>
        </p:spPr>
        <p:txBody>
          <a:bodyPr wrap="square">
            <a:spAutoFit/>
          </a:bodyPr>
          <a:lstStyle/>
          <a:p>
            <a:r>
              <a:rPr lang="ko-KR" altLang="en-US" sz="1600" dirty="0"/>
              <a:t>공제세미나 토론 내용 </a:t>
            </a:r>
            <a:r>
              <a:rPr lang="en-US" altLang="ko-KR" sz="1600" dirty="0"/>
              <a:t>: </a:t>
            </a:r>
            <a:r>
              <a:rPr lang="ko-KR" altLang="en-US" sz="1600" dirty="0" err="1"/>
              <a:t>캡티브</a:t>
            </a:r>
            <a:r>
              <a:rPr lang="ko-KR" altLang="en-US" sz="1600" dirty="0"/>
              <a:t> 보험</a:t>
            </a:r>
          </a:p>
          <a:p>
            <a:r>
              <a:rPr lang="en-US" altLang="ko-KR" sz="1600" b="1" dirty="0"/>
              <a:t>- </a:t>
            </a:r>
            <a:r>
              <a:rPr lang="ko-KR" altLang="en-US" sz="1600" b="1" dirty="0"/>
              <a:t>신 동구 </a:t>
            </a:r>
            <a:r>
              <a:rPr lang="en-US" altLang="ko-KR" sz="1600" b="1" dirty="0"/>
              <a:t>(</a:t>
            </a:r>
            <a:r>
              <a:rPr lang="ko-KR" altLang="en-US" sz="1600" b="1" dirty="0"/>
              <a:t>전 삼성화재 부사장</a:t>
            </a:r>
            <a:r>
              <a:rPr lang="en-US" altLang="ko-KR" sz="1600" b="1" dirty="0"/>
              <a:t>) -</a:t>
            </a:r>
          </a:p>
          <a:p>
            <a:endParaRPr lang="en-US" altLang="ko-KR" sz="1600" dirty="0"/>
          </a:p>
          <a:p>
            <a:endParaRPr lang="en-US" altLang="ko-KR" sz="1400" dirty="0"/>
          </a:p>
          <a:p>
            <a:r>
              <a:rPr lang="en-US" altLang="ko-KR" sz="1400" dirty="0"/>
              <a:t>- Captive </a:t>
            </a:r>
            <a:r>
              <a:rPr lang="ko-KR" altLang="en-US" sz="1400" dirty="0"/>
              <a:t>추진방안이 성공하기 위해서는 발표자가 지적한 </a:t>
            </a:r>
            <a:r>
              <a:rPr lang="en-US" altLang="ko-KR" sz="1400" dirty="0"/>
              <a:t>Captive </a:t>
            </a:r>
            <a:r>
              <a:rPr lang="ko-KR" altLang="en-US" sz="1400" dirty="0"/>
              <a:t>모델의 단점들을 극복해야 하는데 그 단점들 중에서 실제 사업 </a:t>
            </a:r>
            <a:r>
              <a:rPr lang="ko-KR" altLang="en-US" sz="1400" dirty="0" err="1"/>
              <a:t>운영시</a:t>
            </a:r>
            <a:r>
              <a:rPr lang="ko-KR" altLang="en-US" sz="1400" dirty="0"/>
              <a:t> 현실적으로 부딪히는 난제는 인건비</a:t>
            </a:r>
            <a:r>
              <a:rPr lang="en-US" altLang="ko-KR" sz="1400" dirty="0"/>
              <a:t>, Management</a:t>
            </a:r>
            <a:r>
              <a:rPr lang="ko-KR" altLang="en-US" sz="1400" dirty="0"/>
              <a:t>회사 수수료 등에 소요되는 높은 사업비율임</a:t>
            </a:r>
            <a:r>
              <a:rPr lang="en-US" altLang="ko-KR" sz="1400" dirty="0"/>
              <a:t>. </a:t>
            </a:r>
          </a:p>
          <a:p>
            <a:endParaRPr lang="en-US" altLang="ko-KR" sz="1400" dirty="0"/>
          </a:p>
          <a:p>
            <a:r>
              <a:rPr lang="en-US" altLang="ko-KR" sz="1400" dirty="0"/>
              <a:t>- </a:t>
            </a:r>
            <a:r>
              <a:rPr lang="ko-KR" altLang="en-US" sz="1400" dirty="0"/>
              <a:t>더욱이</a:t>
            </a:r>
            <a:r>
              <a:rPr lang="en-US" altLang="ko-KR" sz="1400" dirty="0"/>
              <a:t>, </a:t>
            </a:r>
            <a:r>
              <a:rPr lang="ko-KR" altLang="en-US" sz="1400" dirty="0"/>
              <a:t>공제사업은 미국의 </a:t>
            </a:r>
            <a:r>
              <a:rPr lang="en-US" altLang="ko-KR" sz="1400" dirty="0"/>
              <a:t>Risk Retention Group</a:t>
            </a:r>
            <a:r>
              <a:rPr lang="ko-KR" altLang="en-US" sz="1400" dirty="0"/>
              <a:t>처럼 기본적으로 </a:t>
            </a:r>
            <a:r>
              <a:rPr lang="en-US" altLang="ko-KR" sz="1400" dirty="0"/>
              <a:t>Group Captive</a:t>
            </a:r>
            <a:r>
              <a:rPr lang="ko-KR" altLang="en-US" sz="1400" dirty="0"/>
              <a:t>와 동일한 속성을 가지고 있어</a:t>
            </a:r>
            <a:r>
              <a:rPr lang="en-US" altLang="ko-KR" sz="1400" dirty="0"/>
              <a:t>, </a:t>
            </a:r>
            <a:r>
              <a:rPr lang="ko-KR" altLang="en-US" sz="1400" dirty="0"/>
              <a:t>이런 공제사의 위험을 다시 </a:t>
            </a:r>
            <a:r>
              <a:rPr lang="en-US" altLang="ko-KR" sz="1400" dirty="0"/>
              <a:t>Captive</a:t>
            </a:r>
            <a:r>
              <a:rPr lang="ko-KR" altLang="en-US" sz="1400" dirty="0"/>
              <a:t>화 하는 것은 </a:t>
            </a:r>
            <a:r>
              <a:rPr lang="en-US" altLang="ko-KR" sz="1400" dirty="0"/>
              <a:t>Funds of Fund</a:t>
            </a:r>
            <a:r>
              <a:rPr lang="ko-KR" altLang="en-US" sz="1400" dirty="0"/>
              <a:t>와 같은 금융상품과 같아서</a:t>
            </a:r>
            <a:r>
              <a:rPr lang="en-US" altLang="ko-KR" sz="1400" dirty="0"/>
              <a:t>, </a:t>
            </a:r>
            <a:r>
              <a:rPr lang="ko-KR" altLang="en-US" sz="1400" dirty="0"/>
              <a:t>위험분산 효과와 같은 장점을 새롭게 창출하지 않는 한 운영의 효율성이 낮아지고 덜 </a:t>
            </a:r>
            <a:r>
              <a:rPr lang="ko-KR" altLang="en-US" sz="1400" dirty="0" err="1"/>
              <a:t>비용효율적일</a:t>
            </a:r>
            <a:r>
              <a:rPr lang="ko-KR" altLang="en-US" sz="1400" dirty="0"/>
              <a:t> 수 있음</a:t>
            </a:r>
          </a:p>
          <a:p>
            <a:endParaRPr lang="ko-KR" altLang="en-US" sz="1400" dirty="0"/>
          </a:p>
          <a:p>
            <a:r>
              <a:rPr lang="en-US" altLang="ko-KR" sz="1400" dirty="0"/>
              <a:t>- </a:t>
            </a:r>
            <a:r>
              <a:rPr lang="ko-KR" altLang="en-US" sz="1400" dirty="0"/>
              <a:t>또한</a:t>
            </a:r>
            <a:r>
              <a:rPr lang="en-US" altLang="ko-KR" sz="1400" dirty="0"/>
              <a:t>, </a:t>
            </a:r>
            <a:r>
              <a:rPr lang="ko-KR" altLang="en-US" sz="1400" dirty="0"/>
              <a:t>사이버</a:t>
            </a:r>
            <a:r>
              <a:rPr lang="en-US" altLang="ko-KR" sz="1400" dirty="0"/>
              <a:t>, </a:t>
            </a:r>
            <a:r>
              <a:rPr lang="ko-KR" altLang="en-US" sz="1400" dirty="0"/>
              <a:t>기후 위험 등 보험사가 인수를 꺼려하는 위험을 공제사로부터 </a:t>
            </a:r>
            <a:r>
              <a:rPr lang="en-US" altLang="ko-KR" sz="1400" dirty="0"/>
              <a:t>Captive</a:t>
            </a:r>
            <a:r>
              <a:rPr lang="ko-KR" altLang="en-US" sz="1400" dirty="0"/>
              <a:t>사가 재보험으로 인수하게 되면 본 </a:t>
            </a:r>
            <a:r>
              <a:rPr lang="en-US" altLang="ko-KR" sz="1400" dirty="0"/>
              <a:t>Captive</a:t>
            </a:r>
            <a:r>
              <a:rPr lang="ko-KR" altLang="en-US" sz="1400" dirty="0"/>
              <a:t>사도 위험분산을 위하여 </a:t>
            </a:r>
            <a:r>
              <a:rPr lang="ko-KR" altLang="en-US" sz="1400" dirty="0" err="1"/>
              <a:t>재재보험을</a:t>
            </a:r>
            <a:r>
              <a:rPr lang="ko-KR" altLang="en-US" sz="1400" dirty="0"/>
              <a:t> 필요로 하는데 이때 자본규모가 작아 자체 보유가 낮을 경우 예상 외로 매우 높은 </a:t>
            </a:r>
            <a:r>
              <a:rPr lang="ko-KR" altLang="en-US" sz="1400" dirty="0" err="1"/>
              <a:t>재재보험료가</a:t>
            </a:r>
            <a:r>
              <a:rPr lang="ko-KR" altLang="en-US" sz="1400" dirty="0"/>
              <a:t> 발생되어 </a:t>
            </a:r>
            <a:r>
              <a:rPr lang="ko-KR" altLang="en-US" sz="1400" dirty="0" err="1"/>
              <a:t>사업비률</a:t>
            </a:r>
            <a:r>
              <a:rPr lang="ko-KR" altLang="en-US" sz="1400" dirty="0"/>
              <a:t> 증가의 요인이 됨</a:t>
            </a:r>
            <a:r>
              <a:rPr lang="en-US" altLang="ko-KR" sz="1400" dirty="0"/>
              <a:t>.</a:t>
            </a:r>
          </a:p>
          <a:p>
            <a:endParaRPr lang="en-US" altLang="ko-KR" sz="1400" dirty="0"/>
          </a:p>
          <a:p>
            <a:r>
              <a:rPr lang="en-US" altLang="ko-KR" sz="1400" dirty="0"/>
              <a:t>- </a:t>
            </a:r>
            <a:r>
              <a:rPr lang="ko-KR" altLang="en-US" sz="1400" dirty="0"/>
              <a:t>그래서</a:t>
            </a:r>
            <a:r>
              <a:rPr lang="en-US" altLang="ko-KR" sz="1400" dirty="0"/>
              <a:t>, 50~60%</a:t>
            </a:r>
            <a:r>
              <a:rPr lang="ko-KR" altLang="en-US" sz="1400" dirty="0"/>
              <a:t>의 낮은 손해율이 시현되어도 사업비와 재보험 </a:t>
            </a:r>
            <a:r>
              <a:rPr lang="en-US" altLang="ko-KR" sz="1400" dirty="0"/>
              <a:t>Cost</a:t>
            </a:r>
            <a:r>
              <a:rPr lang="ko-KR" altLang="en-US" sz="1400" dirty="0"/>
              <a:t>를 부과하면 합산비율이 </a:t>
            </a:r>
            <a:r>
              <a:rPr lang="en-US" altLang="ko-KR" sz="1400" dirty="0"/>
              <a:t>100%</a:t>
            </a:r>
            <a:r>
              <a:rPr lang="ko-KR" altLang="en-US" sz="1400" dirty="0"/>
              <a:t>를 초과하여 회계상 정미손익이 </a:t>
            </a:r>
            <a:r>
              <a:rPr lang="en-US" altLang="ko-KR" sz="1400" dirty="0"/>
              <a:t>(-)</a:t>
            </a:r>
            <a:r>
              <a:rPr lang="ko-KR" altLang="en-US" sz="1400" dirty="0"/>
              <a:t>되는 현상이 자주 나타남</a:t>
            </a:r>
            <a:r>
              <a:rPr lang="en-US" altLang="ko-KR" sz="1400" dirty="0"/>
              <a:t>. </a:t>
            </a:r>
            <a:r>
              <a:rPr lang="ko-KR" altLang="en-US" sz="1400" dirty="0"/>
              <a:t>이 때문에 싱가폴의 많은 재보험사들은 사업비율을 낮추기 위하여 많은 노력을 함</a:t>
            </a:r>
            <a:r>
              <a:rPr lang="en-US" altLang="ko-KR" sz="1400" dirty="0"/>
              <a:t>.</a:t>
            </a:r>
          </a:p>
          <a:p>
            <a:endParaRPr lang="en-US" altLang="ko-KR" sz="1400" dirty="0"/>
          </a:p>
          <a:p>
            <a:r>
              <a:rPr lang="en-US" altLang="ko-KR" sz="1400" dirty="0"/>
              <a:t>- </a:t>
            </a:r>
            <a:r>
              <a:rPr lang="ko-KR" altLang="en-US" sz="1400" dirty="0"/>
              <a:t>재보험형 </a:t>
            </a:r>
            <a:r>
              <a:rPr lang="en-US" altLang="ko-KR" sz="1400" dirty="0"/>
              <a:t>Captive</a:t>
            </a:r>
            <a:r>
              <a:rPr lang="ko-KR" altLang="en-US" sz="1400" dirty="0"/>
              <a:t>사 </a:t>
            </a:r>
            <a:r>
              <a:rPr lang="ko-KR" altLang="en-US" sz="1400" dirty="0" err="1"/>
              <a:t>운영시</a:t>
            </a:r>
            <a:r>
              <a:rPr lang="ko-KR" altLang="en-US" sz="1400" dirty="0"/>
              <a:t> 사업비 경쟁력을 갖기 위해서는 싱가폴</a:t>
            </a:r>
            <a:r>
              <a:rPr lang="en-US" altLang="ko-KR" sz="1400" dirty="0"/>
              <a:t>, </a:t>
            </a:r>
            <a:r>
              <a:rPr lang="ko-KR" altLang="en-US" sz="1400" dirty="0"/>
              <a:t>버뮤다처럼 회사 주변에  </a:t>
            </a:r>
            <a:r>
              <a:rPr lang="en-US" altLang="ko-KR" sz="1400" dirty="0"/>
              <a:t>Management Co., IT</a:t>
            </a:r>
            <a:r>
              <a:rPr lang="ko-KR" altLang="en-US" sz="1400" dirty="0"/>
              <a:t>회사</a:t>
            </a:r>
            <a:r>
              <a:rPr lang="en-US" altLang="ko-KR" sz="1400" dirty="0"/>
              <a:t>, </a:t>
            </a:r>
            <a:r>
              <a:rPr lang="ko-KR" altLang="en-US" sz="1400" dirty="0"/>
              <a:t>계리회사 등 업무를 효율적으로 지원받을  수 있는 인프라가 갖춰져 있어야 가능한데</a:t>
            </a:r>
            <a:r>
              <a:rPr lang="en-US" altLang="ko-KR" sz="1400" dirty="0"/>
              <a:t>, </a:t>
            </a:r>
            <a:r>
              <a:rPr lang="ko-KR" altLang="en-US" sz="1400" dirty="0"/>
              <a:t>이는 사업비 경쟁력도 결국 주변에 관련 인프라</a:t>
            </a:r>
            <a:r>
              <a:rPr lang="en-US" altLang="ko-KR" sz="1400" dirty="0"/>
              <a:t>, </a:t>
            </a:r>
            <a:r>
              <a:rPr lang="ko-KR" altLang="en-US" sz="1400" dirty="0"/>
              <a:t>즉 생태계가 얼마나 잘 조성되어 </a:t>
            </a:r>
            <a:r>
              <a:rPr lang="ko-KR" altLang="en-US" sz="1400" dirty="0" err="1"/>
              <a:t>있느냐와</a:t>
            </a:r>
            <a:r>
              <a:rPr lang="ko-KR" altLang="en-US" sz="1400" dirty="0"/>
              <a:t> 관련되기 때문임</a:t>
            </a:r>
            <a:r>
              <a:rPr lang="en-US" altLang="ko-KR" sz="1400" dirty="0"/>
              <a:t>.</a:t>
            </a:r>
          </a:p>
          <a:p>
            <a:endParaRPr lang="en-US" altLang="ko-KR" sz="1400" dirty="0"/>
          </a:p>
          <a:p>
            <a:r>
              <a:rPr lang="en-US" altLang="ko-KR" sz="1400" dirty="0"/>
              <a:t>- </a:t>
            </a:r>
            <a:r>
              <a:rPr lang="ko-KR" altLang="en-US" sz="1400" dirty="0"/>
              <a:t>따라서 제주도가 </a:t>
            </a:r>
            <a:r>
              <a:rPr lang="en-US" altLang="ko-KR" sz="1400" dirty="0"/>
              <a:t>Captive Business</a:t>
            </a:r>
            <a:r>
              <a:rPr lang="ko-KR" altLang="en-US" sz="1400" dirty="0"/>
              <a:t>의 중심지역을 성공하기 위해서는 하루 아침에 이러한 생태계를 구축할 수 없기에 장기적 관점에서 지속적인 구축 노력을 해야 하고</a:t>
            </a:r>
            <a:r>
              <a:rPr lang="en-US" altLang="ko-KR" sz="1400" dirty="0"/>
              <a:t>, </a:t>
            </a:r>
            <a:r>
              <a:rPr lang="ko-KR" altLang="en-US" sz="1400" dirty="0"/>
              <a:t>처음에는 생태계 조성의 씨앗이 될 수 있는 작은 성공경험이 필요하기에 제안하신 사업모델이 꼭 진행되고 성공하였으면 좋겠음</a:t>
            </a:r>
            <a:r>
              <a:rPr lang="en-US" altLang="ko-KR" sz="1400" dirty="0"/>
              <a:t>. </a:t>
            </a:r>
          </a:p>
          <a:p>
            <a:endParaRPr lang="en-US" altLang="ko-KR" sz="1400" dirty="0"/>
          </a:p>
          <a:p>
            <a:r>
              <a:rPr lang="en-US" altLang="ko-KR" sz="1400" dirty="0"/>
              <a:t>- </a:t>
            </a:r>
            <a:r>
              <a:rPr lang="ko-KR" altLang="en-US" sz="1400" dirty="0"/>
              <a:t>또한 이러한 환경을 조기에 구축하기 위해서는 공제영역 외에도 위험전가에 필요성을 느끼지만 보험사들이 인수를 꺼려하는 </a:t>
            </a:r>
            <a:r>
              <a:rPr lang="ko-KR" altLang="en-US" sz="1400" dirty="0" err="1"/>
              <a:t>업권</a:t>
            </a:r>
            <a:r>
              <a:rPr lang="en-US" altLang="ko-KR" sz="1400" dirty="0"/>
              <a:t>, </a:t>
            </a:r>
            <a:r>
              <a:rPr lang="ko-KR" altLang="en-US" sz="1400" dirty="0"/>
              <a:t>예를 들어 가상자산화폐 거래시장의 위험 등을 본 시장에 적극 참여하도록 하는 등의 방식으로 시장 </a:t>
            </a:r>
            <a:r>
              <a:rPr lang="en-US" altLang="ko-KR" sz="1400" dirty="0"/>
              <a:t>Size</a:t>
            </a:r>
            <a:r>
              <a:rPr lang="ko-KR" altLang="en-US" sz="1400" dirty="0"/>
              <a:t>가 커져야 규모의 경제에 도달하면서 선순환 구조를 말들 수 있다고 생각함</a:t>
            </a:r>
            <a:r>
              <a:rPr lang="en-US" altLang="ko-KR" sz="1400" dirty="0"/>
              <a:t>.</a:t>
            </a:r>
          </a:p>
          <a:p>
            <a:r>
              <a:rPr lang="en-US" altLang="ko-KR" sz="1400" dirty="0"/>
              <a:t>- </a:t>
            </a:r>
            <a:r>
              <a:rPr lang="ko-KR" altLang="en-US" sz="1400" dirty="0"/>
              <a:t>이 상 </a:t>
            </a:r>
            <a:r>
              <a:rPr lang="en-US" altLang="ko-KR" sz="1400" dirty="0"/>
              <a:t>-</a:t>
            </a:r>
            <a:endParaRPr lang="ko-KR" altLang="en-US" sz="1400" dirty="0"/>
          </a:p>
        </p:txBody>
      </p:sp>
    </p:spTree>
    <p:extLst>
      <p:ext uri="{BB962C8B-B14F-4D97-AF65-F5344CB8AC3E}">
        <p14:creationId xmlns:p14="http://schemas.microsoft.com/office/powerpoint/2010/main" val="21206836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C8102E"/>
          </a:solidFill>
          <a:ln w="12700">
            <a:solidFill>
              <a:srgbClr val="C8102E"/>
            </a:solidFill>
            <a:prstDash val="solid"/>
          </a:ln>
        </p:spPr>
        <p:txBody>
          <a:bodyPr/>
          <a:lstStyle/>
          <a:p>
            <a:endParaRPr lang="ko-KR" altLang="en-US"/>
          </a:p>
        </p:txBody>
      </p:sp>
      <p:sp>
        <p:nvSpPr>
          <p:cNvPr id="3" name="Text 1"/>
          <p:cNvSpPr/>
          <p:nvPr/>
        </p:nvSpPr>
        <p:spPr>
          <a:xfrm>
            <a:off x="914400" y="731520"/>
            <a:ext cx="10058400" cy="365760"/>
          </a:xfrm>
          <a:prstGeom prst="rect">
            <a:avLst/>
          </a:prstGeom>
          <a:noFill/>
          <a:ln/>
        </p:spPr>
        <p:txBody>
          <a:bodyPr wrap="square" lIns="0" tIns="0" rIns="0" bIns="0" rtlCol="0" anchor="ctr"/>
          <a:lstStyle/>
          <a:p>
            <a:pPr marL="0" indent="0">
              <a:buNone/>
            </a:pPr>
            <a:r>
              <a:rPr lang="en-US" sz="1200" kern="0" spc="400" dirty="0">
                <a:solidFill>
                  <a:srgbClr val="CADCFC"/>
                </a:solidFill>
                <a:latin typeface="맑은 고딕" pitchFamily="34" charset="0"/>
                <a:ea typeface="맑은 고딕" pitchFamily="34" charset="-122"/>
                <a:cs typeface="맑은 고딕" pitchFamily="34" charset="-120"/>
              </a:rPr>
              <a:t>토론 발표자료  |  2026. 05. 21</a:t>
            </a:r>
            <a:endParaRPr lang="en-US" sz="1200" dirty="0"/>
          </a:p>
        </p:txBody>
      </p:sp>
      <p:sp>
        <p:nvSpPr>
          <p:cNvPr id="4" name="Text 2"/>
          <p:cNvSpPr/>
          <p:nvPr/>
        </p:nvSpPr>
        <p:spPr>
          <a:xfrm>
            <a:off x="914400" y="1645920"/>
            <a:ext cx="10515600" cy="822960"/>
          </a:xfrm>
          <a:prstGeom prst="rect">
            <a:avLst/>
          </a:prstGeom>
          <a:noFill/>
          <a:ln/>
        </p:spPr>
        <p:txBody>
          <a:bodyPr wrap="square" lIns="0" tIns="0" rIns="0" bIns="0" rtlCol="0" anchor="ctr"/>
          <a:lstStyle/>
          <a:p>
            <a:pPr marL="0" indent="0">
              <a:buNone/>
            </a:pPr>
            <a:r>
              <a:rPr lang="en-US" sz="4400" b="1" dirty="0">
                <a:solidFill>
                  <a:srgbClr val="FFFFFF"/>
                </a:solidFill>
                <a:latin typeface="맑은 고딕" pitchFamily="34" charset="0"/>
                <a:ea typeface="맑은 고딕" pitchFamily="34" charset="-122"/>
                <a:cs typeface="맑은 고딕" pitchFamily="34" charset="-120"/>
              </a:rPr>
              <a:t>한국 캡티브 도입,</a:t>
            </a:r>
            <a:endParaRPr lang="en-US" sz="4400" dirty="0"/>
          </a:p>
        </p:txBody>
      </p:sp>
      <p:sp>
        <p:nvSpPr>
          <p:cNvPr id="5" name="Text 3"/>
          <p:cNvSpPr/>
          <p:nvPr/>
        </p:nvSpPr>
        <p:spPr>
          <a:xfrm>
            <a:off x="914400" y="2468880"/>
            <a:ext cx="10515600" cy="822960"/>
          </a:xfrm>
          <a:prstGeom prst="rect">
            <a:avLst/>
          </a:prstGeom>
          <a:noFill/>
          <a:ln/>
        </p:spPr>
        <p:txBody>
          <a:bodyPr wrap="square" lIns="0" tIns="0" rIns="0" bIns="0" rtlCol="0" anchor="ctr"/>
          <a:lstStyle/>
          <a:p>
            <a:pPr marL="0" indent="0">
              <a:buNone/>
            </a:pPr>
            <a:r>
              <a:rPr lang="en-US" sz="4000" b="1" dirty="0">
                <a:solidFill>
                  <a:srgbClr val="CADCFC"/>
                </a:solidFill>
                <a:latin typeface="맑은 고딕" pitchFamily="34" charset="0"/>
                <a:ea typeface="맑은 고딕" pitchFamily="34" charset="-122"/>
                <a:cs typeface="맑은 고딕" pitchFamily="34" charset="-120"/>
              </a:rPr>
              <a:t>제도의 문제인가  인프라의 문제인가?</a:t>
            </a:r>
            <a:endParaRPr lang="en-US" sz="4000" dirty="0"/>
          </a:p>
        </p:txBody>
      </p:sp>
      <p:sp>
        <p:nvSpPr>
          <p:cNvPr id="6" name="Shape 4"/>
          <p:cNvSpPr/>
          <p:nvPr/>
        </p:nvSpPr>
        <p:spPr>
          <a:xfrm>
            <a:off x="914400" y="3566160"/>
            <a:ext cx="1097280" cy="45720"/>
          </a:xfrm>
          <a:prstGeom prst="rect">
            <a:avLst/>
          </a:prstGeom>
          <a:solidFill>
            <a:srgbClr val="C8102E"/>
          </a:solidFill>
          <a:ln w="12700">
            <a:solidFill>
              <a:srgbClr val="C8102E"/>
            </a:solidFill>
            <a:prstDash val="solid"/>
          </a:ln>
        </p:spPr>
        <p:txBody>
          <a:bodyPr/>
          <a:lstStyle/>
          <a:p>
            <a:endParaRPr lang="ko-KR" altLang="en-US"/>
          </a:p>
        </p:txBody>
      </p:sp>
      <p:sp>
        <p:nvSpPr>
          <p:cNvPr id="7" name="Text 5"/>
          <p:cNvSpPr/>
          <p:nvPr/>
        </p:nvSpPr>
        <p:spPr>
          <a:xfrm>
            <a:off x="914400" y="3840480"/>
            <a:ext cx="10515600" cy="457200"/>
          </a:xfrm>
          <a:prstGeom prst="rect">
            <a:avLst/>
          </a:prstGeom>
          <a:noFill/>
          <a:ln/>
        </p:spPr>
        <p:txBody>
          <a:bodyPr wrap="square" lIns="0" tIns="0" rIns="0" bIns="0" rtlCol="0" anchor="ctr"/>
          <a:lstStyle/>
          <a:p>
            <a:pPr marL="0" indent="0">
              <a:buNone/>
            </a:pPr>
            <a:r>
              <a:rPr lang="en-US" sz="2000" i="1" dirty="0">
                <a:solidFill>
                  <a:srgbClr val="FFFFFF"/>
                </a:solidFill>
                <a:latin typeface="맑은 고딕" pitchFamily="34" charset="0"/>
                <a:ea typeface="맑은 고딕" pitchFamily="34" charset="-122"/>
                <a:cs typeface="맑은 고딕" pitchFamily="34" charset="-120"/>
              </a:rPr>
              <a:t>「캡티브 동향과 과제」 발표에 대한 토론</a:t>
            </a:r>
            <a:endParaRPr lang="en-US" sz="2000" dirty="0"/>
          </a:p>
        </p:txBody>
      </p:sp>
      <p:sp>
        <p:nvSpPr>
          <p:cNvPr id="8" name="Shape 6"/>
          <p:cNvSpPr/>
          <p:nvPr/>
        </p:nvSpPr>
        <p:spPr>
          <a:xfrm>
            <a:off x="914400" y="5029200"/>
            <a:ext cx="4030824" cy="1097280"/>
          </a:xfrm>
          <a:prstGeom prst="rect">
            <a:avLst/>
          </a:prstGeom>
          <a:solidFill>
            <a:srgbClr val="1E2761"/>
          </a:solidFill>
          <a:ln w="12700">
            <a:solidFill>
              <a:srgbClr val="CADCFC"/>
            </a:solidFill>
            <a:prstDash val="solid"/>
          </a:ln>
        </p:spPr>
        <p:txBody>
          <a:bodyPr/>
          <a:lstStyle/>
          <a:p>
            <a:endParaRPr lang="ko-KR" altLang="en-US"/>
          </a:p>
        </p:txBody>
      </p:sp>
      <p:sp>
        <p:nvSpPr>
          <p:cNvPr id="9" name="Text 7"/>
          <p:cNvSpPr/>
          <p:nvPr/>
        </p:nvSpPr>
        <p:spPr>
          <a:xfrm>
            <a:off x="1097280" y="5120640"/>
            <a:ext cx="3474720" cy="914400"/>
          </a:xfrm>
          <a:prstGeom prst="rect">
            <a:avLst/>
          </a:prstGeom>
          <a:noFill/>
          <a:ln/>
        </p:spPr>
        <p:txBody>
          <a:bodyPr wrap="square" lIns="0" tIns="0" rIns="0" bIns="0" rtlCol="0" anchor="ctr"/>
          <a:lstStyle/>
          <a:p>
            <a:pPr marL="0" indent="0">
              <a:buNone/>
            </a:pPr>
            <a:r>
              <a:rPr lang="en-US" sz="1100" kern="0" spc="400" dirty="0">
                <a:solidFill>
                  <a:srgbClr val="CADCFC"/>
                </a:solidFill>
                <a:latin typeface="맑은 고딕" pitchFamily="34" charset="0"/>
                <a:ea typeface="맑은 고딕" pitchFamily="34" charset="-122"/>
                <a:cs typeface="맑은 고딕" pitchFamily="34" charset="-120"/>
              </a:rPr>
              <a:t>토론자</a:t>
            </a:r>
            <a:endParaRPr lang="en-US" sz="1100" dirty="0"/>
          </a:p>
          <a:p>
            <a:pPr marL="0" indent="0">
              <a:buNone/>
            </a:pPr>
            <a:r>
              <a:rPr lang="en-US" sz="2200" b="1" dirty="0">
                <a:solidFill>
                  <a:srgbClr val="FFFFFF"/>
                </a:solidFill>
                <a:latin typeface="맑은 고딕" pitchFamily="34" charset="0"/>
                <a:ea typeface="맑은 고딕" pitchFamily="34" charset="-122"/>
                <a:cs typeface="맑은 고딕" pitchFamily="34" charset="-120"/>
              </a:rPr>
              <a:t>송 영 흡 (</a:t>
            </a:r>
            <a:r>
              <a:rPr lang="ko-KR" altLang="en-US" sz="2200" b="1" dirty="0">
                <a:solidFill>
                  <a:srgbClr val="FFFFFF"/>
                </a:solidFill>
                <a:latin typeface="맑은 고딕" pitchFamily="34" charset="0"/>
                <a:ea typeface="맑은 고딕" pitchFamily="34" charset="-122"/>
                <a:cs typeface="맑은 고딕" pitchFamily="34" charset="-120"/>
              </a:rPr>
              <a:t>전 </a:t>
            </a:r>
            <a:r>
              <a:rPr lang="ko-KR" altLang="en-US" sz="2200" b="1" dirty="0" err="1">
                <a:solidFill>
                  <a:srgbClr val="FFFFFF"/>
                </a:solidFill>
                <a:latin typeface="맑은 고딕" pitchFamily="34" charset="0"/>
                <a:ea typeface="맑은 고딕" pitchFamily="34" charset="-122"/>
                <a:cs typeface="맑은 고딕" pitchFamily="34" charset="-120"/>
              </a:rPr>
              <a:t>코리안리</a:t>
            </a:r>
            <a:r>
              <a:rPr lang="ko-KR" altLang="en-US" sz="2200" b="1" dirty="0">
                <a:solidFill>
                  <a:srgbClr val="FFFFFF"/>
                </a:solidFill>
                <a:latin typeface="맑은 고딕" pitchFamily="34" charset="0"/>
                <a:ea typeface="맑은 고딕" pitchFamily="34" charset="-122"/>
                <a:cs typeface="맑은 고딕" pitchFamily="34" charset="-120"/>
              </a:rPr>
              <a:t> 전무</a:t>
            </a:r>
            <a:r>
              <a:rPr lang="en-US" altLang="ko-KR" sz="2200" b="1" dirty="0">
                <a:solidFill>
                  <a:srgbClr val="FFFFFF"/>
                </a:solidFill>
                <a:latin typeface="맑은 고딕" pitchFamily="34" charset="0"/>
                <a:ea typeface="맑은 고딕" pitchFamily="34" charset="-122"/>
                <a:cs typeface="맑은 고딕" pitchFamily="34" charset="-120"/>
              </a:rPr>
              <a:t>)</a:t>
            </a:r>
            <a:endParaRPr lang="en-US" sz="1100" dirty="0"/>
          </a:p>
        </p:txBody>
      </p:sp>
      <p:sp>
        <p:nvSpPr>
          <p:cNvPr id="10" name="Text 8"/>
          <p:cNvSpPr/>
          <p:nvPr/>
        </p:nvSpPr>
        <p:spPr>
          <a:xfrm>
            <a:off x="5029200" y="5577840"/>
            <a:ext cx="6400800" cy="365760"/>
          </a:xfrm>
          <a:prstGeom prst="rect">
            <a:avLst/>
          </a:prstGeom>
          <a:noFill/>
          <a:ln/>
        </p:spPr>
        <p:txBody>
          <a:bodyPr wrap="square" lIns="0" tIns="0" rIns="0" bIns="0" rtlCol="0" anchor="ctr"/>
          <a:lstStyle/>
          <a:p>
            <a:pPr marL="0" indent="0" algn="r">
              <a:buNone/>
            </a:pPr>
            <a:r>
              <a:rPr lang="en-US" sz="1300" dirty="0">
                <a:solidFill>
                  <a:srgbClr val="CADCFC"/>
                </a:solidFill>
                <a:latin typeface="맑은 고딕" pitchFamily="34" charset="0"/>
                <a:ea typeface="맑은 고딕" pitchFamily="34" charset="-122"/>
                <a:cs typeface="맑은 고딕" pitchFamily="34" charset="-120"/>
              </a:rPr>
              <a:t>한국공제학회 2026 춘계 학술정책세미나</a:t>
            </a:r>
            <a:endParaRPr lang="en-US" sz="13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발표의 학술적 기여</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한국공제보험연구소 「캡티브 동향과 과제」에 대한 평가</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457200" y="1920240"/>
            <a:ext cx="3566160" cy="3840480"/>
          </a:xfrm>
          <a:prstGeom prst="rect">
            <a:avLst/>
          </a:prstGeom>
          <a:solidFill>
            <a:srgbClr val="F8FAFC"/>
          </a:solidFill>
          <a:ln w="12700">
            <a:solidFill>
              <a:srgbClr val="E5E7EB"/>
            </a:solidFill>
            <a:prstDash val="solid"/>
          </a:ln>
        </p:spPr>
        <p:txBody>
          <a:bodyPr/>
          <a:lstStyle/>
          <a:p>
            <a:endParaRPr lang="ko-KR" altLang="en-US"/>
          </a:p>
        </p:txBody>
      </p:sp>
      <p:sp>
        <p:nvSpPr>
          <p:cNvPr id="6" name="Shape 4"/>
          <p:cNvSpPr/>
          <p:nvPr/>
        </p:nvSpPr>
        <p:spPr>
          <a:xfrm>
            <a:off x="457200" y="1920240"/>
            <a:ext cx="3566160" cy="109728"/>
          </a:xfrm>
          <a:prstGeom prst="rect">
            <a:avLst/>
          </a:prstGeom>
          <a:solidFill>
            <a:srgbClr val="1E2761"/>
          </a:solidFill>
          <a:ln w="12700">
            <a:solidFill>
              <a:srgbClr val="1E2761"/>
            </a:solidFill>
            <a:prstDash val="solid"/>
          </a:ln>
        </p:spPr>
        <p:txBody>
          <a:bodyPr/>
          <a:lstStyle/>
          <a:p>
            <a:endParaRPr lang="ko-KR" altLang="en-US"/>
          </a:p>
        </p:txBody>
      </p:sp>
      <p:sp>
        <p:nvSpPr>
          <p:cNvPr id="7" name="Text 5"/>
          <p:cNvSpPr/>
          <p:nvPr/>
        </p:nvSpPr>
        <p:spPr>
          <a:xfrm>
            <a:off x="731520" y="2240280"/>
            <a:ext cx="1371600" cy="640080"/>
          </a:xfrm>
          <a:prstGeom prst="rect">
            <a:avLst/>
          </a:prstGeom>
          <a:noFill/>
          <a:ln/>
        </p:spPr>
        <p:txBody>
          <a:bodyPr wrap="square" lIns="0" tIns="0" rIns="0" bIns="0" rtlCol="0" anchor="ctr"/>
          <a:lstStyle/>
          <a:p>
            <a:pPr marL="0" indent="0">
              <a:buNone/>
            </a:pPr>
            <a:r>
              <a:rPr lang="en-US" sz="3600" b="1" dirty="0">
                <a:solidFill>
                  <a:srgbClr val="C8102E"/>
                </a:solidFill>
                <a:latin typeface="맑은 고딕" pitchFamily="34" charset="0"/>
                <a:ea typeface="맑은 고딕" pitchFamily="34" charset="-122"/>
                <a:cs typeface="맑은 고딕" pitchFamily="34" charset="-120"/>
              </a:rPr>
              <a:t>01</a:t>
            </a:r>
            <a:endParaRPr lang="en-US" sz="3600" dirty="0"/>
          </a:p>
        </p:txBody>
      </p:sp>
      <p:sp>
        <p:nvSpPr>
          <p:cNvPr id="8" name="Text 6"/>
          <p:cNvSpPr/>
          <p:nvPr/>
        </p:nvSpPr>
        <p:spPr>
          <a:xfrm>
            <a:off x="731520" y="3017520"/>
            <a:ext cx="3017520" cy="548640"/>
          </a:xfrm>
          <a:prstGeom prst="rect">
            <a:avLst/>
          </a:prstGeom>
          <a:noFill/>
          <a:ln/>
        </p:spPr>
        <p:txBody>
          <a:bodyPr wrap="square" lIns="0" tIns="0" rIns="0" bIns="0" rtlCol="0" anchor="ctr"/>
          <a:lstStyle/>
          <a:p>
            <a:pPr marL="0" indent="0">
              <a:buNone/>
            </a:pPr>
            <a:r>
              <a:rPr lang="en-US" sz="2200" b="1" dirty="0">
                <a:solidFill>
                  <a:srgbClr val="1E2761"/>
                </a:solidFill>
                <a:latin typeface="맑은 고딕" pitchFamily="34" charset="0"/>
                <a:ea typeface="맑은 고딕" pitchFamily="34" charset="-122"/>
                <a:cs typeface="맑은 고딕" pitchFamily="34" charset="-120"/>
              </a:rPr>
              <a:t>진단의 정확성</a:t>
            </a:r>
            <a:endParaRPr lang="en-US" sz="2200" dirty="0"/>
          </a:p>
        </p:txBody>
      </p:sp>
      <p:sp>
        <p:nvSpPr>
          <p:cNvPr id="9" name="Shape 7"/>
          <p:cNvSpPr/>
          <p:nvPr/>
        </p:nvSpPr>
        <p:spPr>
          <a:xfrm>
            <a:off x="731520" y="3703320"/>
            <a:ext cx="457200" cy="36576"/>
          </a:xfrm>
          <a:prstGeom prst="rect">
            <a:avLst/>
          </a:prstGeom>
          <a:solidFill>
            <a:srgbClr val="C8102E"/>
          </a:solidFill>
          <a:ln w="12700">
            <a:solidFill>
              <a:srgbClr val="C8102E"/>
            </a:solidFill>
            <a:prstDash val="solid"/>
          </a:ln>
        </p:spPr>
        <p:txBody>
          <a:bodyPr/>
          <a:lstStyle/>
          <a:p>
            <a:endParaRPr lang="ko-KR" altLang="en-US"/>
          </a:p>
        </p:txBody>
      </p:sp>
      <p:sp>
        <p:nvSpPr>
          <p:cNvPr id="10" name="Text 8"/>
          <p:cNvSpPr/>
          <p:nvPr/>
        </p:nvSpPr>
        <p:spPr>
          <a:xfrm>
            <a:off x="731520" y="3886200"/>
            <a:ext cx="3017520" cy="1737360"/>
          </a:xfrm>
          <a:prstGeom prst="rect">
            <a:avLst/>
          </a:prstGeom>
          <a:noFill/>
          <a:ln/>
        </p:spPr>
        <p:txBody>
          <a:bodyPr wrap="square" lIns="0" tIns="0" rIns="0" bIns="0" rtlCol="0" anchor="t"/>
          <a:lstStyle/>
          <a:p>
            <a:pPr marL="0" indent="0">
              <a:spcAft>
                <a:spcPts val="400"/>
              </a:spcAft>
              <a:buNone/>
            </a:pPr>
            <a:r>
              <a:rPr lang="en-US" sz="1300" dirty="0">
                <a:solidFill>
                  <a:srgbClr val="1F2937"/>
                </a:solidFill>
                <a:latin typeface="맑은 고딕" pitchFamily="34" charset="0"/>
                <a:ea typeface="맑은 고딕" pitchFamily="34" charset="-122"/>
                <a:cs typeface="맑은 고딕" pitchFamily="34" charset="-120"/>
              </a:rPr>
              <a:t>한국 캡티브 논의가 반복해 온</a:t>
            </a:r>
            <a:endParaRPr lang="en-US" sz="1300" dirty="0"/>
          </a:p>
          <a:p>
            <a:pPr marL="0" indent="0">
              <a:spcAft>
                <a:spcPts val="400"/>
              </a:spcAft>
              <a:buNone/>
            </a:pPr>
            <a:r>
              <a:rPr lang="en-US" sz="1300" dirty="0">
                <a:solidFill>
                  <a:srgbClr val="1F2937"/>
                </a:solidFill>
                <a:latin typeface="맑은 고딕" pitchFamily="34" charset="0"/>
                <a:ea typeface="맑은 고딕" pitchFamily="34" charset="-122"/>
                <a:cs typeface="맑은 고딕" pitchFamily="34" charset="-120"/>
              </a:rPr>
              <a:t>"연구→지역추진→당국 반대→지연"</a:t>
            </a:r>
            <a:endParaRPr lang="en-US" sz="1300" dirty="0"/>
          </a:p>
          <a:p>
            <a:pPr marL="0" indent="0">
              <a:spcAft>
                <a:spcPts val="400"/>
              </a:spcAft>
              <a:buNone/>
            </a:pPr>
            <a:r>
              <a:rPr lang="en-US" sz="1300" dirty="0">
                <a:solidFill>
                  <a:srgbClr val="1F2937"/>
                </a:solidFill>
                <a:latin typeface="맑은 고딕" pitchFamily="34" charset="0"/>
                <a:ea typeface="맑은 고딕" pitchFamily="34" charset="-122"/>
                <a:cs typeface="맑은 고딕" pitchFamily="34" charset="-120"/>
              </a:rPr>
              <a:t>패턴의 명료한 진단</a:t>
            </a:r>
            <a:endParaRPr lang="en-US" sz="1300" dirty="0"/>
          </a:p>
        </p:txBody>
      </p:sp>
      <p:sp>
        <p:nvSpPr>
          <p:cNvPr id="11" name="Shape 9"/>
          <p:cNvSpPr/>
          <p:nvPr/>
        </p:nvSpPr>
        <p:spPr>
          <a:xfrm>
            <a:off x="4297680" y="1920240"/>
            <a:ext cx="3566160" cy="3840480"/>
          </a:xfrm>
          <a:prstGeom prst="rect">
            <a:avLst/>
          </a:prstGeom>
          <a:solidFill>
            <a:srgbClr val="F8FAFC"/>
          </a:solidFill>
          <a:ln w="12700">
            <a:solidFill>
              <a:srgbClr val="E5E7EB"/>
            </a:solidFill>
            <a:prstDash val="solid"/>
          </a:ln>
        </p:spPr>
        <p:txBody>
          <a:bodyPr/>
          <a:lstStyle/>
          <a:p>
            <a:endParaRPr lang="ko-KR" altLang="en-US"/>
          </a:p>
        </p:txBody>
      </p:sp>
      <p:sp>
        <p:nvSpPr>
          <p:cNvPr id="12" name="Shape 10"/>
          <p:cNvSpPr/>
          <p:nvPr/>
        </p:nvSpPr>
        <p:spPr>
          <a:xfrm>
            <a:off x="4297680" y="1920240"/>
            <a:ext cx="3566160" cy="109728"/>
          </a:xfrm>
          <a:prstGeom prst="rect">
            <a:avLst/>
          </a:prstGeom>
          <a:solidFill>
            <a:srgbClr val="1E2761"/>
          </a:solidFill>
          <a:ln w="12700">
            <a:solidFill>
              <a:srgbClr val="1E2761"/>
            </a:solidFill>
            <a:prstDash val="solid"/>
          </a:ln>
        </p:spPr>
        <p:txBody>
          <a:bodyPr/>
          <a:lstStyle/>
          <a:p>
            <a:endParaRPr lang="ko-KR" altLang="en-US"/>
          </a:p>
        </p:txBody>
      </p:sp>
      <p:sp>
        <p:nvSpPr>
          <p:cNvPr id="13" name="Text 11"/>
          <p:cNvSpPr/>
          <p:nvPr/>
        </p:nvSpPr>
        <p:spPr>
          <a:xfrm>
            <a:off x="4572000" y="2240280"/>
            <a:ext cx="1371600" cy="640080"/>
          </a:xfrm>
          <a:prstGeom prst="rect">
            <a:avLst/>
          </a:prstGeom>
          <a:noFill/>
          <a:ln/>
        </p:spPr>
        <p:txBody>
          <a:bodyPr wrap="square" lIns="0" tIns="0" rIns="0" bIns="0" rtlCol="0" anchor="ctr"/>
          <a:lstStyle/>
          <a:p>
            <a:pPr marL="0" indent="0">
              <a:buNone/>
            </a:pPr>
            <a:r>
              <a:rPr lang="en-US" sz="3600" b="1" dirty="0">
                <a:solidFill>
                  <a:srgbClr val="C8102E"/>
                </a:solidFill>
                <a:latin typeface="맑은 고딕" pitchFamily="34" charset="0"/>
                <a:ea typeface="맑은 고딕" pitchFamily="34" charset="-122"/>
                <a:cs typeface="맑은 고딕" pitchFamily="34" charset="-120"/>
              </a:rPr>
              <a:t>02</a:t>
            </a:r>
            <a:endParaRPr lang="en-US" sz="3600" dirty="0"/>
          </a:p>
        </p:txBody>
      </p:sp>
      <p:sp>
        <p:nvSpPr>
          <p:cNvPr id="14" name="Text 12"/>
          <p:cNvSpPr/>
          <p:nvPr/>
        </p:nvSpPr>
        <p:spPr>
          <a:xfrm>
            <a:off x="4572000" y="3017520"/>
            <a:ext cx="3017520" cy="548640"/>
          </a:xfrm>
          <a:prstGeom prst="rect">
            <a:avLst/>
          </a:prstGeom>
          <a:noFill/>
          <a:ln/>
        </p:spPr>
        <p:txBody>
          <a:bodyPr wrap="square" lIns="0" tIns="0" rIns="0" bIns="0" rtlCol="0" anchor="ctr"/>
          <a:lstStyle/>
          <a:p>
            <a:pPr marL="0" indent="0">
              <a:buNone/>
            </a:pPr>
            <a:r>
              <a:rPr lang="en-US" sz="2200" b="1" dirty="0">
                <a:solidFill>
                  <a:srgbClr val="1E2761"/>
                </a:solidFill>
                <a:latin typeface="맑은 고딕" pitchFamily="34" charset="0"/>
                <a:ea typeface="맑은 고딕" pitchFamily="34" charset="-122"/>
                <a:cs typeface="맑은 고딕" pitchFamily="34" charset="-120"/>
              </a:rPr>
              <a:t>패러다임 전환</a:t>
            </a:r>
            <a:endParaRPr lang="en-US" sz="2200" dirty="0"/>
          </a:p>
        </p:txBody>
      </p:sp>
      <p:sp>
        <p:nvSpPr>
          <p:cNvPr id="15" name="Shape 13"/>
          <p:cNvSpPr/>
          <p:nvPr/>
        </p:nvSpPr>
        <p:spPr>
          <a:xfrm>
            <a:off x="4572000" y="3703320"/>
            <a:ext cx="457200" cy="36576"/>
          </a:xfrm>
          <a:prstGeom prst="rect">
            <a:avLst/>
          </a:prstGeom>
          <a:solidFill>
            <a:srgbClr val="C8102E"/>
          </a:solidFill>
          <a:ln w="12700">
            <a:solidFill>
              <a:srgbClr val="C8102E"/>
            </a:solidFill>
            <a:prstDash val="solid"/>
          </a:ln>
        </p:spPr>
        <p:txBody>
          <a:bodyPr/>
          <a:lstStyle/>
          <a:p>
            <a:endParaRPr lang="ko-KR" altLang="en-US"/>
          </a:p>
        </p:txBody>
      </p:sp>
      <p:sp>
        <p:nvSpPr>
          <p:cNvPr id="16" name="Text 14"/>
          <p:cNvSpPr/>
          <p:nvPr/>
        </p:nvSpPr>
        <p:spPr>
          <a:xfrm>
            <a:off x="4572000" y="3886200"/>
            <a:ext cx="3017520" cy="1737360"/>
          </a:xfrm>
          <a:prstGeom prst="rect">
            <a:avLst/>
          </a:prstGeom>
          <a:noFill/>
          <a:ln/>
        </p:spPr>
        <p:txBody>
          <a:bodyPr wrap="square" lIns="0" tIns="0" rIns="0" bIns="0" rtlCol="0" anchor="t"/>
          <a:lstStyle/>
          <a:p>
            <a:pPr marL="0" indent="0">
              <a:spcAft>
                <a:spcPts val="400"/>
              </a:spcAft>
              <a:buNone/>
            </a:pPr>
            <a:r>
              <a:rPr lang="en-US" sz="1300" dirty="0">
                <a:solidFill>
                  <a:srgbClr val="1F2937"/>
                </a:solidFill>
                <a:latin typeface="맑은 고딕" pitchFamily="34" charset="0"/>
                <a:ea typeface="맑은 고딕" pitchFamily="34" charset="-122"/>
                <a:cs typeface="맑은 고딕" pitchFamily="34" charset="-120"/>
              </a:rPr>
              <a:t>제주도 지역 기반 접근 →</a:t>
            </a:r>
            <a:endParaRPr lang="en-US" sz="1300" dirty="0"/>
          </a:p>
          <a:p>
            <a:pPr marL="0" indent="0">
              <a:spcAft>
                <a:spcPts val="400"/>
              </a:spcAft>
              <a:buNone/>
            </a:pPr>
            <a:r>
              <a:rPr lang="en-US" sz="1300" dirty="0">
                <a:solidFill>
                  <a:srgbClr val="1F2937"/>
                </a:solidFill>
                <a:latin typeface="맑은 고딕" pitchFamily="34" charset="0"/>
                <a:ea typeface="맑은 고딕" pitchFamily="34" charset="-122"/>
                <a:cs typeface="맑은 고딕" pitchFamily="34" charset="-120"/>
              </a:rPr>
              <a:t>공제조합 제도 기반 접근</a:t>
            </a:r>
            <a:endParaRPr lang="en-US" sz="1300" dirty="0"/>
          </a:p>
          <a:p>
            <a:pPr marL="0" indent="0">
              <a:spcAft>
                <a:spcPts val="400"/>
              </a:spcAft>
              <a:buNone/>
            </a:pPr>
            <a:r>
              <a:rPr lang="en-US" sz="1300" dirty="0">
                <a:solidFill>
                  <a:srgbClr val="1F2937"/>
                </a:solidFill>
                <a:latin typeface="맑은 고딕" pitchFamily="34" charset="0"/>
                <a:ea typeface="맑은 고딕" pitchFamily="34" charset="-122"/>
                <a:cs typeface="맑은 고딕" pitchFamily="34" charset="-120"/>
              </a:rPr>
              <a:t>새로운 경로 제시</a:t>
            </a:r>
            <a:endParaRPr lang="en-US" sz="1300" dirty="0"/>
          </a:p>
        </p:txBody>
      </p:sp>
      <p:sp>
        <p:nvSpPr>
          <p:cNvPr id="17" name="Shape 15"/>
          <p:cNvSpPr/>
          <p:nvPr/>
        </p:nvSpPr>
        <p:spPr>
          <a:xfrm>
            <a:off x="8138160" y="1920240"/>
            <a:ext cx="3566160" cy="3840480"/>
          </a:xfrm>
          <a:prstGeom prst="rect">
            <a:avLst/>
          </a:prstGeom>
          <a:solidFill>
            <a:srgbClr val="F8FAFC"/>
          </a:solidFill>
          <a:ln w="12700">
            <a:solidFill>
              <a:srgbClr val="E5E7EB"/>
            </a:solidFill>
            <a:prstDash val="solid"/>
          </a:ln>
        </p:spPr>
        <p:txBody>
          <a:bodyPr/>
          <a:lstStyle/>
          <a:p>
            <a:endParaRPr lang="ko-KR" altLang="en-US"/>
          </a:p>
        </p:txBody>
      </p:sp>
      <p:sp>
        <p:nvSpPr>
          <p:cNvPr id="18" name="Shape 16"/>
          <p:cNvSpPr/>
          <p:nvPr/>
        </p:nvSpPr>
        <p:spPr>
          <a:xfrm>
            <a:off x="8138160" y="1920240"/>
            <a:ext cx="3566160" cy="109728"/>
          </a:xfrm>
          <a:prstGeom prst="rect">
            <a:avLst/>
          </a:prstGeom>
          <a:solidFill>
            <a:srgbClr val="1E2761"/>
          </a:solidFill>
          <a:ln w="12700">
            <a:solidFill>
              <a:srgbClr val="1E2761"/>
            </a:solidFill>
            <a:prstDash val="solid"/>
          </a:ln>
        </p:spPr>
        <p:txBody>
          <a:bodyPr/>
          <a:lstStyle/>
          <a:p>
            <a:endParaRPr lang="ko-KR" altLang="en-US"/>
          </a:p>
        </p:txBody>
      </p:sp>
      <p:sp>
        <p:nvSpPr>
          <p:cNvPr id="19" name="Text 17"/>
          <p:cNvSpPr/>
          <p:nvPr/>
        </p:nvSpPr>
        <p:spPr>
          <a:xfrm>
            <a:off x="8412480" y="2240280"/>
            <a:ext cx="1371600" cy="640080"/>
          </a:xfrm>
          <a:prstGeom prst="rect">
            <a:avLst/>
          </a:prstGeom>
          <a:noFill/>
          <a:ln/>
        </p:spPr>
        <p:txBody>
          <a:bodyPr wrap="square" lIns="0" tIns="0" rIns="0" bIns="0" rtlCol="0" anchor="ctr"/>
          <a:lstStyle/>
          <a:p>
            <a:pPr marL="0" indent="0">
              <a:buNone/>
            </a:pPr>
            <a:r>
              <a:rPr lang="en-US" sz="3600" b="1" dirty="0">
                <a:solidFill>
                  <a:srgbClr val="C8102E"/>
                </a:solidFill>
                <a:latin typeface="맑은 고딕" pitchFamily="34" charset="0"/>
                <a:ea typeface="맑은 고딕" pitchFamily="34" charset="-122"/>
                <a:cs typeface="맑은 고딕" pitchFamily="34" charset="-120"/>
              </a:rPr>
              <a:t>03</a:t>
            </a:r>
            <a:endParaRPr lang="en-US" sz="3600" dirty="0"/>
          </a:p>
        </p:txBody>
      </p:sp>
      <p:sp>
        <p:nvSpPr>
          <p:cNvPr id="20" name="Text 18"/>
          <p:cNvSpPr/>
          <p:nvPr/>
        </p:nvSpPr>
        <p:spPr>
          <a:xfrm>
            <a:off x="8412480" y="3017520"/>
            <a:ext cx="3017520" cy="548640"/>
          </a:xfrm>
          <a:prstGeom prst="rect">
            <a:avLst/>
          </a:prstGeom>
          <a:noFill/>
          <a:ln/>
        </p:spPr>
        <p:txBody>
          <a:bodyPr wrap="square" lIns="0" tIns="0" rIns="0" bIns="0" rtlCol="0" anchor="ctr"/>
          <a:lstStyle/>
          <a:p>
            <a:pPr marL="0" indent="0">
              <a:buNone/>
            </a:pPr>
            <a:r>
              <a:rPr lang="en-US" sz="2200" b="1" dirty="0">
                <a:solidFill>
                  <a:srgbClr val="1E2761"/>
                </a:solidFill>
                <a:latin typeface="맑은 고딕" pitchFamily="34" charset="0"/>
                <a:ea typeface="맑은 고딕" pitchFamily="34" charset="-122"/>
                <a:cs typeface="맑은 고딕" pitchFamily="34" charset="-120"/>
              </a:rPr>
              <a:t>실증적 검증</a:t>
            </a:r>
            <a:endParaRPr lang="en-US" sz="2200" dirty="0"/>
          </a:p>
        </p:txBody>
      </p:sp>
      <p:sp>
        <p:nvSpPr>
          <p:cNvPr id="21" name="Shape 19"/>
          <p:cNvSpPr/>
          <p:nvPr/>
        </p:nvSpPr>
        <p:spPr>
          <a:xfrm>
            <a:off x="8412480" y="3703320"/>
            <a:ext cx="457200" cy="36576"/>
          </a:xfrm>
          <a:prstGeom prst="rect">
            <a:avLst/>
          </a:prstGeom>
          <a:solidFill>
            <a:srgbClr val="C8102E"/>
          </a:solidFill>
          <a:ln w="12700">
            <a:solidFill>
              <a:srgbClr val="C8102E"/>
            </a:solidFill>
            <a:prstDash val="solid"/>
          </a:ln>
        </p:spPr>
        <p:txBody>
          <a:bodyPr/>
          <a:lstStyle/>
          <a:p>
            <a:endParaRPr lang="ko-KR" altLang="en-US"/>
          </a:p>
        </p:txBody>
      </p:sp>
      <p:sp>
        <p:nvSpPr>
          <p:cNvPr id="22" name="Text 20"/>
          <p:cNvSpPr/>
          <p:nvPr/>
        </p:nvSpPr>
        <p:spPr>
          <a:xfrm>
            <a:off x="8412480" y="3886200"/>
            <a:ext cx="3017520" cy="1737360"/>
          </a:xfrm>
          <a:prstGeom prst="rect">
            <a:avLst/>
          </a:prstGeom>
          <a:noFill/>
          <a:ln/>
        </p:spPr>
        <p:txBody>
          <a:bodyPr wrap="square" lIns="0" tIns="0" rIns="0" bIns="0" rtlCol="0" anchor="t"/>
          <a:lstStyle/>
          <a:p>
            <a:pPr marL="0" indent="0">
              <a:spcAft>
                <a:spcPts val="400"/>
              </a:spcAft>
              <a:buNone/>
            </a:pPr>
            <a:r>
              <a:rPr lang="en-US" sz="1300" dirty="0">
                <a:solidFill>
                  <a:srgbClr val="1F2937"/>
                </a:solidFill>
                <a:latin typeface="맑은 고딕" pitchFamily="34" charset="0"/>
                <a:ea typeface="맑은 고딕" pitchFamily="34" charset="-122"/>
                <a:cs typeface="맑은 고딕" pitchFamily="34" charset="-120"/>
              </a:rPr>
              <a:t>IG P&amp;I Clubs Hydra 모델로</a:t>
            </a:r>
            <a:endParaRPr lang="en-US" sz="1300" dirty="0"/>
          </a:p>
          <a:p>
            <a:pPr marL="0" indent="0">
              <a:spcAft>
                <a:spcPts val="400"/>
              </a:spcAft>
              <a:buNone/>
            </a:pPr>
            <a:r>
              <a:rPr lang="en-US" sz="1300" dirty="0">
                <a:solidFill>
                  <a:srgbClr val="1F2937"/>
                </a:solidFill>
                <a:latin typeface="맑은 고딕" pitchFamily="34" charset="0"/>
                <a:ea typeface="맑은 고딕" pitchFamily="34" charset="-122"/>
                <a:cs typeface="맑은 고딕" pitchFamily="34" charset="-120"/>
              </a:rPr>
              <a:t>글로벌 작동 사례 제시</a:t>
            </a:r>
            <a:endParaRPr lang="en-US" sz="1300" dirty="0"/>
          </a:p>
          <a:p>
            <a:pPr marL="0" indent="0">
              <a:spcAft>
                <a:spcPts val="400"/>
              </a:spcAft>
              <a:buNone/>
            </a:pPr>
            <a:r>
              <a:rPr lang="en-US" sz="1300" dirty="0">
                <a:solidFill>
                  <a:srgbClr val="1F2937"/>
                </a:solidFill>
                <a:latin typeface="맑은 고딕" pitchFamily="34" charset="0"/>
                <a:ea typeface="맑은 고딕" pitchFamily="34" charset="-122"/>
                <a:cs typeface="맑은 고딕" pitchFamily="34" charset="-120"/>
              </a:rPr>
              <a:t>검증된 모델의 적용</a:t>
            </a:r>
            <a:endParaRPr lang="en-US" sz="1300" dirty="0"/>
          </a:p>
        </p:txBody>
      </p:sp>
      <p:sp>
        <p:nvSpPr>
          <p:cNvPr id="23" name="Text 21"/>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24" name="Text 22"/>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2</a:t>
            </a:r>
            <a:endParaRPr lang="en-US" sz="9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토론의 시각</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b="1" dirty="0">
                <a:solidFill>
                  <a:srgbClr val="6B7280"/>
                </a:solidFill>
                <a:latin typeface="맑은 고딕" pitchFamily="34" charset="0"/>
                <a:ea typeface="맑은 고딕" pitchFamily="34" charset="-122"/>
                <a:cs typeface="맑은 고딕" pitchFamily="34" charset="-120"/>
              </a:rPr>
              <a:t>발표자의 질문 vs. 토론자의 질문</a:t>
            </a:r>
            <a:endParaRPr lang="en-US" sz="1300" b="1"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822960" y="2011680"/>
            <a:ext cx="5120640" cy="1463040"/>
          </a:xfrm>
          <a:prstGeom prst="rect">
            <a:avLst/>
          </a:prstGeom>
          <a:solidFill>
            <a:srgbClr val="F8FAFC"/>
          </a:solidFill>
          <a:ln w="12700">
            <a:solidFill>
              <a:srgbClr val="E5E7EB"/>
            </a:solidFill>
            <a:prstDash val="solid"/>
          </a:ln>
        </p:spPr>
        <p:txBody>
          <a:bodyPr/>
          <a:lstStyle/>
          <a:p>
            <a:endParaRPr lang="ko-KR" altLang="en-US"/>
          </a:p>
        </p:txBody>
      </p:sp>
      <p:sp>
        <p:nvSpPr>
          <p:cNvPr id="6" name="Text 4"/>
          <p:cNvSpPr/>
          <p:nvPr/>
        </p:nvSpPr>
        <p:spPr>
          <a:xfrm>
            <a:off x="1005840" y="2148840"/>
            <a:ext cx="4754880" cy="365760"/>
          </a:xfrm>
          <a:prstGeom prst="rect">
            <a:avLst/>
          </a:prstGeom>
          <a:noFill/>
          <a:ln/>
        </p:spPr>
        <p:txBody>
          <a:bodyPr wrap="square" lIns="0" tIns="0" rIns="0" bIns="0" rtlCol="0" anchor="ctr"/>
          <a:lstStyle/>
          <a:p>
            <a:pPr marL="0" indent="0">
              <a:buNone/>
            </a:pPr>
            <a:r>
              <a:rPr lang="en-US" sz="1400" b="1" dirty="0">
                <a:solidFill>
                  <a:srgbClr val="6B7280"/>
                </a:solidFill>
                <a:latin typeface="맑은 고딕" pitchFamily="34" charset="0"/>
                <a:ea typeface="맑은 고딕" pitchFamily="34" charset="-122"/>
                <a:cs typeface="맑은 고딕" pitchFamily="34" charset="-120"/>
              </a:rPr>
              <a:t>발표자의 질문</a:t>
            </a:r>
            <a:endParaRPr lang="en-US" sz="1400" dirty="0"/>
          </a:p>
        </p:txBody>
      </p:sp>
      <p:sp>
        <p:nvSpPr>
          <p:cNvPr id="7" name="Text 5"/>
          <p:cNvSpPr/>
          <p:nvPr/>
        </p:nvSpPr>
        <p:spPr>
          <a:xfrm>
            <a:off x="1005840" y="2606040"/>
            <a:ext cx="4754880" cy="731520"/>
          </a:xfrm>
          <a:prstGeom prst="rect">
            <a:avLst/>
          </a:prstGeom>
          <a:noFill/>
          <a:ln/>
        </p:spPr>
        <p:txBody>
          <a:bodyPr wrap="square" lIns="0" tIns="0" rIns="0" bIns="0" rtlCol="0" anchor="ctr"/>
          <a:lstStyle/>
          <a:p>
            <a:pPr marL="0" indent="0">
              <a:buNone/>
            </a:pPr>
            <a:r>
              <a:rPr lang="en-US" sz="2200" b="1" dirty="0">
                <a:solidFill>
                  <a:srgbClr val="1F2937"/>
                </a:solidFill>
                <a:latin typeface="맑은 고딕" pitchFamily="34" charset="0"/>
                <a:ea typeface="맑은 고딕" pitchFamily="34" charset="-122"/>
                <a:cs typeface="맑은 고딕" pitchFamily="34" charset="-120"/>
              </a:rPr>
              <a:t>"어떤 제도를 도입할 것인가"</a:t>
            </a:r>
            <a:endParaRPr lang="en-US" sz="2200" dirty="0"/>
          </a:p>
        </p:txBody>
      </p:sp>
      <p:sp>
        <p:nvSpPr>
          <p:cNvPr id="8" name="Text 6"/>
          <p:cNvSpPr/>
          <p:nvPr/>
        </p:nvSpPr>
        <p:spPr>
          <a:xfrm>
            <a:off x="5989320" y="2286000"/>
            <a:ext cx="457200" cy="914400"/>
          </a:xfrm>
          <a:prstGeom prst="rect">
            <a:avLst/>
          </a:prstGeom>
          <a:noFill/>
          <a:ln/>
        </p:spPr>
        <p:txBody>
          <a:bodyPr wrap="square" lIns="0" tIns="0" rIns="0" bIns="0" rtlCol="0" anchor="ctr"/>
          <a:lstStyle/>
          <a:p>
            <a:pPr marL="0" indent="0" algn="ctr">
              <a:buNone/>
            </a:pPr>
            <a:r>
              <a:rPr lang="en-US" sz="4000" b="1" dirty="0">
                <a:solidFill>
                  <a:srgbClr val="1E2761"/>
                </a:solidFill>
                <a:latin typeface="맑은 고딕" pitchFamily="34" charset="0"/>
                <a:ea typeface="맑은 고딕" pitchFamily="34" charset="-122"/>
                <a:cs typeface="맑은 고딕" pitchFamily="34" charset="-120"/>
              </a:rPr>
              <a:t>→</a:t>
            </a:r>
            <a:endParaRPr lang="en-US" sz="4000" dirty="0"/>
          </a:p>
        </p:txBody>
      </p:sp>
      <p:sp>
        <p:nvSpPr>
          <p:cNvPr id="9" name="Shape 7"/>
          <p:cNvSpPr/>
          <p:nvPr/>
        </p:nvSpPr>
        <p:spPr>
          <a:xfrm>
            <a:off x="6400800" y="2011680"/>
            <a:ext cx="5120640" cy="1463040"/>
          </a:xfrm>
          <a:prstGeom prst="rect">
            <a:avLst/>
          </a:prstGeom>
          <a:solidFill>
            <a:srgbClr val="1E2761"/>
          </a:solidFill>
          <a:ln w="12700">
            <a:solidFill>
              <a:srgbClr val="1E2761"/>
            </a:solidFill>
            <a:prstDash val="solid"/>
          </a:ln>
        </p:spPr>
        <p:txBody>
          <a:bodyPr/>
          <a:lstStyle/>
          <a:p>
            <a:endParaRPr lang="ko-KR" altLang="en-US"/>
          </a:p>
        </p:txBody>
      </p:sp>
      <p:sp>
        <p:nvSpPr>
          <p:cNvPr id="10" name="Text 8"/>
          <p:cNvSpPr/>
          <p:nvPr/>
        </p:nvSpPr>
        <p:spPr>
          <a:xfrm>
            <a:off x="6583680" y="2148840"/>
            <a:ext cx="4754880" cy="365760"/>
          </a:xfrm>
          <a:prstGeom prst="rect">
            <a:avLst/>
          </a:prstGeom>
          <a:noFill/>
          <a:ln/>
        </p:spPr>
        <p:txBody>
          <a:bodyPr wrap="square" lIns="0" tIns="0" rIns="0" bIns="0" rtlCol="0" anchor="ctr"/>
          <a:lstStyle/>
          <a:p>
            <a:pPr marL="0" indent="0">
              <a:buNone/>
            </a:pPr>
            <a:r>
              <a:rPr lang="en-US" sz="1400" b="1" dirty="0">
                <a:solidFill>
                  <a:srgbClr val="CADCFC"/>
                </a:solidFill>
                <a:latin typeface="맑은 고딕" pitchFamily="34" charset="0"/>
                <a:ea typeface="맑은 고딕" pitchFamily="34" charset="-122"/>
                <a:cs typeface="맑은 고딕" pitchFamily="34" charset="-120"/>
              </a:rPr>
              <a:t>토론자의 질문</a:t>
            </a:r>
            <a:endParaRPr lang="en-US" sz="1400" dirty="0"/>
          </a:p>
        </p:txBody>
      </p:sp>
      <p:sp>
        <p:nvSpPr>
          <p:cNvPr id="11" name="Text 9"/>
          <p:cNvSpPr/>
          <p:nvPr/>
        </p:nvSpPr>
        <p:spPr>
          <a:xfrm>
            <a:off x="6583680" y="2606040"/>
            <a:ext cx="4754880" cy="731520"/>
          </a:xfrm>
          <a:prstGeom prst="rect">
            <a:avLst/>
          </a:prstGeom>
          <a:noFill/>
          <a:ln/>
        </p:spPr>
        <p:txBody>
          <a:bodyPr wrap="square" lIns="0" tIns="0" rIns="0" bIns="0" rtlCol="0" anchor="ctr"/>
          <a:lstStyle/>
          <a:p>
            <a:pPr marL="0" indent="0">
              <a:buNone/>
            </a:pPr>
            <a:r>
              <a:rPr lang="en-US" sz="2200" b="1" dirty="0">
                <a:solidFill>
                  <a:srgbClr val="FFFFFF"/>
                </a:solidFill>
                <a:latin typeface="맑은 고딕" pitchFamily="34" charset="0"/>
                <a:ea typeface="맑은 고딕" pitchFamily="34" charset="-122"/>
                <a:cs typeface="맑은 고딕" pitchFamily="34" charset="-120"/>
              </a:rPr>
              <a:t>"그 제도를 떠받칠 인프라가 있는가"</a:t>
            </a:r>
            <a:endParaRPr lang="en-US" sz="2200" dirty="0"/>
          </a:p>
        </p:txBody>
      </p:sp>
      <p:sp>
        <p:nvSpPr>
          <p:cNvPr id="12" name="Shape 10"/>
          <p:cNvSpPr/>
          <p:nvPr/>
        </p:nvSpPr>
        <p:spPr>
          <a:xfrm>
            <a:off x="1371600" y="4114800"/>
            <a:ext cx="9418320" cy="1645920"/>
          </a:xfrm>
          <a:prstGeom prst="rect">
            <a:avLst/>
          </a:prstGeom>
          <a:solidFill>
            <a:srgbClr val="C8102E"/>
          </a:solidFill>
          <a:ln w="12700">
            <a:solidFill>
              <a:srgbClr val="C8102E"/>
            </a:solidFill>
            <a:prstDash val="solid"/>
          </a:ln>
        </p:spPr>
        <p:txBody>
          <a:bodyPr/>
          <a:lstStyle/>
          <a:p>
            <a:endParaRPr lang="ko-KR" altLang="en-US"/>
          </a:p>
        </p:txBody>
      </p:sp>
      <p:sp>
        <p:nvSpPr>
          <p:cNvPr id="13" name="Text 11"/>
          <p:cNvSpPr/>
          <p:nvPr/>
        </p:nvSpPr>
        <p:spPr>
          <a:xfrm>
            <a:off x="1371600" y="4251960"/>
            <a:ext cx="9418320" cy="365760"/>
          </a:xfrm>
          <a:prstGeom prst="rect">
            <a:avLst/>
          </a:prstGeom>
          <a:noFill/>
          <a:ln/>
        </p:spPr>
        <p:txBody>
          <a:bodyPr wrap="square" lIns="0" tIns="0" rIns="0" bIns="0" rtlCol="0" anchor="ctr"/>
          <a:lstStyle/>
          <a:p>
            <a:pPr marL="0" indent="0" algn="ctr">
              <a:buNone/>
            </a:pPr>
            <a:r>
              <a:rPr lang="en-US" sz="1200" kern="0" spc="600" dirty="0">
                <a:solidFill>
                  <a:srgbClr val="FFFFFF"/>
                </a:solidFill>
                <a:latin typeface="맑은 고딕" pitchFamily="34" charset="0"/>
                <a:ea typeface="맑은 고딕" pitchFamily="34" charset="-122"/>
                <a:cs typeface="맑은 고딕" pitchFamily="34" charset="-120"/>
              </a:rPr>
              <a:t>오늘 토론의 핵심 메시지</a:t>
            </a:r>
            <a:endParaRPr lang="en-US" sz="1200" dirty="0"/>
          </a:p>
        </p:txBody>
      </p:sp>
      <p:sp>
        <p:nvSpPr>
          <p:cNvPr id="14" name="Text 12"/>
          <p:cNvSpPr/>
          <p:nvPr/>
        </p:nvSpPr>
        <p:spPr>
          <a:xfrm>
            <a:off x="1371600" y="4663440"/>
            <a:ext cx="9418320" cy="914400"/>
          </a:xfrm>
          <a:prstGeom prst="rect">
            <a:avLst/>
          </a:prstGeom>
          <a:noFill/>
          <a:ln/>
        </p:spPr>
        <p:txBody>
          <a:bodyPr wrap="square" lIns="0" tIns="0" rIns="0" bIns="0" rtlCol="0" anchor="ctr"/>
          <a:lstStyle/>
          <a:p>
            <a:pPr marL="0" indent="0" algn="ctr">
              <a:buNone/>
            </a:pPr>
            <a:r>
              <a:rPr lang="en-US" sz="2600" b="1" dirty="0">
                <a:solidFill>
                  <a:srgbClr val="FFFFFF"/>
                </a:solidFill>
                <a:latin typeface="맑은 고딕" pitchFamily="34" charset="0"/>
                <a:ea typeface="맑은 고딕" pitchFamily="34" charset="-122"/>
                <a:cs typeface="맑은 고딕" pitchFamily="34" charset="-120"/>
              </a:rPr>
              <a:t>"한국에서 캡티브는  제도의 문제가 아니라  인프라의 문제다"</a:t>
            </a:r>
            <a:endParaRPr lang="en-US" sz="2600" dirty="0"/>
          </a:p>
        </p:txBody>
      </p:sp>
      <p:sp>
        <p:nvSpPr>
          <p:cNvPr id="15" name="Text 13"/>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16" name="Text 14"/>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3</a:t>
            </a:r>
            <a:endParaRPr lang="en-US" sz="9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1부 | 캡티브의 본질 요건</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글로벌 표준 정의 — Westover (IRMI, 2014)</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457200" y="1920240"/>
            <a:ext cx="3566160" cy="3200400"/>
          </a:xfrm>
          <a:prstGeom prst="rect">
            <a:avLst/>
          </a:prstGeom>
          <a:solidFill>
            <a:srgbClr val="F8FAFC"/>
          </a:solidFill>
          <a:ln w="12700">
            <a:solidFill>
              <a:srgbClr val="E5E7EB"/>
            </a:solidFill>
            <a:prstDash val="solid"/>
          </a:ln>
        </p:spPr>
        <p:txBody>
          <a:bodyPr/>
          <a:lstStyle/>
          <a:p>
            <a:endParaRPr lang="ko-KR" altLang="en-US"/>
          </a:p>
        </p:txBody>
      </p:sp>
      <p:sp>
        <p:nvSpPr>
          <p:cNvPr id="6" name="Shape 4"/>
          <p:cNvSpPr/>
          <p:nvPr/>
        </p:nvSpPr>
        <p:spPr>
          <a:xfrm>
            <a:off x="731520" y="2194560"/>
            <a:ext cx="640080" cy="640080"/>
          </a:xfrm>
          <a:prstGeom prst="ellipse">
            <a:avLst/>
          </a:prstGeom>
          <a:solidFill>
            <a:srgbClr val="1E2761"/>
          </a:solidFill>
          <a:ln w="12700">
            <a:solidFill>
              <a:srgbClr val="1E2761"/>
            </a:solidFill>
            <a:prstDash val="solid"/>
          </a:ln>
        </p:spPr>
        <p:txBody>
          <a:bodyPr/>
          <a:lstStyle/>
          <a:p>
            <a:endParaRPr lang="ko-KR" altLang="en-US"/>
          </a:p>
        </p:txBody>
      </p:sp>
      <p:sp>
        <p:nvSpPr>
          <p:cNvPr id="7" name="Text 5"/>
          <p:cNvSpPr/>
          <p:nvPr/>
        </p:nvSpPr>
        <p:spPr>
          <a:xfrm>
            <a:off x="731520" y="2194560"/>
            <a:ext cx="64008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맑은 고딕" pitchFamily="34" charset="0"/>
                <a:ea typeface="맑은 고딕" pitchFamily="34" charset="-122"/>
                <a:cs typeface="맑은 고딕" pitchFamily="34" charset="-120"/>
              </a:rPr>
              <a:t>1</a:t>
            </a:r>
            <a:endParaRPr lang="en-US" sz="2200" dirty="0"/>
          </a:p>
        </p:txBody>
      </p:sp>
      <p:sp>
        <p:nvSpPr>
          <p:cNvPr id="8" name="Text 6"/>
          <p:cNvSpPr/>
          <p:nvPr/>
        </p:nvSpPr>
        <p:spPr>
          <a:xfrm>
            <a:off x="731520" y="2971800"/>
            <a:ext cx="3017520" cy="457200"/>
          </a:xfrm>
          <a:prstGeom prst="rect">
            <a:avLst/>
          </a:prstGeom>
          <a:noFill/>
          <a:ln/>
        </p:spPr>
        <p:txBody>
          <a:bodyPr wrap="square" lIns="0" tIns="0" rIns="0" bIns="0" rtlCol="0" anchor="ctr"/>
          <a:lstStyle/>
          <a:p>
            <a:pPr marL="0" indent="0">
              <a:buNone/>
            </a:pPr>
            <a:r>
              <a:rPr lang="en-US" sz="1900" b="1" dirty="0">
                <a:solidFill>
                  <a:srgbClr val="1E2761"/>
                </a:solidFill>
                <a:latin typeface="맑은 고딕" pitchFamily="34" charset="0"/>
                <a:ea typeface="맑은 고딕" pitchFamily="34" charset="-122"/>
                <a:cs typeface="맑은 고딕" pitchFamily="34" charset="-120"/>
              </a:rPr>
              <a:t>자본 위험 부담</a:t>
            </a:r>
            <a:endParaRPr lang="en-US" sz="1900" dirty="0"/>
          </a:p>
        </p:txBody>
      </p:sp>
      <p:sp>
        <p:nvSpPr>
          <p:cNvPr id="9" name="Text 7"/>
          <p:cNvSpPr/>
          <p:nvPr/>
        </p:nvSpPr>
        <p:spPr>
          <a:xfrm>
            <a:off x="731520" y="3520440"/>
            <a:ext cx="3017520" cy="146304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외부 보험자에게 위험을</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이전하는 대신, 모회사가</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직접 자본을 출연해</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손실위험을 부담</a:t>
            </a:r>
            <a:endParaRPr lang="en-US" sz="1200" dirty="0"/>
          </a:p>
        </p:txBody>
      </p:sp>
      <p:sp>
        <p:nvSpPr>
          <p:cNvPr id="10" name="Shape 8"/>
          <p:cNvSpPr/>
          <p:nvPr/>
        </p:nvSpPr>
        <p:spPr>
          <a:xfrm>
            <a:off x="4297680" y="1920240"/>
            <a:ext cx="3566160" cy="3200400"/>
          </a:xfrm>
          <a:prstGeom prst="rect">
            <a:avLst/>
          </a:prstGeom>
          <a:solidFill>
            <a:srgbClr val="F8FAFC"/>
          </a:solidFill>
          <a:ln w="12700">
            <a:solidFill>
              <a:srgbClr val="E5E7EB"/>
            </a:solidFill>
            <a:prstDash val="solid"/>
          </a:ln>
        </p:spPr>
        <p:txBody>
          <a:bodyPr/>
          <a:lstStyle/>
          <a:p>
            <a:endParaRPr lang="ko-KR" altLang="en-US"/>
          </a:p>
        </p:txBody>
      </p:sp>
      <p:sp>
        <p:nvSpPr>
          <p:cNvPr id="11" name="Shape 9"/>
          <p:cNvSpPr/>
          <p:nvPr/>
        </p:nvSpPr>
        <p:spPr>
          <a:xfrm>
            <a:off x="4572000" y="2194560"/>
            <a:ext cx="640080" cy="640080"/>
          </a:xfrm>
          <a:prstGeom prst="ellipse">
            <a:avLst/>
          </a:prstGeom>
          <a:solidFill>
            <a:srgbClr val="1E2761"/>
          </a:solidFill>
          <a:ln w="12700">
            <a:solidFill>
              <a:srgbClr val="1E2761"/>
            </a:solidFill>
            <a:prstDash val="solid"/>
          </a:ln>
        </p:spPr>
        <p:txBody>
          <a:bodyPr/>
          <a:lstStyle/>
          <a:p>
            <a:endParaRPr lang="ko-KR" altLang="en-US"/>
          </a:p>
        </p:txBody>
      </p:sp>
      <p:sp>
        <p:nvSpPr>
          <p:cNvPr id="12" name="Text 10"/>
          <p:cNvSpPr/>
          <p:nvPr/>
        </p:nvSpPr>
        <p:spPr>
          <a:xfrm>
            <a:off x="4572000" y="2194560"/>
            <a:ext cx="64008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맑은 고딕" pitchFamily="34" charset="0"/>
                <a:ea typeface="맑은 고딕" pitchFamily="34" charset="-122"/>
                <a:cs typeface="맑은 고딕" pitchFamily="34" charset="-120"/>
              </a:rPr>
              <a:t>2</a:t>
            </a:r>
            <a:endParaRPr lang="en-US" sz="2200" dirty="0"/>
          </a:p>
        </p:txBody>
      </p:sp>
      <p:sp>
        <p:nvSpPr>
          <p:cNvPr id="13" name="Text 11"/>
          <p:cNvSpPr/>
          <p:nvPr/>
        </p:nvSpPr>
        <p:spPr>
          <a:xfrm>
            <a:off x="4572000" y="2971800"/>
            <a:ext cx="3017520" cy="457200"/>
          </a:xfrm>
          <a:prstGeom prst="rect">
            <a:avLst/>
          </a:prstGeom>
          <a:noFill/>
          <a:ln/>
        </p:spPr>
        <p:txBody>
          <a:bodyPr wrap="square" lIns="0" tIns="0" rIns="0" bIns="0" rtlCol="0" anchor="ctr"/>
          <a:lstStyle/>
          <a:p>
            <a:pPr marL="0" indent="0">
              <a:buNone/>
            </a:pPr>
            <a:r>
              <a:rPr lang="en-US" sz="1900" b="1" dirty="0">
                <a:solidFill>
                  <a:srgbClr val="1E2761"/>
                </a:solidFill>
                <a:latin typeface="맑은 고딕" pitchFamily="34" charset="0"/>
                <a:ea typeface="맑은 고딕" pitchFamily="34" charset="-122"/>
                <a:cs typeface="맑은 고딕" pitchFamily="34" charset="-120"/>
              </a:rPr>
              <a:t>상업시장 외부 운영</a:t>
            </a:r>
            <a:endParaRPr lang="en-US" sz="1900" dirty="0"/>
          </a:p>
        </p:txBody>
      </p:sp>
      <p:sp>
        <p:nvSpPr>
          <p:cNvPr id="14" name="Text 12"/>
          <p:cNvSpPr/>
          <p:nvPr/>
        </p:nvSpPr>
        <p:spPr>
          <a:xfrm>
            <a:off x="4572000" y="3520440"/>
            <a:ext cx="3017520" cy="146304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별도 도미사일 법제 하에서</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통일된 양식·요율·규제로부터</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자유롭게 운영</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(버몬트·버뮤다·케이맨)</a:t>
            </a:r>
            <a:endParaRPr lang="en-US" sz="1200" dirty="0"/>
          </a:p>
        </p:txBody>
      </p:sp>
      <p:sp>
        <p:nvSpPr>
          <p:cNvPr id="15" name="Shape 13"/>
          <p:cNvSpPr/>
          <p:nvPr/>
        </p:nvSpPr>
        <p:spPr>
          <a:xfrm>
            <a:off x="8138160" y="1920240"/>
            <a:ext cx="3566160" cy="3200400"/>
          </a:xfrm>
          <a:prstGeom prst="rect">
            <a:avLst/>
          </a:prstGeom>
          <a:solidFill>
            <a:srgbClr val="1E2761"/>
          </a:solidFill>
          <a:ln w="12700">
            <a:solidFill>
              <a:srgbClr val="1E2761"/>
            </a:solidFill>
            <a:prstDash val="solid"/>
          </a:ln>
        </p:spPr>
        <p:txBody>
          <a:bodyPr/>
          <a:lstStyle/>
          <a:p>
            <a:endParaRPr lang="ko-KR" altLang="en-US"/>
          </a:p>
        </p:txBody>
      </p:sp>
      <p:sp>
        <p:nvSpPr>
          <p:cNvPr id="16" name="Shape 14"/>
          <p:cNvSpPr/>
          <p:nvPr/>
        </p:nvSpPr>
        <p:spPr>
          <a:xfrm>
            <a:off x="8412480" y="2194560"/>
            <a:ext cx="640080" cy="640080"/>
          </a:xfrm>
          <a:prstGeom prst="ellipse">
            <a:avLst/>
          </a:prstGeom>
          <a:solidFill>
            <a:srgbClr val="C8102E"/>
          </a:solidFill>
          <a:ln w="12700">
            <a:solidFill>
              <a:srgbClr val="C8102E"/>
            </a:solidFill>
            <a:prstDash val="solid"/>
          </a:ln>
        </p:spPr>
        <p:txBody>
          <a:bodyPr/>
          <a:lstStyle/>
          <a:p>
            <a:endParaRPr lang="ko-KR" altLang="en-US"/>
          </a:p>
        </p:txBody>
      </p:sp>
      <p:sp>
        <p:nvSpPr>
          <p:cNvPr id="17" name="Text 15"/>
          <p:cNvSpPr/>
          <p:nvPr/>
        </p:nvSpPr>
        <p:spPr>
          <a:xfrm>
            <a:off x="8412480" y="2194560"/>
            <a:ext cx="64008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맑은 고딕" pitchFamily="34" charset="0"/>
                <a:ea typeface="맑은 고딕" pitchFamily="34" charset="-122"/>
                <a:cs typeface="맑은 고딕" pitchFamily="34" charset="-120"/>
              </a:rPr>
              <a:t>3</a:t>
            </a:r>
            <a:endParaRPr lang="en-US" sz="2200" dirty="0"/>
          </a:p>
        </p:txBody>
      </p:sp>
      <p:sp>
        <p:nvSpPr>
          <p:cNvPr id="18" name="Text 16"/>
          <p:cNvSpPr/>
          <p:nvPr/>
        </p:nvSpPr>
        <p:spPr>
          <a:xfrm>
            <a:off x="8412480" y="2971800"/>
            <a:ext cx="3017520" cy="457200"/>
          </a:xfrm>
          <a:prstGeom prst="rect">
            <a:avLst/>
          </a:prstGeom>
          <a:noFill/>
          <a:ln/>
        </p:spPr>
        <p:txBody>
          <a:bodyPr wrap="square" lIns="0" tIns="0" rIns="0" bIns="0" rtlCol="0" anchor="ctr"/>
          <a:lstStyle/>
          <a:p>
            <a:pPr marL="0" indent="0">
              <a:buNone/>
            </a:pPr>
            <a:r>
              <a:rPr lang="en-US" sz="1900" b="1" dirty="0">
                <a:solidFill>
                  <a:srgbClr val="FFFFFF"/>
                </a:solidFill>
                <a:latin typeface="맑은 고딕" pitchFamily="34" charset="0"/>
                <a:ea typeface="맑은 고딕" pitchFamily="34" charset="-122"/>
                <a:cs typeface="맑은 고딕" pitchFamily="34" charset="-120"/>
              </a:rPr>
              <a:t>위험재무 목적 달성</a:t>
            </a:r>
            <a:endParaRPr lang="en-US" sz="1900" dirty="0"/>
          </a:p>
        </p:txBody>
      </p:sp>
      <p:sp>
        <p:nvSpPr>
          <p:cNvPr id="19" name="Text 17"/>
          <p:cNvSpPr/>
          <p:nvPr/>
        </p:nvSpPr>
        <p:spPr>
          <a:xfrm>
            <a:off x="8412480" y="3520440"/>
            <a:ext cx="3017520" cy="1463040"/>
          </a:xfrm>
          <a:prstGeom prst="rect">
            <a:avLst/>
          </a:prstGeom>
          <a:noFill/>
          <a:ln/>
        </p:spPr>
        <p:txBody>
          <a:bodyPr wrap="square" lIns="0" tIns="0" rIns="0" bIns="0" rtlCol="0" anchor="ctr"/>
          <a:lstStyle/>
          <a:p>
            <a:pPr marL="0" indent="0">
              <a:spcAft>
                <a:spcPts val="200"/>
              </a:spcAft>
              <a:buNone/>
            </a:pPr>
            <a:r>
              <a:rPr lang="en-US" sz="1200" dirty="0">
                <a:solidFill>
                  <a:srgbClr val="CADCFC"/>
                </a:solidFill>
                <a:latin typeface="맑은 고딕" pitchFamily="34" charset="0"/>
                <a:ea typeface="맑은 고딕" pitchFamily="34" charset="-122"/>
                <a:cs typeface="맑은 고딕" pitchFamily="34" charset="-120"/>
              </a:rPr>
              <a:t>캡티브의 존재 이유는</a:t>
            </a:r>
            <a:endParaRPr lang="en-US" sz="1200" dirty="0"/>
          </a:p>
          <a:p>
            <a:pPr marL="0" indent="0">
              <a:spcAft>
                <a:spcPts val="200"/>
              </a:spcAft>
              <a:buNone/>
            </a:pPr>
            <a:r>
              <a:rPr lang="en-US" sz="1200" dirty="0">
                <a:solidFill>
                  <a:srgbClr val="CADCFC"/>
                </a:solidFill>
                <a:latin typeface="맑은 고딕" pitchFamily="34" charset="0"/>
                <a:ea typeface="맑은 고딕" pitchFamily="34" charset="-122"/>
                <a:cs typeface="맑은 고딕" pitchFamily="34" charset="-120"/>
              </a:rPr>
              <a:t>피보험자(=주주)의</a:t>
            </a:r>
            <a:endParaRPr lang="en-US" sz="1200" dirty="0"/>
          </a:p>
          <a:p>
            <a:pPr marL="0" indent="0">
              <a:spcAft>
                <a:spcPts val="200"/>
              </a:spcAft>
              <a:buNone/>
            </a:pPr>
            <a:r>
              <a:rPr lang="en-US" sz="1200" dirty="0">
                <a:solidFill>
                  <a:srgbClr val="CADCFC"/>
                </a:solidFill>
                <a:latin typeface="맑은 고딕" pitchFamily="34" charset="0"/>
                <a:ea typeface="맑은 고딕" pitchFamily="34" charset="-122"/>
                <a:cs typeface="맑은 고딕" pitchFamily="34" charset="-120"/>
              </a:rPr>
              <a:t>위험재무 목적 달성</a:t>
            </a:r>
            <a:endParaRPr lang="en-US" sz="1200" dirty="0"/>
          </a:p>
          <a:p>
            <a:pPr marL="0" indent="0">
              <a:spcAft>
                <a:spcPts val="200"/>
              </a:spcAft>
              <a:buNone/>
            </a:pPr>
            <a:r>
              <a:rPr lang="en-US" sz="1200" dirty="0">
                <a:solidFill>
                  <a:srgbClr val="CADCFC"/>
                </a:solidFill>
                <a:latin typeface="맑은 고딕" pitchFamily="34" charset="0"/>
                <a:ea typeface="맑은 고딕" pitchFamily="34" charset="-122"/>
                <a:cs typeface="맑은 고딕" pitchFamily="34" charset="-120"/>
              </a:rPr>
              <a:t>인수익 극대화가 아님</a:t>
            </a:r>
            <a:endParaRPr lang="en-US" sz="1200" dirty="0"/>
          </a:p>
        </p:txBody>
      </p:sp>
      <p:sp>
        <p:nvSpPr>
          <p:cNvPr id="20" name="Shape 18"/>
          <p:cNvSpPr/>
          <p:nvPr/>
        </p:nvSpPr>
        <p:spPr>
          <a:xfrm>
            <a:off x="548640" y="5486400"/>
            <a:ext cx="11064240" cy="640080"/>
          </a:xfrm>
          <a:prstGeom prst="rect">
            <a:avLst/>
          </a:prstGeom>
          <a:solidFill>
            <a:srgbClr val="F8FAFC"/>
          </a:solidFill>
          <a:ln w="25400">
            <a:solidFill>
              <a:srgbClr val="C8102E"/>
            </a:solidFill>
            <a:prstDash val="solid"/>
          </a:ln>
        </p:spPr>
        <p:txBody>
          <a:bodyPr/>
          <a:lstStyle/>
          <a:p>
            <a:endParaRPr lang="ko-KR" altLang="en-US"/>
          </a:p>
        </p:txBody>
      </p:sp>
      <p:sp>
        <p:nvSpPr>
          <p:cNvPr id="21" name="Text 19"/>
          <p:cNvSpPr/>
          <p:nvPr/>
        </p:nvSpPr>
        <p:spPr>
          <a:xfrm>
            <a:off x="548640" y="5486400"/>
            <a:ext cx="11064240" cy="640080"/>
          </a:xfrm>
          <a:prstGeom prst="rect">
            <a:avLst/>
          </a:prstGeom>
          <a:noFill/>
          <a:ln/>
        </p:spPr>
        <p:txBody>
          <a:bodyPr wrap="square" lIns="0" tIns="0" rIns="0" bIns="0" rtlCol="0" anchor="ctr"/>
          <a:lstStyle/>
          <a:p>
            <a:pPr marL="0" indent="0" algn="ctr">
              <a:buNone/>
            </a:pPr>
            <a:r>
              <a:rPr lang="en-US" sz="1600" b="1" dirty="0">
                <a:solidFill>
                  <a:srgbClr val="C8102E"/>
                </a:solidFill>
                <a:latin typeface="맑은 고딕" pitchFamily="34" charset="0"/>
                <a:ea typeface="맑은 고딕" pitchFamily="34" charset="-122"/>
                <a:cs typeface="맑은 고딕" pitchFamily="34" charset="-120"/>
              </a:rPr>
              <a:t>핵심 :  인수익 극대화  ≠  위험재무 목적 달성</a:t>
            </a:r>
            <a:endParaRPr lang="en-US" sz="1600" dirty="0"/>
          </a:p>
        </p:txBody>
      </p:sp>
      <p:sp>
        <p:nvSpPr>
          <p:cNvPr id="22" name="Text 20"/>
          <p:cNvSpPr/>
          <p:nvPr/>
        </p:nvSpPr>
        <p:spPr>
          <a:xfrm>
            <a:off x="548640" y="6172200"/>
            <a:ext cx="11064240" cy="228600"/>
          </a:xfrm>
          <a:prstGeom prst="rect">
            <a:avLst/>
          </a:prstGeom>
          <a:noFill/>
          <a:ln/>
        </p:spPr>
        <p:txBody>
          <a:bodyPr wrap="square" lIns="0" tIns="0" rIns="0" bIns="0" rtlCol="0" anchor="ctr"/>
          <a:lstStyle/>
          <a:p>
            <a:pPr marL="0" indent="0">
              <a:buNone/>
            </a:pPr>
            <a:r>
              <a:rPr lang="en-US" sz="900" i="1" dirty="0">
                <a:solidFill>
                  <a:srgbClr val="6B7280"/>
                </a:solidFill>
                <a:latin typeface="맑은 고딕" pitchFamily="34" charset="0"/>
                <a:ea typeface="맑은 고딕" pitchFamily="34" charset="-122"/>
                <a:cs typeface="맑은 고딕" pitchFamily="34" charset="-120"/>
              </a:rPr>
              <a:t>출처: Kathryn A. Westover, Captives and the Management of Risk, IRMI 3판 (2014)</a:t>
            </a:r>
            <a:endParaRPr lang="en-US" sz="900" dirty="0"/>
          </a:p>
        </p:txBody>
      </p:sp>
      <p:sp>
        <p:nvSpPr>
          <p:cNvPr id="23" name="Text 21"/>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24" name="Text 22"/>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4</a:t>
            </a:r>
            <a:endParaRPr lang="en-US" sz="9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발표자료의 강조점 vs. 위험재무 이론</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비슷해 보이지만 결이 다른 두 관점</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731520" y="1828800"/>
            <a:ext cx="5212080" cy="548640"/>
          </a:xfrm>
          <a:prstGeom prst="rect">
            <a:avLst/>
          </a:prstGeom>
          <a:solidFill>
            <a:srgbClr val="6B7280"/>
          </a:solidFill>
          <a:ln w="12700">
            <a:solidFill>
              <a:srgbClr val="6B7280"/>
            </a:solidFill>
            <a:prstDash val="solid"/>
          </a:ln>
        </p:spPr>
        <p:txBody>
          <a:bodyPr/>
          <a:lstStyle/>
          <a:p>
            <a:endParaRPr lang="ko-KR" altLang="en-US"/>
          </a:p>
        </p:txBody>
      </p:sp>
      <p:sp>
        <p:nvSpPr>
          <p:cNvPr id="6" name="Text 4"/>
          <p:cNvSpPr/>
          <p:nvPr/>
        </p:nvSpPr>
        <p:spPr>
          <a:xfrm>
            <a:off x="731520" y="1828800"/>
            <a:ext cx="5212080" cy="548640"/>
          </a:xfrm>
          <a:prstGeom prst="rect">
            <a:avLst/>
          </a:prstGeom>
          <a:noFill/>
          <a:ln/>
        </p:spPr>
        <p:txBody>
          <a:bodyPr wrap="square" lIns="0" tIns="0" rIns="0" bIns="0" rtlCol="0" anchor="ctr"/>
          <a:lstStyle/>
          <a:p>
            <a:pPr marL="0" indent="0" algn="ctr">
              <a:buNone/>
            </a:pPr>
            <a:r>
              <a:rPr lang="en-US" sz="1600" b="1" dirty="0">
                <a:solidFill>
                  <a:srgbClr val="FFFFFF"/>
                </a:solidFill>
                <a:latin typeface="맑은 고딕" pitchFamily="34" charset="0"/>
                <a:ea typeface="맑은 고딕" pitchFamily="34" charset="-122"/>
                <a:cs typeface="맑은 고딕" pitchFamily="34" charset="-120"/>
              </a:rPr>
              <a:t>발표자료의 강조점</a:t>
            </a:r>
            <a:endParaRPr lang="en-US" sz="1600" dirty="0"/>
          </a:p>
        </p:txBody>
      </p:sp>
      <p:sp>
        <p:nvSpPr>
          <p:cNvPr id="7" name="Shape 5"/>
          <p:cNvSpPr/>
          <p:nvPr/>
        </p:nvSpPr>
        <p:spPr>
          <a:xfrm>
            <a:off x="6217920" y="1828800"/>
            <a:ext cx="5212080" cy="548640"/>
          </a:xfrm>
          <a:prstGeom prst="rect">
            <a:avLst/>
          </a:prstGeom>
          <a:solidFill>
            <a:srgbClr val="1E2761"/>
          </a:solidFill>
          <a:ln w="12700">
            <a:solidFill>
              <a:srgbClr val="1E2761"/>
            </a:solidFill>
            <a:prstDash val="solid"/>
          </a:ln>
        </p:spPr>
        <p:txBody>
          <a:bodyPr/>
          <a:lstStyle/>
          <a:p>
            <a:endParaRPr lang="ko-KR" altLang="en-US"/>
          </a:p>
        </p:txBody>
      </p:sp>
      <p:sp>
        <p:nvSpPr>
          <p:cNvPr id="8" name="Text 6"/>
          <p:cNvSpPr/>
          <p:nvPr/>
        </p:nvSpPr>
        <p:spPr>
          <a:xfrm>
            <a:off x="6217920" y="1828800"/>
            <a:ext cx="5212080" cy="548640"/>
          </a:xfrm>
          <a:prstGeom prst="rect">
            <a:avLst/>
          </a:prstGeom>
          <a:noFill/>
          <a:ln/>
        </p:spPr>
        <p:txBody>
          <a:bodyPr wrap="square" lIns="0" tIns="0" rIns="0" bIns="0" rtlCol="0" anchor="ctr"/>
          <a:lstStyle/>
          <a:p>
            <a:pPr marL="0" indent="0" algn="ctr">
              <a:buNone/>
            </a:pPr>
            <a:r>
              <a:rPr lang="en-US" sz="1600" b="1" dirty="0">
                <a:solidFill>
                  <a:srgbClr val="FFFFFF"/>
                </a:solidFill>
                <a:latin typeface="맑은 고딕" pitchFamily="34" charset="0"/>
                <a:ea typeface="맑은 고딕" pitchFamily="34" charset="-122"/>
                <a:cs typeface="맑은 고딕" pitchFamily="34" charset="-120"/>
              </a:rPr>
              <a:t>위험재무 이론의 관점</a:t>
            </a:r>
            <a:endParaRPr lang="en-US" sz="1600" dirty="0"/>
          </a:p>
        </p:txBody>
      </p:sp>
      <p:sp>
        <p:nvSpPr>
          <p:cNvPr id="9" name="Shape 7"/>
          <p:cNvSpPr/>
          <p:nvPr/>
        </p:nvSpPr>
        <p:spPr>
          <a:xfrm>
            <a:off x="731520" y="2514600"/>
            <a:ext cx="5212080" cy="502920"/>
          </a:xfrm>
          <a:prstGeom prst="rect">
            <a:avLst/>
          </a:prstGeom>
          <a:solidFill>
            <a:srgbClr val="F8FAFC"/>
          </a:solidFill>
          <a:ln w="12700">
            <a:solidFill>
              <a:srgbClr val="E5E7EB"/>
            </a:solidFill>
            <a:prstDash val="solid"/>
          </a:ln>
        </p:spPr>
        <p:txBody>
          <a:bodyPr/>
          <a:lstStyle/>
          <a:p>
            <a:endParaRPr lang="ko-KR" altLang="en-US"/>
          </a:p>
        </p:txBody>
      </p:sp>
      <p:sp>
        <p:nvSpPr>
          <p:cNvPr id="10" name="Text 8"/>
          <p:cNvSpPr/>
          <p:nvPr/>
        </p:nvSpPr>
        <p:spPr>
          <a:xfrm>
            <a:off x="914400" y="2514600"/>
            <a:ext cx="4846320" cy="502920"/>
          </a:xfrm>
          <a:prstGeom prst="rect">
            <a:avLst/>
          </a:prstGeom>
          <a:noFill/>
          <a:ln/>
        </p:spPr>
        <p:txBody>
          <a:bodyPr wrap="square" lIns="0" tIns="0" rIns="0" bIns="0" rtlCol="0" anchor="ctr"/>
          <a:lstStyle/>
          <a:p>
            <a:pPr marL="0" indent="0">
              <a:buNone/>
            </a:pPr>
            <a:r>
              <a:rPr lang="en-US" sz="1300" dirty="0">
                <a:solidFill>
                  <a:srgbClr val="1F2937"/>
                </a:solidFill>
                <a:latin typeface="맑은 고딕" pitchFamily="34" charset="0"/>
                <a:ea typeface="맑은 고딕" pitchFamily="34" charset="-122"/>
                <a:cs typeface="맑은 고딕" pitchFamily="34" charset="-120"/>
              </a:rPr>
              <a:t>언더라이팅 이익 내부 유보</a:t>
            </a:r>
            <a:endParaRPr lang="en-US" sz="1300" dirty="0"/>
          </a:p>
        </p:txBody>
      </p:sp>
      <p:sp>
        <p:nvSpPr>
          <p:cNvPr id="11" name="Shape 9"/>
          <p:cNvSpPr/>
          <p:nvPr/>
        </p:nvSpPr>
        <p:spPr>
          <a:xfrm>
            <a:off x="6217920" y="2514600"/>
            <a:ext cx="5212080" cy="502920"/>
          </a:xfrm>
          <a:prstGeom prst="rect">
            <a:avLst/>
          </a:prstGeom>
          <a:solidFill>
            <a:srgbClr val="F8FAFC"/>
          </a:solidFill>
          <a:ln w="12700">
            <a:solidFill>
              <a:srgbClr val="1E2761"/>
            </a:solidFill>
            <a:prstDash val="solid"/>
          </a:ln>
        </p:spPr>
        <p:txBody>
          <a:bodyPr/>
          <a:lstStyle/>
          <a:p>
            <a:endParaRPr lang="ko-KR" altLang="en-US"/>
          </a:p>
        </p:txBody>
      </p:sp>
      <p:sp>
        <p:nvSpPr>
          <p:cNvPr id="12" name="Text 10"/>
          <p:cNvSpPr/>
          <p:nvPr/>
        </p:nvSpPr>
        <p:spPr>
          <a:xfrm>
            <a:off x="6400800" y="2514600"/>
            <a:ext cx="4846320" cy="502920"/>
          </a:xfrm>
          <a:prstGeom prst="rect">
            <a:avLst/>
          </a:prstGeom>
          <a:noFill/>
          <a:ln/>
        </p:spPr>
        <p:txBody>
          <a:bodyPr wrap="square" lIns="0" tIns="0" rIns="0" bIns="0" rtlCol="0" anchor="ctr"/>
          <a:lstStyle/>
          <a:p>
            <a:pPr marL="0" indent="0">
              <a:buNone/>
            </a:pPr>
            <a:r>
              <a:rPr lang="en-US" sz="1300" b="1" dirty="0">
                <a:solidFill>
                  <a:srgbClr val="1E2761"/>
                </a:solidFill>
                <a:latin typeface="맑은 고딕" pitchFamily="34" charset="0"/>
                <a:ea typeface="맑은 고딕" pitchFamily="34" charset="-122"/>
                <a:cs typeface="맑은 고딕" pitchFamily="34" charset="-120"/>
              </a:rPr>
              <a:t>위험보유와 이전의 최적 배분</a:t>
            </a:r>
            <a:endParaRPr lang="en-US" sz="1300" dirty="0"/>
          </a:p>
        </p:txBody>
      </p:sp>
      <p:sp>
        <p:nvSpPr>
          <p:cNvPr id="13" name="Shape 11"/>
          <p:cNvSpPr/>
          <p:nvPr/>
        </p:nvSpPr>
        <p:spPr>
          <a:xfrm>
            <a:off x="731520" y="3108960"/>
            <a:ext cx="5212080" cy="502920"/>
          </a:xfrm>
          <a:prstGeom prst="rect">
            <a:avLst/>
          </a:prstGeom>
          <a:solidFill>
            <a:srgbClr val="F8FAFC"/>
          </a:solidFill>
          <a:ln w="12700">
            <a:solidFill>
              <a:srgbClr val="E5E7EB"/>
            </a:solidFill>
            <a:prstDash val="solid"/>
          </a:ln>
        </p:spPr>
        <p:txBody>
          <a:bodyPr/>
          <a:lstStyle/>
          <a:p>
            <a:endParaRPr lang="ko-KR" altLang="en-US"/>
          </a:p>
        </p:txBody>
      </p:sp>
      <p:sp>
        <p:nvSpPr>
          <p:cNvPr id="14" name="Text 12"/>
          <p:cNvSpPr/>
          <p:nvPr/>
        </p:nvSpPr>
        <p:spPr>
          <a:xfrm>
            <a:off x="914400" y="3108960"/>
            <a:ext cx="4846320" cy="502920"/>
          </a:xfrm>
          <a:prstGeom prst="rect">
            <a:avLst/>
          </a:prstGeom>
          <a:noFill/>
          <a:ln/>
        </p:spPr>
        <p:txBody>
          <a:bodyPr wrap="square" lIns="0" tIns="0" rIns="0" bIns="0" rtlCol="0" anchor="ctr"/>
          <a:lstStyle/>
          <a:p>
            <a:pPr marL="0" indent="0">
              <a:buNone/>
            </a:pPr>
            <a:r>
              <a:rPr lang="en-US" sz="1300" dirty="0">
                <a:solidFill>
                  <a:srgbClr val="1F2937"/>
                </a:solidFill>
                <a:latin typeface="맑은 고딕" pitchFamily="34" charset="0"/>
                <a:ea typeface="맑은 고딕" pitchFamily="34" charset="-122"/>
                <a:cs typeface="맑은 고딕" pitchFamily="34" charset="-120"/>
              </a:rPr>
              <a:t>투자수익 귀속</a:t>
            </a:r>
            <a:endParaRPr lang="en-US" sz="1300" dirty="0"/>
          </a:p>
        </p:txBody>
      </p:sp>
      <p:sp>
        <p:nvSpPr>
          <p:cNvPr id="15" name="Shape 13"/>
          <p:cNvSpPr/>
          <p:nvPr/>
        </p:nvSpPr>
        <p:spPr>
          <a:xfrm>
            <a:off x="6217920" y="3108960"/>
            <a:ext cx="5212080" cy="502920"/>
          </a:xfrm>
          <a:prstGeom prst="rect">
            <a:avLst/>
          </a:prstGeom>
          <a:solidFill>
            <a:srgbClr val="F8FAFC"/>
          </a:solidFill>
          <a:ln w="12700">
            <a:solidFill>
              <a:srgbClr val="1E2761"/>
            </a:solidFill>
            <a:prstDash val="solid"/>
          </a:ln>
        </p:spPr>
        <p:txBody>
          <a:bodyPr/>
          <a:lstStyle/>
          <a:p>
            <a:endParaRPr lang="ko-KR" altLang="en-US"/>
          </a:p>
        </p:txBody>
      </p:sp>
      <p:sp>
        <p:nvSpPr>
          <p:cNvPr id="16" name="Text 14"/>
          <p:cNvSpPr/>
          <p:nvPr/>
        </p:nvSpPr>
        <p:spPr>
          <a:xfrm>
            <a:off x="6400800" y="3108960"/>
            <a:ext cx="4846320" cy="502920"/>
          </a:xfrm>
          <a:prstGeom prst="rect">
            <a:avLst/>
          </a:prstGeom>
          <a:noFill/>
          <a:ln/>
        </p:spPr>
        <p:txBody>
          <a:bodyPr wrap="square" lIns="0" tIns="0" rIns="0" bIns="0" rtlCol="0" anchor="ctr"/>
          <a:lstStyle/>
          <a:p>
            <a:pPr marL="0" indent="0">
              <a:buNone/>
            </a:pPr>
            <a:r>
              <a:rPr lang="en-US" sz="1300" b="1" dirty="0">
                <a:solidFill>
                  <a:srgbClr val="1E2761"/>
                </a:solidFill>
                <a:latin typeface="맑은 고딕" pitchFamily="34" charset="0"/>
                <a:ea typeface="맑은 고딕" pitchFamily="34" charset="-122"/>
                <a:cs typeface="맑은 고딕" pitchFamily="34" charset="-120"/>
              </a:rPr>
              <a:t>자본비용 최적화</a:t>
            </a:r>
            <a:endParaRPr lang="en-US" sz="1300" dirty="0"/>
          </a:p>
        </p:txBody>
      </p:sp>
      <p:sp>
        <p:nvSpPr>
          <p:cNvPr id="17" name="Shape 15"/>
          <p:cNvSpPr/>
          <p:nvPr/>
        </p:nvSpPr>
        <p:spPr>
          <a:xfrm>
            <a:off x="731520" y="3703320"/>
            <a:ext cx="5212080" cy="502920"/>
          </a:xfrm>
          <a:prstGeom prst="rect">
            <a:avLst/>
          </a:prstGeom>
          <a:solidFill>
            <a:srgbClr val="F8FAFC"/>
          </a:solidFill>
          <a:ln w="12700">
            <a:solidFill>
              <a:srgbClr val="E5E7EB"/>
            </a:solidFill>
            <a:prstDash val="solid"/>
          </a:ln>
        </p:spPr>
        <p:txBody>
          <a:bodyPr/>
          <a:lstStyle/>
          <a:p>
            <a:endParaRPr lang="ko-KR" altLang="en-US"/>
          </a:p>
        </p:txBody>
      </p:sp>
      <p:sp>
        <p:nvSpPr>
          <p:cNvPr id="18" name="Text 16"/>
          <p:cNvSpPr/>
          <p:nvPr/>
        </p:nvSpPr>
        <p:spPr>
          <a:xfrm>
            <a:off x="914400" y="3703320"/>
            <a:ext cx="4846320" cy="502920"/>
          </a:xfrm>
          <a:prstGeom prst="rect">
            <a:avLst/>
          </a:prstGeom>
          <a:noFill/>
          <a:ln/>
        </p:spPr>
        <p:txBody>
          <a:bodyPr wrap="square" lIns="0" tIns="0" rIns="0" bIns="0" rtlCol="0" anchor="ctr"/>
          <a:lstStyle/>
          <a:p>
            <a:pPr marL="0" indent="0">
              <a:buNone/>
            </a:pPr>
            <a:r>
              <a:rPr lang="en-US" sz="1300" dirty="0">
                <a:solidFill>
                  <a:srgbClr val="1F2937"/>
                </a:solidFill>
                <a:latin typeface="맑은 고딕" pitchFamily="34" charset="0"/>
                <a:ea typeface="맑은 고딕" pitchFamily="34" charset="-122"/>
                <a:cs typeface="맑은 고딕" pitchFamily="34" charset="-120"/>
              </a:rPr>
              <a:t>보험료 내부 재원 전환</a:t>
            </a:r>
            <a:endParaRPr lang="en-US" sz="1300" dirty="0"/>
          </a:p>
        </p:txBody>
      </p:sp>
      <p:sp>
        <p:nvSpPr>
          <p:cNvPr id="19" name="Shape 17"/>
          <p:cNvSpPr/>
          <p:nvPr/>
        </p:nvSpPr>
        <p:spPr>
          <a:xfrm>
            <a:off x="6217920" y="3703320"/>
            <a:ext cx="5212080" cy="502920"/>
          </a:xfrm>
          <a:prstGeom prst="rect">
            <a:avLst/>
          </a:prstGeom>
          <a:solidFill>
            <a:srgbClr val="F8FAFC"/>
          </a:solidFill>
          <a:ln w="12700">
            <a:solidFill>
              <a:srgbClr val="1E2761"/>
            </a:solidFill>
            <a:prstDash val="solid"/>
          </a:ln>
        </p:spPr>
        <p:txBody>
          <a:bodyPr/>
          <a:lstStyle/>
          <a:p>
            <a:endParaRPr lang="ko-KR" altLang="en-US"/>
          </a:p>
        </p:txBody>
      </p:sp>
      <p:sp>
        <p:nvSpPr>
          <p:cNvPr id="20" name="Text 18"/>
          <p:cNvSpPr/>
          <p:nvPr/>
        </p:nvSpPr>
        <p:spPr>
          <a:xfrm>
            <a:off x="6400800" y="3703320"/>
            <a:ext cx="4846320" cy="502920"/>
          </a:xfrm>
          <a:prstGeom prst="rect">
            <a:avLst/>
          </a:prstGeom>
          <a:noFill/>
          <a:ln/>
        </p:spPr>
        <p:txBody>
          <a:bodyPr wrap="square" lIns="0" tIns="0" rIns="0" bIns="0" rtlCol="0" anchor="ctr"/>
          <a:lstStyle/>
          <a:p>
            <a:pPr marL="0" indent="0">
              <a:buNone/>
            </a:pPr>
            <a:r>
              <a:rPr lang="en-US" sz="1300" b="1" dirty="0">
                <a:solidFill>
                  <a:srgbClr val="1E2761"/>
                </a:solidFill>
                <a:latin typeface="맑은 고딕" pitchFamily="34" charset="0"/>
                <a:ea typeface="맑은 고딕" pitchFamily="34" charset="-122"/>
                <a:cs typeface="맑은 고딕" pitchFamily="34" charset="-120"/>
              </a:rPr>
              <a:t>위험비용의 시간적 평활화</a:t>
            </a:r>
            <a:endParaRPr lang="en-US" sz="1300" dirty="0"/>
          </a:p>
        </p:txBody>
      </p:sp>
      <p:sp>
        <p:nvSpPr>
          <p:cNvPr id="21" name="Shape 19"/>
          <p:cNvSpPr/>
          <p:nvPr/>
        </p:nvSpPr>
        <p:spPr>
          <a:xfrm>
            <a:off x="731520" y="4297680"/>
            <a:ext cx="5212080" cy="502920"/>
          </a:xfrm>
          <a:prstGeom prst="rect">
            <a:avLst/>
          </a:prstGeom>
          <a:solidFill>
            <a:srgbClr val="F8FAFC"/>
          </a:solidFill>
          <a:ln w="12700">
            <a:solidFill>
              <a:srgbClr val="E5E7EB"/>
            </a:solidFill>
            <a:prstDash val="solid"/>
          </a:ln>
        </p:spPr>
        <p:txBody>
          <a:bodyPr/>
          <a:lstStyle/>
          <a:p>
            <a:endParaRPr lang="ko-KR" altLang="en-US"/>
          </a:p>
        </p:txBody>
      </p:sp>
      <p:sp>
        <p:nvSpPr>
          <p:cNvPr id="22" name="Text 20"/>
          <p:cNvSpPr/>
          <p:nvPr/>
        </p:nvSpPr>
        <p:spPr>
          <a:xfrm>
            <a:off x="914400" y="4297680"/>
            <a:ext cx="4846320" cy="502920"/>
          </a:xfrm>
          <a:prstGeom prst="rect">
            <a:avLst/>
          </a:prstGeom>
          <a:noFill/>
          <a:ln/>
        </p:spPr>
        <p:txBody>
          <a:bodyPr wrap="square" lIns="0" tIns="0" rIns="0" bIns="0" rtlCol="0" anchor="ctr"/>
          <a:lstStyle/>
          <a:p>
            <a:pPr marL="0" indent="0">
              <a:buNone/>
            </a:pPr>
            <a:r>
              <a:rPr lang="en-US" sz="1300" dirty="0">
                <a:solidFill>
                  <a:srgbClr val="1F2937"/>
                </a:solidFill>
                <a:latin typeface="맑은 고딕" pitchFamily="34" charset="0"/>
                <a:ea typeface="맑은 고딕" pitchFamily="34" charset="-122"/>
                <a:cs typeface="맑은 고딕" pitchFamily="34" charset="-120"/>
              </a:rPr>
              <a:t>사고 없으면 이익 잔여</a:t>
            </a:r>
            <a:endParaRPr lang="en-US" sz="1300" dirty="0"/>
          </a:p>
        </p:txBody>
      </p:sp>
      <p:sp>
        <p:nvSpPr>
          <p:cNvPr id="23" name="Shape 21"/>
          <p:cNvSpPr/>
          <p:nvPr/>
        </p:nvSpPr>
        <p:spPr>
          <a:xfrm>
            <a:off x="6217920" y="4297680"/>
            <a:ext cx="5212080" cy="502920"/>
          </a:xfrm>
          <a:prstGeom prst="rect">
            <a:avLst/>
          </a:prstGeom>
          <a:solidFill>
            <a:srgbClr val="F8FAFC"/>
          </a:solidFill>
          <a:ln w="12700">
            <a:solidFill>
              <a:srgbClr val="1E2761"/>
            </a:solidFill>
            <a:prstDash val="solid"/>
          </a:ln>
        </p:spPr>
        <p:txBody>
          <a:bodyPr/>
          <a:lstStyle/>
          <a:p>
            <a:endParaRPr lang="ko-KR" altLang="en-US"/>
          </a:p>
        </p:txBody>
      </p:sp>
      <p:sp>
        <p:nvSpPr>
          <p:cNvPr id="24" name="Text 22"/>
          <p:cNvSpPr/>
          <p:nvPr/>
        </p:nvSpPr>
        <p:spPr>
          <a:xfrm>
            <a:off x="6400800" y="4297680"/>
            <a:ext cx="4846320" cy="502920"/>
          </a:xfrm>
          <a:prstGeom prst="rect">
            <a:avLst/>
          </a:prstGeom>
          <a:noFill/>
          <a:ln/>
        </p:spPr>
        <p:txBody>
          <a:bodyPr wrap="square" lIns="0" tIns="0" rIns="0" bIns="0" rtlCol="0" anchor="ctr"/>
          <a:lstStyle/>
          <a:p>
            <a:pPr marL="0" indent="0">
              <a:buNone/>
            </a:pPr>
            <a:r>
              <a:rPr lang="en-US" sz="1300" b="1" dirty="0">
                <a:solidFill>
                  <a:srgbClr val="1E2761"/>
                </a:solidFill>
                <a:latin typeface="맑은 고딕" pitchFamily="34" charset="0"/>
                <a:ea typeface="맑은 고딕" pitchFamily="34" charset="-122"/>
                <a:cs typeface="맑은 고딕" pitchFamily="34" charset="-120"/>
              </a:rPr>
              <a:t>정보비대칭·모럴해저드 통제</a:t>
            </a:r>
            <a:endParaRPr lang="en-US" sz="1300" dirty="0"/>
          </a:p>
        </p:txBody>
      </p:sp>
      <p:sp>
        <p:nvSpPr>
          <p:cNvPr id="25" name="Shape 23"/>
          <p:cNvSpPr/>
          <p:nvPr/>
        </p:nvSpPr>
        <p:spPr>
          <a:xfrm>
            <a:off x="731520" y="5303520"/>
            <a:ext cx="5212080" cy="640080"/>
          </a:xfrm>
          <a:prstGeom prst="rect">
            <a:avLst/>
          </a:prstGeom>
          <a:solidFill>
            <a:srgbClr val="6B7280"/>
          </a:solidFill>
          <a:ln w="12700">
            <a:solidFill>
              <a:srgbClr val="6B7280"/>
            </a:solidFill>
            <a:prstDash val="solid"/>
          </a:ln>
        </p:spPr>
        <p:txBody>
          <a:bodyPr/>
          <a:lstStyle/>
          <a:p>
            <a:endParaRPr lang="ko-KR" altLang="en-US"/>
          </a:p>
        </p:txBody>
      </p:sp>
      <p:sp>
        <p:nvSpPr>
          <p:cNvPr id="26" name="Text 24"/>
          <p:cNvSpPr/>
          <p:nvPr/>
        </p:nvSpPr>
        <p:spPr>
          <a:xfrm>
            <a:off x="731520" y="5303520"/>
            <a:ext cx="5212080" cy="640080"/>
          </a:xfrm>
          <a:prstGeom prst="rect">
            <a:avLst/>
          </a:prstGeom>
          <a:noFill/>
          <a:ln/>
        </p:spPr>
        <p:txBody>
          <a:bodyPr wrap="square" lIns="0" tIns="0" rIns="0" bIns="0" rtlCol="0" anchor="ctr"/>
          <a:lstStyle/>
          <a:p>
            <a:pPr marL="0" indent="0" algn="ctr">
              <a:buNone/>
            </a:pPr>
            <a:r>
              <a:rPr lang="en-US" sz="1800" b="1" dirty="0">
                <a:solidFill>
                  <a:srgbClr val="FFFFFF"/>
                </a:solidFill>
                <a:latin typeface="맑은 고딕" pitchFamily="34" charset="0"/>
                <a:ea typeface="맑은 고딕" pitchFamily="34" charset="-122"/>
                <a:cs typeface="맑은 고딕" pitchFamily="34" charset="-120"/>
              </a:rPr>
              <a:t>"비용 절감 도구"</a:t>
            </a:r>
            <a:endParaRPr lang="en-US" sz="1800" dirty="0"/>
          </a:p>
        </p:txBody>
      </p:sp>
      <p:sp>
        <p:nvSpPr>
          <p:cNvPr id="27" name="Shape 25"/>
          <p:cNvSpPr/>
          <p:nvPr/>
        </p:nvSpPr>
        <p:spPr>
          <a:xfrm>
            <a:off x="6217920" y="5303520"/>
            <a:ext cx="5212080" cy="640080"/>
          </a:xfrm>
          <a:prstGeom prst="rect">
            <a:avLst/>
          </a:prstGeom>
          <a:solidFill>
            <a:srgbClr val="C8102E"/>
          </a:solidFill>
          <a:ln w="12700">
            <a:solidFill>
              <a:srgbClr val="C8102E"/>
            </a:solidFill>
            <a:prstDash val="solid"/>
          </a:ln>
        </p:spPr>
        <p:txBody>
          <a:bodyPr/>
          <a:lstStyle/>
          <a:p>
            <a:endParaRPr lang="ko-KR" altLang="en-US"/>
          </a:p>
        </p:txBody>
      </p:sp>
      <p:sp>
        <p:nvSpPr>
          <p:cNvPr id="28" name="Text 26"/>
          <p:cNvSpPr/>
          <p:nvPr/>
        </p:nvSpPr>
        <p:spPr>
          <a:xfrm>
            <a:off x="6217920" y="5303520"/>
            <a:ext cx="5212080" cy="640080"/>
          </a:xfrm>
          <a:prstGeom prst="rect">
            <a:avLst/>
          </a:prstGeom>
          <a:noFill/>
          <a:ln/>
        </p:spPr>
        <p:txBody>
          <a:bodyPr wrap="square" lIns="0" tIns="0" rIns="0" bIns="0" rtlCol="0" anchor="ctr"/>
          <a:lstStyle/>
          <a:p>
            <a:pPr marL="0" indent="0" algn="ctr">
              <a:buNone/>
            </a:pPr>
            <a:r>
              <a:rPr lang="en-US" sz="1800" b="1" dirty="0">
                <a:solidFill>
                  <a:srgbClr val="FFFFFF"/>
                </a:solidFill>
                <a:latin typeface="맑은 고딕" pitchFamily="34" charset="0"/>
                <a:ea typeface="맑은 고딕" pitchFamily="34" charset="-122"/>
                <a:cs typeface="맑은 고딕" pitchFamily="34" charset="-120"/>
              </a:rPr>
              <a:t>"위험재무 도구"</a:t>
            </a:r>
            <a:endParaRPr lang="en-US" sz="1800" dirty="0"/>
          </a:p>
        </p:txBody>
      </p:sp>
      <p:sp>
        <p:nvSpPr>
          <p:cNvPr id="29" name="Text 27"/>
          <p:cNvSpPr/>
          <p:nvPr/>
        </p:nvSpPr>
        <p:spPr>
          <a:xfrm>
            <a:off x="731520" y="6080760"/>
            <a:ext cx="10698480" cy="365760"/>
          </a:xfrm>
          <a:prstGeom prst="rect">
            <a:avLst/>
          </a:prstGeom>
          <a:noFill/>
          <a:ln/>
        </p:spPr>
        <p:txBody>
          <a:bodyPr wrap="square" lIns="0" tIns="0" rIns="0" bIns="0" rtlCol="0" anchor="ctr"/>
          <a:lstStyle/>
          <a:p>
            <a:pPr marL="0" indent="0" algn="ctr">
              <a:buNone/>
            </a:pPr>
            <a:r>
              <a:rPr lang="en-US" sz="1200" i="1" dirty="0">
                <a:solidFill>
                  <a:srgbClr val="1F2937"/>
                </a:solidFill>
                <a:latin typeface="맑은 고딕" pitchFamily="34" charset="0"/>
                <a:ea typeface="맑은 고딕" pitchFamily="34" charset="-122"/>
                <a:cs typeface="맑은 고딕" pitchFamily="34" charset="-120"/>
              </a:rPr>
              <a:t>두 관점은 비슷해 보이지만 결이 다르다 — 캡티브가 "세금 줄이는 도구"로 오해받을 위험</a:t>
            </a:r>
            <a:endParaRPr lang="en-US" sz="1200" dirty="0"/>
          </a:p>
        </p:txBody>
      </p:sp>
      <p:sp>
        <p:nvSpPr>
          <p:cNvPr id="30" name="Text 28"/>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31" name="Text 29"/>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0B1F3A"/>
        </a:solidFill>
        <a:effectLst/>
      </p:bgPr>
    </p:bg>
    <p:spTree>
      <p:nvGrpSpPr>
        <p:cNvPr id="1" name=""/>
        <p:cNvGrpSpPr/>
        <p:nvPr/>
      </p:nvGrpSpPr>
      <p:grpSpPr>
        <a:xfrm>
          <a:off x="0" y="0"/>
          <a:ext cx="0" cy="0"/>
          <a:chOff x="0" y="0"/>
          <a:chExt cx="0" cy="0"/>
        </a:xfrm>
      </p:grpSpPr>
      <p:sp>
        <p:nvSpPr>
          <p:cNvPr id="30" name="Rectangle 29"/>
          <p:cNvSpPr/>
          <p:nvPr/>
        </p:nvSpPr>
        <p:spPr>
          <a:xfrm>
            <a:off x="45720" y="45720"/>
            <a:ext cx="12100255" cy="6766560"/>
          </a:xfrm>
          <a:prstGeom prst="rect">
            <a:avLst/>
          </a:prstGeom>
          <a:noFill/>
          <a:ln w="9525">
            <a:solidFill>
              <a:srgbClr val="DAE3EC"/>
            </a:solid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9" name="Oval 28"/>
          <p:cNvSpPr/>
          <p:nvPr/>
        </p:nvSpPr>
        <p:spPr>
          <a:xfrm>
            <a:off x="-502920" y="5806440"/>
            <a:ext cx="1188720" cy="1188720"/>
          </a:xfrm>
          <a:prstGeom prst="ellipse">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8" name="Oval 27"/>
          <p:cNvSpPr/>
          <p:nvPr/>
        </p:nvSpPr>
        <p:spPr>
          <a:xfrm>
            <a:off x="10865815" y="164592"/>
            <a:ext cx="1508760" cy="1508760"/>
          </a:xfrm>
          <a:prstGeom prst="ellipse">
            <a:avLst/>
          </a:prstGeom>
          <a:solidFill>
            <a:srgbClr val="1E8E94"/>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7" name="Rectangle 26"/>
          <p:cNvSpPr/>
          <p:nvPr/>
        </p:nvSpPr>
        <p:spPr>
          <a:xfrm>
            <a:off x="0" y="6766560"/>
            <a:ext cx="12191695" cy="91440"/>
          </a:xfrm>
          <a:prstGeom prst="rect">
            <a:avLst/>
          </a:prstGeom>
          <a:solidFill>
            <a:srgbClr val="226BAD"/>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6" name="Rectangle 25"/>
          <p:cNvSpPr/>
          <p:nvPr/>
        </p:nvSpPr>
        <p:spPr>
          <a:xfrm>
            <a:off x="0" y="0"/>
            <a:ext cx="12191695" cy="73152"/>
          </a:xfrm>
          <a:prstGeom prst="rect">
            <a:avLst/>
          </a:prstGeom>
          <a:solidFill>
            <a:srgbClr val="102B52"/>
          </a:solidFill>
          <a:ln>
            <a:noFill/>
          </a:ln>
        </p:spPr>
        <p:style>
          <a:lnRef idx="1">
            <a:schemeClr val="accent1"/>
          </a:lnRef>
          <a:fillRef idx="3">
            <a:schemeClr val="accent1"/>
          </a:fillRef>
          <a:effectRef idx="2">
            <a:schemeClr val="accent1"/>
          </a:effectRef>
          <a:fontRef idx="minor">
            <a:schemeClr val="lt1"/>
          </a:fontRef>
        </p:style>
        <p:txBody>
          <a:bodyPr wrap="square" lIns="63500" tIns="38100" rIns="63500" bIns="38100" rtlCol="0" anchor="ctr"/>
          <a:lstStyle/>
          <a:p>
            <a:pPr algn="ctr">
              <a:lnSpc>
                <a:spcPct val="108000"/>
              </a:lnSpc>
              <a:spcBef>
                <a:spcPts val="0"/>
              </a:spcBef>
              <a:spcAft>
                <a:spcPts val="200"/>
              </a:spcAft>
            </a:pPr>
            <a:endParaRPr/>
          </a:p>
        </p:txBody>
      </p:sp>
      <p:sp>
        <p:nvSpPr>
          <p:cNvPr id="2" name="Shape 0"/>
          <p:cNvSpPr/>
          <p:nvPr/>
        </p:nvSpPr>
        <p:spPr>
          <a:xfrm>
            <a:off x="0" y="0"/>
            <a:ext cx="12191695" cy="6858000"/>
          </a:xfrm>
          <a:prstGeom prst="rect">
            <a:avLst/>
          </a:prstGeom>
          <a:solidFill>
            <a:srgbClr val="0B1F3A"/>
          </a:solidFill>
          <a:ln w="12700">
            <a:solidFill>
              <a:srgbClr val="0B1F3A"/>
            </a:solidFill>
            <a:prstDash val="solid"/>
          </a:ln>
        </p:spPr>
        <p:txBody>
          <a:bodyPr wrap="square" lIns="63500" tIns="38100" rIns="63500" bIns="38100"/>
          <a:lstStyle/>
          <a:p>
            <a:pPr>
              <a:lnSpc>
                <a:spcPct val="108000"/>
              </a:lnSpc>
              <a:spcBef>
                <a:spcPts val="0"/>
              </a:spcBef>
              <a:spcAft>
                <a:spcPts val="200"/>
              </a:spcAft>
            </a:pPr>
            <a:endParaRPr/>
          </a:p>
        </p:txBody>
      </p:sp>
      <p:sp>
        <p:nvSpPr>
          <p:cNvPr id="3" name="Shape 1"/>
          <p:cNvSpPr/>
          <p:nvPr/>
        </p:nvSpPr>
        <p:spPr>
          <a:xfrm rot="1200000">
            <a:off x="7680960" y="-1188720"/>
            <a:ext cx="5029200" cy="5029200"/>
          </a:xfrm>
          <a:prstGeom prst="arc">
            <a:avLst/>
          </a:prstGeom>
          <a:noFill/>
          <a:ln w="50800">
            <a:solidFill>
              <a:srgbClr val="60A5FA">
                <a:alpha val="3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4" name="Shape 2"/>
          <p:cNvSpPr/>
          <p:nvPr/>
        </p:nvSpPr>
        <p:spPr>
          <a:xfrm rot="900000">
            <a:off x="-1188720" y="4389120"/>
            <a:ext cx="3657600" cy="3657600"/>
          </a:xfrm>
          <a:prstGeom prst="arc">
            <a:avLst/>
          </a:prstGeom>
          <a:noFill/>
          <a:ln w="38100">
            <a:solidFill>
              <a:srgbClr val="22D3EE">
                <a:alpha val="22000"/>
              </a:srgbClr>
            </a:solidFill>
            <a:prstDash val="solid"/>
          </a:ln>
        </p:spPr>
        <p:txBody>
          <a:bodyPr wrap="square" lIns="63500" tIns="38100" rIns="63500" bIns="38100"/>
          <a:lstStyle/>
          <a:p>
            <a:pPr>
              <a:lnSpc>
                <a:spcPct val="108000"/>
              </a:lnSpc>
              <a:spcBef>
                <a:spcPts val="0"/>
              </a:spcBef>
              <a:spcAft>
                <a:spcPts val="200"/>
              </a:spcAft>
            </a:pPr>
            <a:endParaRPr/>
          </a:p>
        </p:txBody>
      </p:sp>
      <p:sp>
        <p:nvSpPr>
          <p:cNvPr id="5" name="Text 3"/>
          <p:cNvSpPr/>
          <p:nvPr/>
        </p:nvSpPr>
        <p:spPr>
          <a:xfrm>
            <a:off x="685800" y="713232"/>
            <a:ext cx="868680" cy="411480"/>
          </a:xfrm>
          <a:prstGeom prst="rect">
            <a:avLst/>
          </a:prstGeom>
          <a:noFill/>
          <a:ln/>
        </p:spPr>
        <p:txBody>
          <a:bodyPr wrap="square" lIns="50800" tIns="25400" rIns="50800" bIns="25400" rtlCol="0" anchor="ctr"/>
          <a:lstStyle/>
          <a:p>
            <a:pPr marL="0" indent="0" algn="ctr">
              <a:lnSpc>
                <a:spcPct val="95000"/>
              </a:lnSpc>
              <a:spcBef>
                <a:spcPts val="0"/>
              </a:spcBef>
              <a:spcAft>
                <a:spcPts val="100"/>
              </a:spcAft>
              <a:buNone/>
            </a:pPr>
            <a:r>
              <a:rPr lang="en-US" sz="2100" b="1" dirty="0">
                <a:solidFill>
                  <a:srgbClr val="102B52"/>
                </a:solidFill>
                <a:latin typeface="맑은 고딕" pitchFamily="34" charset="0"/>
                <a:ea typeface="Malgun Gothic" pitchFamily="34" charset="-122"/>
                <a:cs typeface="Malgun Gothic" pitchFamily="34" charset="-120"/>
              </a:rPr>
              <a:t>Ⅱ</a:t>
            </a:r>
            <a:endParaRPr lang="en-US" sz="1900" dirty="0"/>
          </a:p>
        </p:txBody>
      </p:sp>
      <p:sp>
        <p:nvSpPr>
          <p:cNvPr id="6" name="Shape 4"/>
          <p:cNvSpPr/>
          <p:nvPr/>
        </p:nvSpPr>
        <p:spPr>
          <a:xfrm>
            <a:off x="685800" y="1298448"/>
            <a:ext cx="10698480" cy="0"/>
          </a:xfrm>
          <a:prstGeom prst="line">
            <a:avLst/>
          </a:prstGeom>
          <a:noFill/>
          <a:ln w="15240">
            <a:solidFill>
              <a:srgbClr val="475569"/>
            </a:solidFill>
            <a:prstDash val="solid"/>
          </a:ln>
        </p:spPr>
        <p:txBody>
          <a:bodyPr wrap="square" lIns="63500" tIns="38100" rIns="63500" bIns="38100" anchor="ctr"/>
          <a:lstStyle/>
          <a:p>
            <a:pPr>
              <a:lnSpc>
                <a:spcPct val="108000"/>
              </a:lnSpc>
              <a:spcBef>
                <a:spcPts val="0"/>
              </a:spcBef>
              <a:spcAft>
                <a:spcPts val="200"/>
              </a:spcAft>
            </a:pPr>
            <a:endParaRPr/>
          </a:p>
        </p:txBody>
      </p:sp>
      <p:sp>
        <p:nvSpPr>
          <p:cNvPr id="7" name="Text 5"/>
          <p:cNvSpPr/>
          <p:nvPr/>
        </p:nvSpPr>
        <p:spPr>
          <a:xfrm>
            <a:off x="685800" y="2212848"/>
            <a:ext cx="10789920" cy="68580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3500" b="1" dirty="0">
                <a:solidFill>
                  <a:srgbClr val="FFFFFF"/>
                </a:solidFill>
                <a:latin typeface="맑은 고딕" pitchFamily="34" charset="0"/>
                <a:ea typeface="Malgun Gothic" pitchFamily="34" charset="-122"/>
                <a:cs typeface="Malgun Gothic" pitchFamily="34" charset="-120"/>
              </a:rPr>
              <a:t>국내 공제 연구 동향</a:t>
            </a:r>
            <a:endParaRPr lang="en-US" sz="3400" dirty="0"/>
          </a:p>
        </p:txBody>
      </p:sp>
      <p:sp>
        <p:nvSpPr>
          <p:cNvPr id="8" name="Text 6"/>
          <p:cNvSpPr/>
          <p:nvPr/>
        </p:nvSpPr>
        <p:spPr>
          <a:xfrm>
            <a:off x="685800" y="3072384"/>
            <a:ext cx="9875520" cy="502920"/>
          </a:xfrm>
          <a:prstGeom prst="rect">
            <a:avLst/>
          </a:prstGeom>
          <a:noFill/>
          <a:ln/>
        </p:spPr>
        <p:txBody>
          <a:bodyPr wrap="square" lIns="63500" tIns="38100" rIns="63500" bIns="38100" rtlCol="0" anchor="ctr"/>
          <a:lstStyle/>
          <a:p>
            <a:pPr marL="0" indent="0">
              <a:lnSpc>
                <a:spcPct val="108000"/>
              </a:lnSpc>
              <a:spcBef>
                <a:spcPts val="0"/>
              </a:spcBef>
              <a:spcAft>
                <a:spcPts val="200"/>
              </a:spcAft>
              <a:buNone/>
            </a:pPr>
            <a:r>
              <a:rPr lang="en-US" sz="1850" b="1" dirty="0">
                <a:solidFill>
                  <a:srgbClr val="BAE6FD"/>
                </a:solidFill>
                <a:latin typeface="맑은 고딕" pitchFamily="34" charset="0"/>
                <a:ea typeface="Malgun Gothic" pitchFamily="34" charset="-122"/>
                <a:cs typeface="Malgun Gothic" pitchFamily="34" charset="-120"/>
              </a:rPr>
              <a:t>연구의 전개 과정, </a:t>
            </a:r>
            <a:r>
              <a:rPr lang="en-US" sz="1850" b="1" dirty="0" err="1">
                <a:solidFill>
                  <a:srgbClr val="BAE6FD"/>
                </a:solidFill>
                <a:latin typeface="맑은 고딕" pitchFamily="34" charset="0"/>
                <a:ea typeface="Malgun Gothic" pitchFamily="34" charset="-122"/>
                <a:cs typeface="Malgun Gothic" pitchFamily="34" charset="-120"/>
              </a:rPr>
              <a:t>주요</a:t>
            </a:r>
            <a:r>
              <a:rPr lang="en-US" sz="1850" b="1" dirty="0">
                <a:solidFill>
                  <a:srgbClr val="BAE6FD"/>
                </a:solidFill>
                <a:latin typeface="맑은 고딕" pitchFamily="34" charset="0"/>
                <a:ea typeface="Malgun Gothic" pitchFamily="34" charset="-122"/>
                <a:cs typeface="Malgun Gothic" pitchFamily="34" charset="-120"/>
              </a:rPr>
              <a:t> </a:t>
            </a:r>
            <a:r>
              <a:rPr lang="en-US" sz="1850" b="1" dirty="0" err="1">
                <a:solidFill>
                  <a:srgbClr val="BAE6FD"/>
                </a:solidFill>
                <a:latin typeface="맑은 고딕" pitchFamily="34" charset="0"/>
                <a:ea typeface="Malgun Gothic" pitchFamily="34" charset="-122"/>
                <a:cs typeface="Malgun Gothic" pitchFamily="34" charset="-120"/>
              </a:rPr>
              <a:t>영역</a:t>
            </a:r>
            <a:r>
              <a:rPr lang="en-US" sz="1850" b="1" dirty="0">
                <a:solidFill>
                  <a:srgbClr val="BAE6FD"/>
                </a:solidFill>
                <a:latin typeface="맑은 고딕" pitchFamily="34" charset="0"/>
                <a:ea typeface="Malgun Gothic" pitchFamily="34" charset="-122"/>
                <a:cs typeface="Malgun Gothic" pitchFamily="34" charset="-120"/>
              </a:rPr>
              <a:t>, </a:t>
            </a:r>
            <a:r>
              <a:rPr lang="ko-KR" altLang="en-US" sz="1850" b="1" dirty="0">
                <a:solidFill>
                  <a:srgbClr val="BAE6FD"/>
                </a:solidFill>
                <a:latin typeface="맑은 고딕" pitchFamily="34" charset="0"/>
                <a:ea typeface="Malgun Gothic" pitchFamily="34" charset="-122"/>
                <a:cs typeface="Malgun Gothic" pitchFamily="34" charset="-120"/>
              </a:rPr>
              <a:t>연구의 한계</a:t>
            </a:r>
            <a:endParaRPr lang="en-US" sz="1700" dirty="0"/>
          </a:p>
        </p:txBody>
      </p:sp>
      <p:sp>
        <p:nvSpPr>
          <p:cNvPr id="31" name="TextBox 30"/>
          <p:cNvSpPr txBox="1"/>
          <p:nvPr/>
        </p:nvSpPr>
        <p:spPr>
          <a:xfrm>
            <a:off x="11231880" y="6464808"/>
            <a:ext cx="566928" cy="201168"/>
          </a:xfrm>
          <a:prstGeom prst="rect">
            <a:avLst/>
          </a:prstGeom>
          <a:noFill/>
        </p:spPr>
        <p:txBody>
          <a:bodyPr wrap="none" lIns="0" tIns="0" rIns="0" bIns="0" anchor="ctr">
            <a:spAutoFit/>
          </a:bodyPr>
          <a:lstStyle/>
          <a:p>
            <a:pPr algn="r"/>
            <a:r>
              <a:rPr sz="1150" b="1">
                <a:solidFill>
                  <a:srgbClr val="E2E8F0"/>
                </a:solidFill>
                <a:latin typeface="Arial"/>
              </a:rPr>
              <a:t>06</a:t>
            </a:r>
          </a:p>
        </p:txBody>
      </p:sp>
      <p:sp>
        <p:nvSpPr>
          <p:cNvPr id="9" name="슬라이드 번호 개체 틀 8">
            <a:extLst>
              <a:ext uri="{FF2B5EF4-FFF2-40B4-BE49-F238E27FC236}">
                <a16:creationId xmlns:a16="http://schemas.microsoft.com/office/drawing/2014/main" id="{496677EB-2B71-409F-B6AE-B8FD183E9646}"/>
              </a:ext>
            </a:extLst>
          </p:cNvPr>
          <p:cNvSpPr>
            <a:spLocks noGrp="1"/>
          </p:cNvSpPr>
          <p:nvPr>
            <p:ph type="sldNum" sz="quarter" idx="4294967295"/>
          </p:nvPr>
        </p:nvSpPr>
        <p:spPr/>
        <p:txBody>
          <a:bodyPr/>
          <a:lstStyle/>
          <a:p>
            <a:pPr algn="l"/>
            <a:fld id="{F7021451-1387-4CA6-816F-3879F97B5CBC}" type="slidenum">
              <a:rPr lang="en-US" b="0" smtClean="0"/>
              <a:t>9</a:t>
            </a:fld>
            <a:endParaRPr lang="en-US"/>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질문 1.  공제 vs. 캡티브 — 본질이 같은가, 다른가?</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발표자께 드리는 첫 번째 질문</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731520" y="1828800"/>
            <a:ext cx="5212080" cy="1554480"/>
          </a:xfrm>
          <a:prstGeom prst="rect">
            <a:avLst/>
          </a:prstGeom>
          <a:solidFill>
            <a:srgbClr val="F8FAFC"/>
          </a:solidFill>
          <a:ln w="12700">
            <a:solidFill>
              <a:srgbClr val="1E2761"/>
            </a:solidFill>
            <a:prstDash val="solid"/>
          </a:ln>
        </p:spPr>
        <p:txBody>
          <a:bodyPr/>
          <a:lstStyle/>
          <a:p>
            <a:endParaRPr lang="ko-KR" altLang="en-US"/>
          </a:p>
        </p:txBody>
      </p:sp>
      <p:sp>
        <p:nvSpPr>
          <p:cNvPr id="6" name="Text 4"/>
          <p:cNvSpPr/>
          <p:nvPr/>
        </p:nvSpPr>
        <p:spPr>
          <a:xfrm>
            <a:off x="914400" y="1965960"/>
            <a:ext cx="4846320" cy="1371600"/>
          </a:xfrm>
          <a:prstGeom prst="rect">
            <a:avLst/>
          </a:prstGeom>
          <a:noFill/>
          <a:ln/>
        </p:spPr>
        <p:txBody>
          <a:bodyPr wrap="square" lIns="0" tIns="0" rIns="0" bIns="0" rtlCol="0" anchor="t"/>
          <a:lstStyle/>
          <a:p>
            <a:pPr marL="0" indent="0">
              <a:buNone/>
            </a:pPr>
            <a:r>
              <a:rPr lang="en-US" sz="1400" b="1" dirty="0">
                <a:solidFill>
                  <a:srgbClr val="1E2761"/>
                </a:solidFill>
                <a:latin typeface="맑은 고딕" pitchFamily="34" charset="0"/>
                <a:ea typeface="맑은 고딕" pitchFamily="34" charset="-122"/>
                <a:cs typeface="맑은 고딕" pitchFamily="34" charset="-120"/>
              </a:rPr>
              <a:t>공제조합의 현재 구조</a:t>
            </a:r>
            <a:endParaRPr lang="en-US" sz="1400" dirty="0"/>
          </a:p>
          <a:p>
            <a:pPr marL="0" indent="0">
              <a:buNone/>
            </a:pPr>
            <a:r>
              <a:rPr lang="en-US" sz="800" dirty="0">
                <a:solidFill>
                  <a:srgbClr val="000000"/>
                </a:solidFill>
                <a:latin typeface="맑은 고딕" pitchFamily="34" charset="0"/>
                <a:ea typeface="맑은 고딕" pitchFamily="34" charset="-122"/>
                <a:cs typeface="맑은 고딕" pitchFamily="34" charset="-120"/>
              </a:rPr>
              <a:t> </a:t>
            </a:r>
            <a:endParaRPr lang="en-US" sz="1400" dirty="0"/>
          </a:p>
          <a:p>
            <a:pPr marL="0" indent="0">
              <a:buNone/>
            </a:pPr>
            <a:r>
              <a:rPr lang="en-US" sz="1600" dirty="0">
                <a:solidFill>
                  <a:srgbClr val="1F2937"/>
                </a:solidFill>
                <a:latin typeface="맑은 고딕" pitchFamily="34" charset="0"/>
                <a:ea typeface="맑은 고딕" pitchFamily="34" charset="-122"/>
                <a:cs typeface="맑은 고딕" pitchFamily="34" charset="-120"/>
              </a:rPr>
              <a:t>조합원 위험을 자체 자원으로 부담</a:t>
            </a:r>
            <a:endParaRPr lang="en-US" sz="1400" dirty="0"/>
          </a:p>
          <a:p>
            <a:pPr marL="0" indent="0">
              <a:buNone/>
            </a:pPr>
            <a:r>
              <a:rPr lang="en-US" sz="800" dirty="0">
                <a:solidFill>
                  <a:srgbClr val="000000"/>
                </a:solidFill>
                <a:latin typeface="맑은 고딕" pitchFamily="34" charset="0"/>
                <a:ea typeface="맑은 고딕" pitchFamily="34" charset="-122"/>
                <a:cs typeface="맑은 고딕" pitchFamily="34" charset="-120"/>
              </a:rPr>
              <a:t> </a:t>
            </a:r>
            <a:endParaRPr lang="en-US" sz="1400" dirty="0"/>
          </a:p>
          <a:p>
            <a:pPr marL="0" indent="0">
              <a:buNone/>
            </a:pPr>
            <a:r>
              <a:rPr lang="en-US" sz="1800" b="1" dirty="0">
                <a:solidFill>
                  <a:srgbClr val="C8102E"/>
                </a:solidFill>
                <a:latin typeface="맑은 고딕" pitchFamily="34" charset="0"/>
                <a:ea typeface="맑은 고딕" pitchFamily="34" charset="-122"/>
                <a:cs typeface="맑은 고딕" pitchFamily="34" charset="-120"/>
              </a:rPr>
              <a:t>= ARF 성격</a:t>
            </a:r>
            <a:endParaRPr lang="en-US" sz="1400" dirty="0"/>
          </a:p>
        </p:txBody>
      </p:sp>
      <p:sp>
        <p:nvSpPr>
          <p:cNvPr id="7" name="Shape 5"/>
          <p:cNvSpPr/>
          <p:nvPr/>
        </p:nvSpPr>
        <p:spPr>
          <a:xfrm>
            <a:off x="6217920" y="1828800"/>
            <a:ext cx="5212080" cy="1554480"/>
          </a:xfrm>
          <a:prstGeom prst="rect">
            <a:avLst/>
          </a:prstGeom>
          <a:solidFill>
            <a:srgbClr val="F8FAFC"/>
          </a:solidFill>
          <a:ln w="12700">
            <a:solidFill>
              <a:srgbClr val="1E2761"/>
            </a:solidFill>
            <a:prstDash val="solid"/>
          </a:ln>
        </p:spPr>
        <p:txBody>
          <a:bodyPr/>
          <a:lstStyle/>
          <a:p>
            <a:endParaRPr lang="ko-KR" altLang="en-US"/>
          </a:p>
        </p:txBody>
      </p:sp>
      <p:sp>
        <p:nvSpPr>
          <p:cNvPr id="8" name="Text 6"/>
          <p:cNvSpPr/>
          <p:nvPr/>
        </p:nvSpPr>
        <p:spPr>
          <a:xfrm>
            <a:off x="6400800" y="1965960"/>
            <a:ext cx="4846320" cy="1371600"/>
          </a:xfrm>
          <a:prstGeom prst="rect">
            <a:avLst/>
          </a:prstGeom>
          <a:noFill/>
          <a:ln/>
        </p:spPr>
        <p:txBody>
          <a:bodyPr wrap="square" lIns="0" tIns="0" rIns="0" bIns="0" rtlCol="0" anchor="t"/>
          <a:lstStyle/>
          <a:p>
            <a:pPr marL="0" indent="0">
              <a:buNone/>
            </a:pPr>
            <a:r>
              <a:rPr lang="en-US" sz="1400" b="1" dirty="0">
                <a:solidFill>
                  <a:srgbClr val="1E2761"/>
                </a:solidFill>
                <a:latin typeface="맑은 고딕" pitchFamily="34" charset="0"/>
                <a:ea typeface="맑은 고딕" pitchFamily="34" charset="-122"/>
                <a:cs typeface="맑은 고딕" pitchFamily="34" charset="-120"/>
              </a:rPr>
              <a:t>Westover의 캡티브 정의</a:t>
            </a:r>
            <a:endParaRPr lang="en-US" sz="1400" dirty="0"/>
          </a:p>
          <a:p>
            <a:pPr marL="0" indent="0">
              <a:buNone/>
            </a:pPr>
            <a:r>
              <a:rPr lang="en-US" sz="800" dirty="0">
                <a:solidFill>
                  <a:srgbClr val="000000"/>
                </a:solidFill>
                <a:latin typeface="맑은 고딕" pitchFamily="34" charset="0"/>
                <a:ea typeface="맑은 고딕" pitchFamily="34" charset="-122"/>
                <a:cs typeface="맑은 고딕" pitchFamily="34" charset="-120"/>
              </a:rPr>
              <a:t> </a:t>
            </a:r>
            <a:endParaRPr lang="en-US" sz="1400" dirty="0"/>
          </a:p>
          <a:p>
            <a:pPr marL="0" indent="0">
              <a:buNone/>
            </a:pPr>
            <a:r>
              <a:rPr lang="en-US" sz="1400" dirty="0">
                <a:solidFill>
                  <a:srgbClr val="1F2937"/>
                </a:solidFill>
                <a:latin typeface="맑은 고딕" pitchFamily="34" charset="0"/>
                <a:ea typeface="맑은 고딕" pitchFamily="34" charset="-122"/>
                <a:cs typeface="맑은 고딕" pitchFamily="34" charset="-120"/>
              </a:rPr>
              <a:t>ART 중 위험을 외부로 이전하지 않고</a:t>
            </a:r>
            <a:endParaRPr lang="en-US" sz="1400" dirty="0"/>
          </a:p>
          <a:p>
            <a:pPr marL="0" indent="0">
              <a:buNone/>
            </a:pPr>
            <a:r>
              <a:rPr lang="en-US" sz="1400" dirty="0">
                <a:solidFill>
                  <a:srgbClr val="1F2937"/>
                </a:solidFill>
                <a:latin typeface="맑은 고딕" pitchFamily="34" charset="0"/>
                <a:ea typeface="맑은 고딕" pitchFamily="34" charset="-122"/>
                <a:cs typeface="맑은 고딕" pitchFamily="34" charset="-120"/>
              </a:rPr>
              <a:t>자체 자본으로 부담하는 메커니즘</a:t>
            </a:r>
            <a:endParaRPr lang="en-US" sz="1400" dirty="0"/>
          </a:p>
          <a:p>
            <a:pPr marL="0" indent="0">
              <a:buNone/>
            </a:pPr>
            <a:r>
              <a:rPr lang="en-US" sz="800" dirty="0">
                <a:solidFill>
                  <a:srgbClr val="000000"/>
                </a:solidFill>
                <a:latin typeface="맑은 고딕" pitchFamily="34" charset="0"/>
                <a:ea typeface="맑은 고딕" pitchFamily="34" charset="-122"/>
                <a:cs typeface="맑은 고딕" pitchFamily="34" charset="-120"/>
              </a:rPr>
              <a:t> </a:t>
            </a:r>
            <a:endParaRPr lang="en-US" sz="1400" dirty="0"/>
          </a:p>
          <a:p>
            <a:pPr marL="0" indent="0">
              <a:buNone/>
            </a:pPr>
            <a:r>
              <a:rPr lang="en-US" sz="1600" b="1" dirty="0">
                <a:solidFill>
                  <a:srgbClr val="C8102E"/>
                </a:solidFill>
                <a:latin typeface="맑은 고딕" pitchFamily="34" charset="0"/>
                <a:ea typeface="맑은 고딕" pitchFamily="34" charset="-122"/>
                <a:cs typeface="맑은 고딕" pitchFamily="34" charset="-120"/>
              </a:rPr>
              <a:t>= ARF (Alternative Risk Financing)</a:t>
            </a:r>
            <a:endParaRPr lang="en-US" sz="1400" dirty="0"/>
          </a:p>
        </p:txBody>
      </p:sp>
      <p:sp>
        <p:nvSpPr>
          <p:cNvPr id="9" name="Text 7"/>
          <p:cNvSpPr/>
          <p:nvPr/>
        </p:nvSpPr>
        <p:spPr>
          <a:xfrm>
            <a:off x="731520" y="3657600"/>
            <a:ext cx="10698480" cy="365760"/>
          </a:xfrm>
          <a:prstGeom prst="rect">
            <a:avLst/>
          </a:prstGeom>
          <a:noFill/>
          <a:ln/>
        </p:spPr>
        <p:txBody>
          <a:bodyPr wrap="square" lIns="0" tIns="0" rIns="0" bIns="0" rtlCol="0" anchor="ctr"/>
          <a:lstStyle/>
          <a:p>
            <a:pPr marL="0" indent="0" algn="ctr">
              <a:buNone/>
            </a:pPr>
            <a:r>
              <a:rPr lang="en-US" sz="1400" b="1" dirty="0">
                <a:solidFill>
                  <a:srgbClr val="6B7280"/>
                </a:solidFill>
                <a:latin typeface="맑은 고딕" pitchFamily="34" charset="0"/>
                <a:ea typeface="맑은 고딕" pitchFamily="34" charset="-122"/>
                <a:cs typeface="맑은 고딕" pitchFamily="34" charset="-120"/>
              </a:rPr>
              <a:t>두 개념의 관계에 따른 분기</a:t>
            </a:r>
            <a:endParaRPr lang="en-US" sz="1400" dirty="0"/>
          </a:p>
        </p:txBody>
      </p:sp>
      <p:sp>
        <p:nvSpPr>
          <p:cNvPr id="10" name="Shape 8"/>
          <p:cNvSpPr/>
          <p:nvPr/>
        </p:nvSpPr>
        <p:spPr>
          <a:xfrm>
            <a:off x="731520" y="4206240"/>
            <a:ext cx="5212080" cy="1737360"/>
          </a:xfrm>
          <a:prstGeom prst="rect">
            <a:avLst/>
          </a:prstGeom>
          <a:solidFill>
            <a:srgbClr val="1E2761"/>
          </a:solidFill>
          <a:ln w="12700">
            <a:solidFill>
              <a:srgbClr val="1E2761"/>
            </a:solidFill>
            <a:prstDash val="solid"/>
          </a:ln>
        </p:spPr>
        <p:txBody>
          <a:bodyPr/>
          <a:lstStyle/>
          <a:p>
            <a:endParaRPr lang="ko-KR" altLang="en-US"/>
          </a:p>
        </p:txBody>
      </p:sp>
      <p:sp>
        <p:nvSpPr>
          <p:cNvPr id="11" name="Text 9"/>
          <p:cNvSpPr/>
          <p:nvPr/>
        </p:nvSpPr>
        <p:spPr>
          <a:xfrm>
            <a:off x="914400" y="4343400"/>
            <a:ext cx="4846320" cy="1554480"/>
          </a:xfrm>
          <a:prstGeom prst="rect">
            <a:avLst/>
          </a:prstGeom>
          <a:noFill/>
          <a:ln/>
        </p:spPr>
        <p:txBody>
          <a:bodyPr wrap="square" lIns="0" tIns="0" rIns="0" bIns="0" rtlCol="0" anchor="t"/>
          <a:lstStyle/>
          <a:p>
            <a:pPr marL="0" indent="0">
              <a:buNone/>
            </a:pPr>
            <a:r>
              <a:rPr lang="en-US" sz="1600" b="1" dirty="0">
                <a:solidFill>
                  <a:srgbClr val="CADCFC"/>
                </a:solidFill>
                <a:latin typeface="맑은 고딕" pitchFamily="34" charset="0"/>
                <a:ea typeface="맑은 고딕" pitchFamily="34" charset="-122"/>
                <a:cs typeface="맑은 고딕" pitchFamily="34" charset="-120"/>
              </a:rPr>
              <a:t>본질이 같다면?</a:t>
            </a:r>
            <a:endParaRPr lang="en-US" sz="1600" dirty="0"/>
          </a:p>
          <a:p>
            <a:pPr marL="0" indent="0">
              <a:buNone/>
            </a:pPr>
            <a:r>
              <a:rPr lang="en-US" sz="800" dirty="0">
                <a:solidFill>
                  <a:srgbClr val="000000"/>
                </a:solidFill>
                <a:latin typeface="맑은 고딕" pitchFamily="34" charset="0"/>
                <a:ea typeface="맑은 고딕" pitchFamily="34" charset="-122"/>
                <a:cs typeface="맑은 고딕" pitchFamily="34" charset="-120"/>
              </a:rPr>
              <a:t> </a:t>
            </a:r>
            <a:endParaRPr lang="en-US" sz="1600" dirty="0"/>
          </a:p>
          <a:p>
            <a:pPr marL="0" indent="0">
              <a:buNone/>
            </a:pPr>
            <a:r>
              <a:rPr lang="en-US" sz="1400" dirty="0">
                <a:solidFill>
                  <a:srgbClr val="FFFFFF"/>
                </a:solidFill>
                <a:latin typeface="맑은 고딕" pitchFamily="34" charset="0"/>
                <a:ea typeface="맑은 고딕" pitchFamily="34" charset="-122"/>
                <a:cs typeface="맑은 고딕" pitchFamily="34" charset="-120"/>
              </a:rPr>
              <a:t>새 그릇을 만들 필요가 없다</a:t>
            </a:r>
            <a:endParaRPr lang="en-US" sz="1600" dirty="0"/>
          </a:p>
          <a:p>
            <a:pPr marL="0" indent="0">
              <a:buNone/>
            </a:pPr>
            <a:r>
              <a:rPr lang="en-US" sz="800" dirty="0">
                <a:solidFill>
                  <a:srgbClr val="000000"/>
                </a:solidFill>
                <a:latin typeface="맑은 고딕" pitchFamily="34" charset="0"/>
                <a:ea typeface="맑은 고딕" pitchFamily="34" charset="-122"/>
                <a:cs typeface="맑은 고딕" pitchFamily="34" charset="-120"/>
              </a:rPr>
              <a:t> </a:t>
            </a:r>
            <a:endParaRPr lang="en-US" sz="1600" dirty="0"/>
          </a:p>
          <a:p>
            <a:pPr marL="0" indent="0">
              <a:buNone/>
            </a:pPr>
            <a:r>
              <a:rPr lang="en-US" sz="1600" b="1" dirty="0">
                <a:solidFill>
                  <a:srgbClr val="FFFFFF"/>
                </a:solidFill>
                <a:latin typeface="맑은 고딕" pitchFamily="34" charset="0"/>
                <a:ea typeface="맑은 고딕" pitchFamily="34" charset="-122"/>
                <a:cs typeface="맑은 고딕" pitchFamily="34" charset="-120"/>
              </a:rPr>
              <a:t>→  현행 공제업법 내</a:t>
            </a:r>
            <a:endParaRPr lang="en-US" sz="1600" dirty="0"/>
          </a:p>
          <a:p>
            <a:pPr marL="0" indent="0">
              <a:buNone/>
            </a:pPr>
            <a:r>
              <a:rPr lang="en-US" sz="1600" b="1" dirty="0">
                <a:solidFill>
                  <a:srgbClr val="FFFFFF"/>
                </a:solidFill>
                <a:latin typeface="맑은 고딕" pitchFamily="34" charset="0"/>
                <a:ea typeface="맑은 고딕" pitchFamily="34" charset="-122"/>
                <a:cs typeface="맑은 고딕" pitchFamily="34" charset="-120"/>
              </a:rPr>
              <a:t>PCC 셀 구조·재보험 기능 보강이 답</a:t>
            </a:r>
            <a:endParaRPr lang="en-US" sz="1600" dirty="0"/>
          </a:p>
        </p:txBody>
      </p:sp>
      <p:sp>
        <p:nvSpPr>
          <p:cNvPr id="12" name="Shape 10"/>
          <p:cNvSpPr/>
          <p:nvPr/>
        </p:nvSpPr>
        <p:spPr>
          <a:xfrm>
            <a:off x="6217920" y="4206240"/>
            <a:ext cx="5212080" cy="1737360"/>
          </a:xfrm>
          <a:prstGeom prst="rect">
            <a:avLst/>
          </a:prstGeom>
          <a:solidFill>
            <a:srgbClr val="C8102E"/>
          </a:solidFill>
          <a:ln w="12700">
            <a:solidFill>
              <a:srgbClr val="C8102E"/>
            </a:solidFill>
            <a:prstDash val="solid"/>
          </a:ln>
        </p:spPr>
        <p:txBody>
          <a:bodyPr/>
          <a:lstStyle/>
          <a:p>
            <a:endParaRPr lang="ko-KR" altLang="en-US"/>
          </a:p>
        </p:txBody>
      </p:sp>
      <p:sp>
        <p:nvSpPr>
          <p:cNvPr id="13" name="Text 11"/>
          <p:cNvSpPr/>
          <p:nvPr/>
        </p:nvSpPr>
        <p:spPr>
          <a:xfrm>
            <a:off x="6400800" y="4343400"/>
            <a:ext cx="4846320" cy="1554480"/>
          </a:xfrm>
          <a:prstGeom prst="rect">
            <a:avLst/>
          </a:prstGeom>
          <a:noFill/>
          <a:ln/>
        </p:spPr>
        <p:txBody>
          <a:bodyPr wrap="square" lIns="0" tIns="0" rIns="0" bIns="0" rtlCol="0" anchor="t"/>
          <a:lstStyle/>
          <a:p>
            <a:pPr marL="0" indent="0">
              <a:buNone/>
            </a:pPr>
            <a:r>
              <a:rPr lang="en-US" sz="1600" b="1" dirty="0">
                <a:solidFill>
                  <a:srgbClr val="FFFFFF"/>
                </a:solidFill>
                <a:latin typeface="맑은 고딕" pitchFamily="34" charset="0"/>
                <a:ea typeface="맑은 고딕" pitchFamily="34" charset="-122"/>
                <a:cs typeface="맑은 고딕" pitchFamily="34" charset="-120"/>
              </a:rPr>
              <a:t>본질이 다르다면?</a:t>
            </a:r>
            <a:endParaRPr lang="en-US" sz="1600" dirty="0"/>
          </a:p>
          <a:p>
            <a:pPr marL="0" indent="0">
              <a:buNone/>
            </a:pPr>
            <a:r>
              <a:rPr lang="en-US" sz="800" dirty="0">
                <a:solidFill>
                  <a:srgbClr val="000000"/>
                </a:solidFill>
                <a:latin typeface="맑은 고딕" pitchFamily="34" charset="0"/>
                <a:ea typeface="맑은 고딕" pitchFamily="34" charset="-122"/>
                <a:cs typeface="맑은 고딕" pitchFamily="34" charset="-120"/>
              </a:rPr>
              <a:t> </a:t>
            </a:r>
            <a:endParaRPr lang="en-US" sz="1600" dirty="0"/>
          </a:p>
          <a:p>
            <a:pPr marL="0" indent="0">
              <a:buNone/>
            </a:pPr>
            <a:r>
              <a:rPr lang="en-US" sz="1400" dirty="0">
                <a:solidFill>
                  <a:srgbClr val="FFFFFF"/>
                </a:solidFill>
                <a:latin typeface="맑은 고딕" pitchFamily="34" charset="0"/>
                <a:ea typeface="맑은 고딕" pitchFamily="34" charset="-122"/>
                <a:cs typeface="맑은 고딕" pitchFamily="34" charset="-120"/>
              </a:rPr>
              <a:t>차이의 명확화가 출발점</a:t>
            </a:r>
            <a:endParaRPr lang="en-US" sz="1600" dirty="0"/>
          </a:p>
          <a:p>
            <a:pPr marL="0" indent="0">
              <a:buNone/>
            </a:pPr>
            <a:r>
              <a:rPr lang="en-US" sz="800" dirty="0">
                <a:solidFill>
                  <a:srgbClr val="000000"/>
                </a:solidFill>
                <a:latin typeface="맑은 고딕" pitchFamily="34" charset="0"/>
                <a:ea typeface="맑은 고딕" pitchFamily="34" charset="-122"/>
                <a:cs typeface="맑은 고딕" pitchFamily="34" charset="-120"/>
              </a:rPr>
              <a:t> </a:t>
            </a:r>
            <a:endParaRPr lang="en-US" sz="1600" dirty="0"/>
          </a:p>
          <a:p>
            <a:pPr marL="0" indent="0">
              <a:buNone/>
            </a:pPr>
            <a:r>
              <a:rPr lang="en-US" sz="1600" b="1" dirty="0">
                <a:solidFill>
                  <a:srgbClr val="FFFFFF"/>
                </a:solidFill>
                <a:latin typeface="맑은 고딕" pitchFamily="34" charset="0"/>
                <a:ea typeface="맑은 고딕" pitchFamily="34" charset="-122"/>
                <a:cs typeface="맑은 고딕" pitchFamily="34" charset="-120"/>
              </a:rPr>
              <a:t>→  자본요건·감독체계·</a:t>
            </a:r>
            <a:endParaRPr lang="en-US" sz="1600" dirty="0"/>
          </a:p>
          <a:p>
            <a:pPr marL="0" indent="0">
              <a:buNone/>
            </a:pPr>
            <a:r>
              <a:rPr lang="en-US" sz="1600" b="1" dirty="0">
                <a:solidFill>
                  <a:srgbClr val="FFFFFF"/>
                </a:solidFill>
                <a:latin typeface="맑은 고딕" pitchFamily="34" charset="0"/>
                <a:ea typeface="맑은 고딕" pitchFamily="34" charset="-122"/>
                <a:cs typeface="맑은 고딕" pitchFamily="34" charset="-120"/>
              </a:rPr>
              <a:t>회계처리·세제 차이의 명시적 규명</a:t>
            </a:r>
            <a:endParaRPr lang="en-US" sz="1600" dirty="0"/>
          </a:p>
        </p:txBody>
      </p:sp>
      <p:sp>
        <p:nvSpPr>
          <p:cNvPr id="14" name="Text 12"/>
          <p:cNvSpPr/>
          <p:nvPr/>
        </p:nvSpPr>
        <p:spPr>
          <a:xfrm>
            <a:off x="731520" y="6080760"/>
            <a:ext cx="10698480" cy="320040"/>
          </a:xfrm>
          <a:prstGeom prst="rect">
            <a:avLst/>
          </a:prstGeom>
          <a:noFill/>
          <a:ln/>
        </p:spPr>
        <p:txBody>
          <a:bodyPr wrap="square" lIns="0" tIns="0" rIns="0" bIns="0" rtlCol="0" anchor="ctr"/>
          <a:lstStyle/>
          <a:p>
            <a:pPr marL="0" indent="0" algn="ctr">
              <a:buNone/>
            </a:pPr>
            <a:r>
              <a:rPr lang="en-US" sz="1200" i="1" dirty="0">
                <a:solidFill>
                  <a:srgbClr val="1F2937"/>
                </a:solidFill>
                <a:latin typeface="맑은 고딕" pitchFamily="34" charset="0"/>
                <a:ea typeface="맑은 고딕" pitchFamily="34" charset="-122"/>
                <a:cs typeface="맑은 고딕" pitchFamily="34" charset="-120"/>
              </a:rPr>
              <a:t>이는 단순한 용어 시비가 아니라 제도 설계의 출발점에 해당하는 문제 제기입니다</a:t>
            </a:r>
            <a:endParaRPr lang="en-US" sz="1200" dirty="0"/>
          </a:p>
        </p:txBody>
      </p:sp>
      <p:sp>
        <p:nvSpPr>
          <p:cNvPr id="15" name="Text 13"/>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16" name="Text 14"/>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6</a:t>
            </a:r>
            <a:endParaRPr lang="en-US" sz="9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2부 | 캡티브 5대 유형과 한국 기업 매핑</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글로벌 표준 분류에 한국 기업을 대입한다면</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548640" y="1828800"/>
            <a:ext cx="11064240" cy="502920"/>
          </a:xfrm>
          <a:prstGeom prst="rect">
            <a:avLst/>
          </a:prstGeom>
          <a:solidFill>
            <a:srgbClr val="1E2761"/>
          </a:solidFill>
          <a:ln w="12700">
            <a:solidFill>
              <a:srgbClr val="1E2761"/>
            </a:solidFill>
            <a:prstDash val="solid"/>
          </a:ln>
        </p:spPr>
        <p:txBody>
          <a:bodyPr/>
          <a:lstStyle/>
          <a:p>
            <a:endParaRPr lang="ko-KR" altLang="en-US"/>
          </a:p>
        </p:txBody>
      </p:sp>
      <p:sp>
        <p:nvSpPr>
          <p:cNvPr id="6" name="Text 4"/>
          <p:cNvSpPr/>
          <p:nvPr/>
        </p:nvSpPr>
        <p:spPr>
          <a:xfrm>
            <a:off x="548640" y="1828800"/>
            <a:ext cx="27432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맑은 고딕" pitchFamily="34" charset="0"/>
                <a:ea typeface="맑은 고딕" pitchFamily="34" charset="-122"/>
                <a:cs typeface="맑은 고딕" pitchFamily="34" charset="-120"/>
              </a:rPr>
              <a:t>유형</a:t>
            </a:r>
            <a:endParaRPr lang="en-US" sz="1300" dirty="0"/>
          </a:p>
        </p:txBody>
      </p:sp>
      <p:sp>
        <p:nvSpPr>
          <p:cNvPr id="7" name="Text 5"/>
          <p:cNvSpPr/>
          <p:nvPr/>
        </p:nvSpPr>
        <p:spPr>
          <a:xfrm>
            <a:off x="3291840" y="1828800"/>
            <a:ext cx="50292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맑은 고딕" pitchFamily="34" charset="0"/>
                <a:ea typeface="맑은 고딕" pitchFamily="34" charset="-122"/>
                <a:cs typeface="맑은 고딕" pitchFamily="34" charset="-120"/>
              </a:rPr>
              <a:t>핵심 특징</a:t>
            </a:r>
            <a:endParaRPr lang="en-US" sz="1300" dirty="0"/>
          </a:p>
        </p:txBody>
      </p:sp>
      <p:sp>
        <p:nvSpPr>
          <p:cNvPr id="8" name="Text 6"/>
          <p:cNvSpPr/>
          <p:nvPr/>
        </p:nvSpPr>
        <p:spPr>
          <a:xfrm>
            <a:off x="8321040" y="1828800"/>
            <a:ext cx="36576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맑은 고딕" pitchFamily="34" charset="0"/>
                <a:ea typeface="맑은 고딕" pitchFamily="34" charset="-122"/>
                <a:cs typeface="맑은 고딕" pitchFamily="34" charset="-120"/>
              </a:rPr>
              <a:t>한국 적합 대상</a:t>
            </a:r>
            <a:endParaRPr lang="en-US" sz="1300" dirty="0"/>
          </a:p>
        </p:txBody>
      </p:sp>
      <p:sp>
        <p:nvSpPr>
          <p:cNvPr id="9" name="Shape 7"/>
          <p:cNvSpPr/>
          <p:nvPr/>
        </p:nvSpPr>
        <p:spPr>
          <a:xfrm>
            <a:off x="548640" y="2331720"/>
            <a:ext cx="11064240" cy="457200"/>
          </a:xfrm>
          <a:prstGeom prst="rect">
            <a:avLst/>
          </a:prstGeom>
          <a:solidFill>
            <a:srgbClr val="FFFFFF"/>
          </a:solidFill>
          <a:ln w="12700">
            <a:solidFill>
              <a:srgbClr val="E5E7EB"/>
            </a:solidFill>
            <a:prstDash val="solid"/>
          </a:ln>
        </p:spPr>
        <p:txBody>
          <a:bodyPr/>
          <a:lstStyle/>
          <a:p>
            <a:endParaRPr lang="ko-KR" altLang="en-US"/>
          </a:p>
        </p:txBody>
      </p:sp>
      <p:sp>
        <p:nvSpPr>
          <p:cNvPr id="10" name="Text 8"/>
          <p:cNvSpPr/>
          <p:nvPr/>
        </p:nvSpPr>
        <p:spPr>
          <a:xfrm>
            <a:off x="731520" y="2331720"/>
            <a:ext cx="2560320" cy="457200"/>
          </a:xfrm>
          <a:prstGeom prst="rect">
            <a:avLst/>
          </a:prstGeom>
          <a:noFill/>
          <a:ln/>
        </p:spPr>
        <p:txBody>
          <a:bodyPr wrap="square" lIns="0" tIns="0" rIns="0" bIns="0" rtlCol="0" anchor="ctr"/>
          <a:lstStyle/>
          <a:p>
            <a:pPr marL="0" indent="0">
              <a:buNone/>
            </a:pPr>
            <a:r>
              <a:rPr lang="en-US" sz="1300" dirty="0">
                <a:solidFill>
                  <a:srgbClr val="1F2937"/>
                </a:solidFill>
                <a:latin typeface="맑은 고딕" pitchFamily="34" charset="0"/>
                <a:ea typeface="맑은 고딕" pitchFamily="34" charset="-122"/>
                <a:cs typeface="맑은 고딕" pitchFamily="34" charset="-120"/>
              </a:rPr>
              <a:t>Pure Captive</a:t>
            </a:r>
            <a:endParaRPr lang="en-US" sz="1300" dirty="0"/>
          </a:p>
        </p:txBody>
      </p:sp>
      <p:sp>
        <p:nvSpPr>
          <p:cNvPr id="11" name="Text 9"/>
          <p:cNvSpPr/>
          <p:nvPr/>
        </p:nvSpPr>
        <p:spPr>
          <a:xfrm>
            <a:off x="3474720" y="2331720"/>
            <a:ext cx="4846320" cy="45720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단일 모회사 100% 소유·통제</a:t>
            </a:r>
            <a:endParaRPr lang="en-US" sz="1200" dirty="0"/>
          </a:p>
        </p:txBody>
      </p:sp>
      <p:sp>
        <p:nvSpPr>
          <p:cNvPr id="12" name="Text 10"/>
          <p:cNvSpPr/>
          <p:nvPr/>
        </p:nvSpPr>
        <p:spPr>
          <a:xfrm>
            <a:off x="8503920" y="2331720"/>
            <a:ext cx="3474720" cy="45720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삼성·현대차·SK·LG 등 대기업</a:t>
            </a:r>
            <a:endParaRPr lang="en-US" sz="1200" dirty="0"/>
          </a:p>
        </p:txBody>
      </p:sp>
      <p:sp>
        <p:nvSpPr>
          <p:cNvPr id="13" name="Shape 11"/>
          <p:cNvSpPr/>
          <p:nvPr/>
        </p:nvSpPr>
        <p:spPr>
          <a:xfrm>
            <a:off x="548640" y="2788920"/>
            <a:ext cx="11064240" cy="457200"/>
          </a:xfrm>
          <a:prstGeom prst="rect">
            <a:avLst/>
          </a:prstGeom>
          <a:solidFill>
            <a:srgbClr val="F8FAFC"/>
          </a:solidFill>
          <a:ln w="12700">
            <a:solidFill>
              <a:srgbClr val="E5E7EB"/>
            </a:solidFill>
            <a:prstDash val="solid"/>
          </a:ln>
        </p:spPr>
        <p:txBody>
          <a:bodyPr/>
          <a:lstStyle/>
          <a:p>
            <a:endParaRPr lang="ko-KR" altLang="en-US"/>
          </a:p>
        </p:txBody>
      </p:sp>
      <p:sp>
        <p:nvSpPr>
          <p:cNvPr id="14" name="Text 12"/>
          <p:cNvSpPr/>
          <p:nvPr/>
        </p:nvSpPr>
        <p:spPr>
          <a:xfrm>
            <a:off x="731520" y="2788920"/>
            <a:ext cx="2560320" cy="457200"/>
          </a:xfrm>
          <a:prstGeom prst="rect">
            <a:avLst/>
          </a:prstGeom>
          <a:noFill/>
          <a:ln/>
        </p:spPr>
        <p:txBody>
          <a:bodyPr wrap="square" lIns="0" tIns="0" rIns="0" bIns="0" rtlCol="0" anchor="ctr"/>
          <a:lstStyle/>
          <a:p>
            <a:pPr marL="0" indent="0">
              <a:buNone/>
            </a:pPr>
            <a:r>
              <a:rPr lang="en-US" sz="1300" dirty="0">
                <a:solidFill>
                  <a:srgbClr val="1F2937"/>
                </a:solidFill>
                <a:latin typeface="맑은 고딕" pitchFamily="34" charset="0"/>
                <a:ea typeface="맑은 고딕" pitchFamily="34" charset="-122"/>
                <a:cs typeface="맑은 고딕" pitchFamily="34" charset="-120"/>
              </a:rPr>
              <a:t>Group Captive</a:t>
            </a:r>
            <a:endParaRPr lang="en-US" sz="1300" dirty="0"/>
          </a:p>
        </p:txBody>
      </p:sp>
      <p:sp>
        <p:nvSpPr>
          <p:cNvPr id="15" name="Text 13"/>
          <p:cNvSpPr/>
          <p:nvPr/>
        </p:nvSpPr>
        <p:spPr>
          <a:xfrm>
            <a:off x="3474720" y="2788920"/>
            <a:ext cx="4846320" cy="45720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동일 산업·동질 위험 공동 소유</a:t>
            </a:r>
            <a:endParaRPr lang="en-US" sz="1200" dirty="0"/>
          </a:p>
        </p:txBody>
      </p:sp>
      <p:sp>
        <p:nvSpPr>
          <p:cNvPr id="16" name="Text 14"/>
          <p:cNvSpPr/>
          <p:nvPr/>
        </p:nvSpPr>
        <p:spPr>
          <a:xfrm>
            <a:off x="8503920" y="2788920"/>
            <a:ext cx="3474720" cy="45720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반도체 협력사군, 해운업</a:t>
            </a:r>
            <a:endParaRPr lang="en-US" sz="1200" dirty="0"/>
          </a:p>
        </p:txBody>
      </p:sp>
      <p:sp>
        <p:nvSpPr>
          <p:cNvPr id="17" name="Shape 15"/>
          <p:cNvSpPr/>
          <p:nvPr/>
        </p:nvSpPr>
        <p:spPr>
          <a:xfrm>
            <a:off x="548640" y="3246120"/>
            <a:ext cx="11064240" cy="457200"/>
          </a:xfrm>
          <a:prstGeom prst="rect">
            <a:avLst/>
          </a:prstGeom>
          <a:solidFill>
            <a:srgbClr val="FFFFFF"/>
          </a:solidFill>
          <a:ln w="12700">
            <a:solidFill>
              <a:srgbClr val="E5E7EB"/>
            </a:solidFill>
            <a:prstDash val="solid"/>
          </a:ln>
        </p:spPr>
        <p:txBody>
          <a:bodyPr/>
          <a:lstStyle/>
          <a:p>
            <a:endParaRPr lang="ko-KR" altLang="en-US"/>
          </a:p>
        </p:txBody>
      </p:sp>
      <p:sp>
        <p:nvSpPr>
          <p:cNvPr id="18" name="Text 16"/>
          <p:cNvSpPr/>
          <p:nvPr/>
        </p:nvSpPr>
        <p:spPr>
          <a:xfrm>
            <a:off x="731520" y="3246120"/>
            <a:ext cx="2560320" cy="457200"/>
          </a:xfrm>
          <a:prstGeom prst="rect">
            <a:avLst/>
          </a:prstGeom>
          <a:noFill/>
          <a:ln/>
        </p:spPr>
        <p:txBody>
          <a:bodyPr wrap="square" lIns="0" tIns="0" rIns="0" bIns="0" rtlCol="0" anchor="ctr"/>
          <a:lstStyle/>
          <a:p>
            <a:pPr marL="0" indent="0">
              <a:buNone/>
            </a:pPr>
            <a:r>
              <a:rPr lang="en-US" sz="1300" b="1" dirty="0">
                <a:solidFill>
                  <a:srgbClr val="1E2761"/>
                </a:solidFill>
                <a:latin typeface="맑은 고딕" pitchFamily="34" charset="0"/>
                <a:ea typeface="맑은 고딕" pitchFamily="34" charset="-122"/>
                <a:cs typeface="맑은 고딕" pitchFamily="34" charset="-120"/>
              </a:rPr>
              <a:t>Risk Retention Group</a:t>
            </a:r>
            <a:endParaRPr lang="en-US" sz="1300" dirty="0"/>
          </a:p>
        </p:txBody>
      </p:sp>
      <p:sp>
        <p:nvSpPr>
          <p:cNvPr id="19" name="Text 17"/>
          <p:cNvSpPr/>
          <p:nvPr/>
        </p:nvSpPr>
        <p:spPr>
          <a:xfrm>
            <a:off x="3474720" y="3246120"/>
            <a:ext cx="4846320" cy="45720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미국 LRRA 기반 (연방법)</a:t>
            </a:r>
            <a:endParaRPr lang="en-US" sz="1200" dirty="0"/>
          </a:p>
        </p:txBody>
      </p:sp>
      <p:sp>
        <p:nvSpPr>
          <p:cNvPr id="20" name="Text 18"/>
          <p:cNvSpPr/>
          <p:nvPr/>
        </p:nvSpPr>
        <p:spPr>
          <a:xfrm>
            <a:off x="8503920" y="3246120"/>
            <a:ext cx="3474720" cy="457200"/>
          </a:xfrm>
          <a:prstGeom prst="rect">
            <a:avLst/>
          </a:prstGeom>
          <a:noFill/>
          <a:ln/>
        </p:spPr>
        <p:txBody>
          <a:bodyPr wrap="square" lIns="0" tIns="0" rIns="0" bIns="0" rtlCol="0" anchor="ctr"/>
          <a:lstStyle/>
          <a:p>
            <a:pPr marL="0" indent="0">
              <a:buNone/>
            </a:pPr>
            <a:r>
              <a:rPr lang="en-US" sz="1200" b="1" dirty="0">
                <a:solidFill>
                  <a:srgbClr val="C8102E"/>
                </a:solidFill>
                <a:latin typeface="맑은 고딕" pitchFamily="34" charset="0"/>
                <a:ea typeface="맑은 고딕" pitchFamily="34" charset="-122"/>
                <a:cs typeface="맑은 고딕" pitchFamily="34" charset="-120"/>
              </a:rPr>
              <a:t>한국 적용 불가  ✕</a:t>
            </a:r>
            <a:endParaRPr lang="en-US" sz="1200" dirty="0"/>
          </a:p>
        </p:txBody>
      </p:sp>
      <p:sp>
        <p:nvSpPr>
          <p:cNvPr id="21" name="Shape 19"/>
          <p:cNvSpPr/>
          <p:nvPr/>
        </p:nvSpPr>
        <p:spPr>
          <a:xfrm>
            <a:off x="548640" y="3703320"/>
            <a:ext cx="11064240" cy="457200"/>
          </a:xfrm>
          <a:prstGeom prst="rect">
            <a:avLst/>
          </a:prstGeom>
          <a:solidFill>
            <a:srgbClr val="F8FAFC"/>
          </a:solidFill>
          <a:ln w="12700">
            <a:solidFill>
              <a:srgbClr val="E5E7EB"/>
            </a:solidFill>
            <a:prstDash val="solid"/>
          </a:ln>
        </p:spPr>
        <p:txBody>
          <a:bodyPr/>
          <a:lstStyle/>
          <a:p>
            <a:endParaRPr lang="ko-KR" altLang="en-US"/>
          </a:p>
        </p:txBody>
      </p:sp>
      <p:sp>
        <p:nvSpPr>
          <p:cNvPr id="22" name="Text 20"/>
          <p:cNvSpPr/>
          <p:nvPr/>
        </p:nvSpPr>
        <p:spPr>
          <a:xfrm>
            <a:off x="731520" y="3703320"/>
            <a:ext cx="2560320" cy="457200"/>
          </a:xfrm>
          <a:prstGeom prst="rect">
            <a:avLst/>
          </a:prstGeom>
          <a:noFill/>
          <a:ln/>
        </p:spPr>
        <p:txBody>
          <a:bodyPr wrap="square" lIns="0" tIns="0" rIns="0" bIns="0" rtlCol="0" anchor="ctr"/>
          <a:lstStyle/>
          <a:p>
            <a:pPr marL="0" indent="0">
              <a:buNone/>
            </a:pPr>
            <a:r>
              <a:rPr lang="en-US" sz="1300" dirty="0">
                <a:solidFill>
                  <a:srgbClr val="1F2937"/>
                </a:solidFill>
                <a:latin typeface="맑은 고딕" pitchFamily="34" charset="0"/>
                <a:ea typeface="맑은 고딕" pitchFamily="34" charset="-122"/>
                <a:cs typeface="맑은 고딕" pitchFamily="34" charset="-120"/>
              </a:rPr>
              <a:t>Sponsored Captive</a:t>
            </a:r>
            <a:endParaRPr lang="en-US" sz="1300" dirty="0"/>
          </a:p>
        </p:txBody>
      </p:sp>
      <p:sp>
        <p:nvSpPr>
          <p:cNvPr id="23" name="Text 21"/>
          <p:cNvSpPr/>
          <p:nvPr/>
        </p:nvSpPr>
        <p:spPr>
          <a:xfrm>
            <a:off x="3474720" y="3703320"/>
            <a:ext cx="4846320" cy="45720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소유자-피보험자 분리, 셀 구조</a:t>
            </a:r>
            <a:endParaRPr lang="en-US" sz="1200" dirty="0"/>
          </a:p>
        </p:txBody>
      </p:sp>
      <p:sp>
        <p:nvSpPr>
          <p:cNvPr id="24" name="Text 22"/>
          <p:cNvSpPr/>
          <p:nvPr/>
        </p:nvSpPr>
        <p:spPr>
          <a:xfrm>
            <a:off x="8503920" y="3703320"/>
            <a:ext cx="3474720" cy="45720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중견기업, PCC 참여자</a:t>
            </a:r>
            <a:endParaRPr lang="en-US" sz="1200" dirty="0"/>
          </a:p>
        </p:txBody>
      </p:sp>
      <p:sp>
        <p:nvSpPr>
          <p:cNvPr id="25" name="Shape 23"/>
          <p:cNvSpPr/>
          <p:nvPr/>
        </p:nvSpPr>
        <p:spPr>
          <a:xfrm>
            <a:off x="548640" y="4160520"/>
            <a:ext cx="11064240" cy="457200"/>
          </a:xfrm>
          <a:prstGeom prst="rect">
            <a:avLst/>
          </a:prstGeom>
          <a:solidFill>
            <a:srgbClr val="FFFFFF"/>
          </a:solidFill>
          <a:ln w="12700">
            <a:solidFill>
              <a:srgbClr val="E5E7EB"/>
            </a:solidFill>
            <a:prstDash val="solid"/>
          </a:ln>
        </p:spPr>
        <p:txBody>
          <a:bodyPr/>
          <a:lstStyle/>
          <a:p>
            <a:endParaRPr lang="ko-KR" altLang="en-US"/>
          </a:p>
        </p:txBody>
      </p:sp>
      <p:sp>
        <p:nvSpPr>
          <p:cNvPr id="26" name="Text 24"/>
          <p:cNvSpPr/>
          <p:nvPr/>
        </p:nvSpPr>
        <p:spPr>
          <a:xfrm>
            <a:off x="731520" y="4160520"/>
            <a:ext cx="2560320" cy="457200"/>
          </a:xfrm>
          <a:prstGeom prst="rect">
            <a:avLst/>
          </a:prstGeom>
          <a:noFill/>
          <a:ln/>
        </p:spPr>
        <p:txBody>
          <a:bodyPr wrap="square" lIns="0" tIns="0" rIns="0" bIns="0" rtlCol="0" anchor="ctr"/>
          <a:lstStyle/>
          <a:p>
            <a:pPr marL="0" indent="0">
              <a:buNone/>
            </a:pPr>
            <a:r>
              <a:rPr lang="en-US" sz="1300" b="1" dirty="0">
                <a:solidFill>
                  <a:srgbClr val="1E2761"/>
                </a:solidFill>
                <a:latin typeface="맑은 고딕" pitchFamily="34" charset="0"/>
                <a:ea typeface="맑은 고딕" pitchFamily="34" charset="-122"/>
                <a:cs typeface="맑은 고딕" pitchFamily="34" charset="-120"/>
              </a:rPr>
              <a:t>Association Captive</a:t>
            </a:r>
            <a:endParaRPr lang="en-US" sz="1300" dirty="0"/>
          </a:p>
        </p:txBody>
      </p:sp>
      <p:sp>
        <p:nvSpPr>
          <p:cNvPr id="27" name="Text 25"/>
          <p:cNvSpPr/>
          <p:nvPr/>
        </p:nvSpPr>
        <p:spPr>
          <a:xfrm>
            <a:off x="3474720" y="4160520"/>
            <a:ext cx="4846320" cy="45720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동업조합·협회 회원사 공동 소유</a:t>
            </a:r>
            <a:endParaRPr lang="en-US" sz="1200" dirty="0"/>
          </a:p>
        </p:txBody>
      </p:sp>
      <p:sp>
        <p:nvSpPr>
          <p:cNvPr id="28" name="Text 26"/>
          <p:cNvSpPr/>
          <p:nvPr/>
        </p:nvSpPr>
        <p:spPr>
          <a:xfrm>
            <a:off x="8503920" y="4160520"/>
            <a:ext cx="3474720" cy="457200"/>
          </a:xfrm>
          <a:prstGeom prst="rect">
            <a:avLst/>
          </a:prstGeom>
          <a:noFill/>
          <a:ln/>
        </p:spPr>
        <p:txBody>
          <a:bodyPr wrap="square" lIns="0" tIns="0" rIns="0" bIns="0" rtlCol="0" anchor="ctr"/>
          <a:lstStyle/>
          <a:p>
            <a:pPr marL="0" indent="0">
              <a:buNone/>
            </a:pPr>
            <a:r>
              <a:rPr lang="en-US" sz="1200" b="1" dirty="0">
                <a:solidFill>
                  <a:srgbClr val="C8102E"/>
                </a:solidFill>
                <a:latin typeface="맑은 고딕" pitchFamily="34" charset="0"/>
                <a:ea typeface="맑은 고딕" pitchFamily="34" charset="-122"/>
                <a:cs typeface="맑은 고딕" pitchFamily="34" charset="-120"/>
              </a:rPr>
              <a:t>공제조합 회원사  ★</a:t>
            </a:r>
            <a:endParaRPr lang="en-US" sz="1200" dirty="0"/>
          </a:p>
        </p:txBody>
      </p:sp>
      <p:sp>
        <p:nvSpPr>
          <p:cNvPr id="29" name="Shape 27"/>
          <p:cNvSpPr/>
          <p:nvPr/>
        </p:nvSpPr>
        <p:spPr>
          <a:xfrm>
            <a:off x="548640" y="5349240"/>
            <a:ext cx="11064240" cy="868680"/>
          </a:xfrm>
          <a:prstGeom prst="rect">
            <a:avLst/>
          </a:prstGeom>
          <a:solidFill>
            <a:srgbClr val="1E2761"/>
          </a:solidFill>
          <a:ln w="12700">
            <a:solidFill>
              <a:srgbClr val="1E2761"/>
            </a:solidFill>
            <a:prstDash val="solid"/>
          </a:ln>
        </p:spPr>
        <p:txBody>
          <a:bodyPr/>
          <a:lstStyle/>
          <a:p>
            <a:endParaRPr lang="ko-KR" altLang="en-US"/>
          </a:p>
        </p:txBody>
      </p:sp>
      <p:sp>
        <p:nvSpPr>
          <p:cNvPr id="30" name="Text 28"/>
          <p:cNvSpPr/>
          <p:nvPr/>
        </p:nvSpPr>
        <p:spPr>
          <a:xfrm>
            <a:off x="548640" y="5440680"/>
            <a:ext cx="1106424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맑은 고딕" pitchFamily="34" charset="0"/>
                <a:ea typeface="맑은 고딕" pitchFamily="34" charset="-122"/>
                <a:cs typeface="맑은 고딕" pitchFamily="34" charset="-120"/>
              </a:rPr>
              <a:t>발표자 제안 모델 =  Association Captive  +  Sponsored Captive(셀)  혼합형</a:t>
            </a:r>
            <a:endParaRPr lang="en-US" sz="1600" dirty="0"/>
          </a:p>
        </p:txBody>
      </p:sp>
      <p:sp>
        <p:nvSpPr>
          <p:cNvPr id="31" name="Text 29"/>
          <p:cNvSpPr/>
          <p:nvPr/>
        </p:nvSpPr>
        <p:spPr>
          <a:xfrm>
            <a:off x="548640" y="5806440"/>
            <a:ext cx="11064240" cy="320040"/>
          </a:xfrm>
          <a:prstGeom prst="rect">
            <a:avLst/>
          </a:prstGeom>
          <a:noFill/>
          <a:ln/>
        </p:spPr>
        <p:txBody>
          <a:bodyPr wrap="square" lIns="0" tIns="0" rIns="0" bIns="0" rtlCol="0" anchor="ctr"/>
          <a:lstStyle/>
          <a:p>
            <a:pPr marL="0" indent="0" algn="ctr">
              <a:buNone/>
            </a:pPr>
            <a:r>
              <a:rPr lang="en-US" sz="1300" i="1" dirty="0">
                <a:solidFill>
                  <a:srgbClr val="CADCFC"/>
                </a:solidFill>
                <a:latin typeface="맑은 고딕" pitchFamily="34" charset="0"/>
                <a:ea typeface="맑은 고딕" pitchFamily="34" charset="-122"/>
                <a:cs typeface="맑은 고딕" pitchFamily="34" charset="-120"/>
              </a:rPr>
              <a:t>( IG P&amp;I Clubs Hydra의 정확한 구조 — 5대 유형 중 가장 거버넌스가 복잡한 형태 )</a:t>
            </a:r>
            <a:endParaRPr lang="en-US" sz="1300" dirty="0"/>
          </a:p>
        </p:txBody>
      </p:sp>
      <p:sp>
        <p:nvSpPr>
          <p:cNvPr id="32" name="Text 30"/>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33" name="Text 31"/>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7</a:t>
            </a:r>
            <a:endParaRPr lang="en-US" sz="9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발표가 다루지 않은 두 가지 사각지대</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공제조합 PCC 모델 너머의 정책 영역</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548640" y="1828800"/>
            <a:ext cx="11064240" cy="1828800"/>
          </a:xfrm>
          <a:prstGeom prst="rect">
            <a:avLst/>
          </a:prstGeom>
          <a:solidFill>
            <a:srgbClr val="F8FAFC"/>
          </a:solidFill>
          <a:ln w="12700">
            <a:solidFill>
              <a:srgbClr val="E5E7EB"/>
            </a:solidFill>
            <a:prstDash val="solid"/>
          </a:ln>
        </p:spPr>
        <p:txBody>
          <a:bodyPr/>
          <a:lstStyle/>
          <a:p>
            <a:endParaRPr lang="ko-KR" altLang="en-US"/>
          </a:p>
        </p:txBody>
      </p:sp>
      <p:sp>
        <p:nvSpPr>
          <p:cNvPr id="6" name="Shape 4"/>
          <p:cNvSpPr/>
          <p:nvPr/>
        </p:nvSpPr>
        <p:spPr>
          <a:xfrm>
            <a:off x="548640" y="1828800"/>
            <a:ext cx="137160" cy="1828800"/>
          </a:xfrm>
          <a:prstGeom prst="rect">
            <a:avLst/>
          </a:prstGeom>
          <a:solidFill>
            <a:srgbClr val="1E2761"/>
          </a:solidFill>
          <a:ln w="12700">
            <a:solidFill>
              <a:srgbClr val="1E2761"/>
            </a:solidFill>
            <a:prstDash val="solid"/>
          </a:ln>
        </p:spPr>
        <p:txBody>
          <a:bodyPr/>
          <a:lstStyle/>
          <a:p>
            <a:endParaRPr lang="ko-KR" altLang="en-US"/>
          </a:p>
        </p:txBody>
      </p:sp>
      <p:sp>
        <p:nvSpPr>
          <p:cNvPr id="7" name="Text 5"/>
          <p:cNvSpPr/>
          <p:nvPr/>
        </p:nvSpPr>
        <p:spPr>
          <a:xfrm>
            <a:off x="914400" y="1965960"/>
            <a:ext cx="548640" cy="548640"/>
          </a:xfrm>
          <a:prstGeom prst="rect">
            <a:avLst/>
          </a:prstGeom>
          <a:noFill/>
          <a:ln/>
        </p:spPr>
        <p:txBody>
          <a:bodyPr wrap="square" lIns="0" tIns="0" rIns="0" bIns="0" rtlCol="0" anchor="ctr"/>
          <a:lstStyle/>
          <a:p>
            <a:pPr marL="0" indent="0">
              <a:buNone/>
            </a:pPr>
            <a:r>
              <a:rPr lang="en-US" sz="2800" b="1" dirty="0">
                <a:solidFill>
                  <a:srgbClr val="1E2761"/>
                </a:solidFill>
                <a:latin typeface="맑은 고딕" pitchFamily="34" charset="0"/>
                <a:ea typeface="맑은 고딕" pitchFamily="34" charset="-122"/>
                <a:cs typeface="맑은 고딕" pitchFamily="34" charset="-120"/>
              </a:rPr>
              <a:t>①</a:t>
            </a:r>
            <a:endParaRPr lang="en-US" sz="2800" dirty="0"/>
          </a:p>
        </p:txBody>
      </p:sp>
      <p:sp>
        <p:nvSpPr>
          <p:cNvPr id="8" name="Text 6"/>
          <p:cNvSpPr/>
          <p:nvPr/>
        </p:nvSpPr>
        <p:spPr>
          <a:xfrm>
            <a:off x="1554480" y="1965960"/>
            <a:ext cx="10058400" cy="457200"/>
          </a:xfrm>
          <a:prstGeom prst="rect">
            <a:avLst/>
          </a:prstGeom>
          <a:noFill/>
          <a:ln/>
        </p:spPr>
        <p:txBody>
          <a:bodyPr wrap="square" lIns="0" tIns="0" rIns="0" bIns="0" rtlCol="0" anchor="ctr"/>
          <a:lstStyle/>
          <a:p>
            <a:pPr marL="0" indent="0">
              <a:buNone/>
            </a:pPr>
            <a:r>
              <a:rPr lang="en-US" sz="1800" b="1" dirty="0" err="1">
                <a:solidFill>
                  <a:srgbClr val="1E2761"/>
                </a:solidFill>
                <a:latin typeface="맑은 고딕" pitchFamily="34" charset="0"/>
                <a:ea typeface="맑은 고딕" pitchFamily="34" charset="-122"/>
                <a:cs typeface="맑은 고딕" pitchFamily="34" charset="-120"/>
              </a:rPr>
              <a:t>한국</a:t>
            </a:r>
            <a:r>
              <a:rPr lang="ko-KR" altLang="en-US" sz="1800" b="1" dirty="0">
                <a:solidFill>
                  <a:srgbClr val="1E2761"/>
                </a:solidFill>
                <a:latin typeface="맑은 고딕" pitchFamily="34" charset="0"/>
                <a:ea typeface="맑은 고딕" pitchFamily="34" charset="-122"/>
                <a:cs typeface="맑은 고딕" pitchFamily="34" charset="-120"/>
              </a:rPr>
              <a:t>의</a:t>
            </a:r>
            <a:r>
              <a:rPr lang="en-US" sz="1800" b="1" dirty="0">
                <a:solidFill>
                  <a:srgbClr val="1E2761"/>
                </a:solidFill>
                <a:latin typeface="맑은 고딕" pitchFamily="34" charset="0"/>
                <a:ea typeface="맑은 고딕" pitchFamily="34" charset="-122"/>
                <a:cs typeface="맑은 고딕" pitchFamily="34" charset="-120"/>
              </a:rPr>
              <a:t> </a:t>
            </a:r>
            <a:r>
              <a:rPr lang="en-US" sz="1800" b="1" dirty="0" err="1">
                <a:solidFill>
                  <a:srgbClr val="1E2761"/>
                </a:solidFill>
                <a:latin typeface="맑은 고딕" pitchFamily="34" charset="0"/>
                <a:ea typeface="맑은 고딕" pitchFamily="34" charset="-122"/>
                <a:cs typeface="맑은 고딕" pitchFamily="34" charset="-120"/>
              </a:rPr>
              <a:t>대기업</a:t>
            </a:r>
            <a:r>
              <a:rPr lang="ko-KR" altLang="en-US" sz="1800" b="1" dirty="0">
                <a:solidFill>
                  <a:srgbClr val="1E2761"/>
                </a:solidFill>
                <a:latin typeface="맑은 고딕" pitchFamily="34" charset="0"/>
                <a:ea typeface="맑은 고딕" pitchFamily="34" charset="-122"/>
                <a:cs typeface="맑은 고딕" pitchFamily="34" charset="-120"/>
              </a:rPr>
              <a:t>이 </a:t>
            </a:r>
            <a:r>
              <a:rPr lang="en-US" sz="1800" b="1" dirty="0" err="1">
                <a:solidFill>
                  <a:srgbClr val="1E2761"/>
                </a:solidFill>
                <a:latin typeface="맑은 고딕" pitchFamily="34" charset="0"/>
                <a:ea typeface="맑은 고딕" pitchFamily="34" charset="-122"/>
                <a:cs typeface="맑은 고딕" pitchFamily="34" charset="-120"/>
              </a:rPr>
              <a:t>캡티브</a:t>
            </a:r>
            <a:r>
              <a:rPr lang="ko-KR" altLang="en-US" sz="1800" b="1" dirty="0">
                <a:solidFill>
                  <a:srgbClr val="1E2761"/>
                </a:solidFill>
                <a:latin typeface="맑은 고딕" pitchFamily="34" charset="0"/>
                <a:ea typeface="맑은 고딕" pitchFamily="34" charset="-122"/>
                <a:cs typeface="맑은 고딕" pitchFamily="34" charset="-120"/>
              </a:rPr>
              <a:t>를</a:t>
            </a:r>
            <a:r>
              <a:rPr lang="en-US" sz="1800" b="1" dirty="0">
                <a:solidFill>
                  <a:srgbClr val="1E2761"/>
                </a:solidFill>
                <a:latin typeface="맑은 고딕" pitchFamily="34" charset="0"/>
                <a:ea typeface="맑은 고딕" pitchFamily="34" charset="-122"/>
                <a:cs typeface="맑은 고딕" pitchFamily="34" charset="-120"/>
              </a:rPr>
              <a:t> </a:t>
            </a:r>
            <a:r>
              <a:rPr lang="ko-KR" altLang="en-US" sz="1800" b="1" dirty="0">
                <a:solidFill>
                  <a:srgbClr val="1E2761"/>
                </a:solidFill>
                <a:latin typeface="맑은 고딕" pitchFamily="34" charset="0"/>
                <a:ea typeface="맑은 고딕" pitchFamily="34" charset="-122"/>
                <a:cs typeface="맑은 고딕" pitchFamily="34" charset="-120"/>
              </a:rPr>
              <a:t>운영한다면 어디에서 할 것인가</a:t>
            </a:r>
            <a:r>
              <a:rPr lang="en-US" altLang="ko-KR" sz="1800" b="1" dirty="0">
                <a:solidFill>
                  <a:srgbClr val="1E2761"/>
                </a:solidFill>
                <a:latin typeface="맑은 고딕" pitchFamily="34" charset="0"/>
                <a:ea typeface="맑은 고딕" pitchFamily="34" charset="-122"/>
                <a:cs typeface="맑은 고딕" pitchFamily="34" charset="-120"/>
              </a:rPr>
              <a:t>? </a:t>
            </a:r>
            <a:endParaRPr lang="en-US" sz="1800" dirty="0"/>
          </a:p>
        </p:txBody>
      </p:sp>
      <p:sp>
        <p:nvSpPr>
          <p:cNvPr id="9" name="Text 7"/>
          <p:cNvSpPr/>
          <p:nvPr/>
        </p:nvSpPr>
        <p:spPr>
          <a:xfrm>
            <a:off x="1554480" y="2468880"/>
            <a:ext cx="9875520" cy="1188720"/>
          </a:xfrm>
          <a:prstGeom prst="rect">
            <a:avLst/>
          </a:prstGeom>
          <a:noFill/>
          <a:ln/>
        </p:spPr>
        <p:txBody>
          <a:bodyPr wrap="square" lIns="0" tIns="0" rIns="0" bIns="0" rtlCol="0" anchor="t"/>
          <a:lstStyle/>
          <a:p>
            <a:r>
              <a:rPr lang="ko-KR" altLang="en-US" sz="1400" dirty="0"/>
              <a:t>일본의 경우 </a:t>
            </a:r>
            <a:r>
              <a:rPr lang="ko-KR" altLang="en-US" sz="1400" dirty="0" err="1"/>
              <a:t>라부안</a:t>
            </a:r>
            <a:r>
              <a:rPr lang="ko-KR" altLang="en-US" sz="1400" dirty="0"/>
              <a:t> </a:t>
            </a:r>
            <a:r>
              <a:rPr lang="ko-KR" altLang="en-US" sz="1400" dirty="0" err="1"/>
              <a:t>금융특구</a:t>
            </a:r>
            <a:r>
              <a:rPr lang="ko-KR" altLang="en-US" sz="1400" dirty="0"/>
              <a:t> 한 곳에만 대형 부동산회사 포함 약 </a:t>
            </a:r>
            <a:r>
              <a:rPr lang="en-US" altLang="ko-KR" sz="1400" dirty="0"/>
              <a:t>15</a:t>
            </a:r>
            <a:r>
              <a:rPr lang="ko-KR" altLang="en-US" sz="1400" dirty="0"/>
              <a:t>개사의 </a:t>
            </a:r>
            <a:r>
              <a:rPr lang="ko-KR" altLang="en-US" sz="1400" dirty="0" err="1"/>
              <a:t>캡티브</a:t>
            </a:r>
            <a:r>
              <a:rPr lang="ko-KR" altLang="en-US" sz="1400" dirty="0"/>
              <a:t> </a:t>
            </a:r>
            <a:r>
              <a:rPr lang="ko-KR" altLang="en-US" sz="1400" dirty="0" err="1"/>
              <a:t>재보험사가</a:t>
            </a:r>
            <a:r>
              <a:rPr lang="ko-KR" altLang="en-US" sz="1400" dirty="0"/>
              <a:t> 진출</a:t>
            </a:r>
            <a:endParaRPr lang="en-US" sz="1300" dirty="0"/>
          </a:p>
          <a:p>
            <a:pPr marL="0" indent="0">
              <a:buNone/>
            </a:pPr>
            <a:r>
              <a:rPr lang="en-US" sz="600" dirty="0">
                <a:solidFill>
                  <a:srgbClr val="000000"/>
                </a:solidFill>
                <a:latin typeface="맑은 고딕" pitchFamily="34" charset="0"/>
                <a:ea typeface="맑은 고딕" pitchFamily="34" charset="-122"/>
                <a:cs typeface="맑은 고딕" pitchFamily="34" charset="-120"/>
              </a:rPr>
              <a:t> </a:t>
            </a:r>
            <a:endParaRPr lang="en-US" sz="1300" dirty="0"/>
          </a:p>
          <a:p>
            <a:r>
              <a:rPr lang="ko-KR" altLang="en-US" sz="1400" dirty="0"/>
              <a:t>한국 대기업이 해외 </a:t>
            </a:r>
            <a:r>
              <a:rPr lang="ko-KR" altLang="en-US" sz="1400" dirty="0" err="1"/>
              <a:t>캡티브를</a:t>
            </a:r>
            <a:r>
              <a:rPr lang="ko-KR" altLang="en-US" sz="1400" dirty="0"/>
              <a:t> 얼마나</a:t>
            </a:r>
            <a:r>
              <a:rPr lang="en-US" altLang="ko-KR" sz="1400" dirty="0"/>
              <a:t>, </a:t>
            </a:r>
            <a:r>
              <a:rPr lang="ko-KR" altLang="en-US" sz="1400" dirty="0"/>
              <a:t>어디에 두고 있는지를 우리가 정확히 알지 못한다는 사실</a:t>
            </a:r>
            <a:r>
              <a:rPr lang="en-US" sz="1300" b="1" dirty="0">
                <a:solidFill>
                  <a:srgbClr val="1E2761"/>
                </a:solidFill>
                <a:latin typeface="맑은 고딕" pitchFamily="34" charset="0"/>
                <a:ea typeface="맑은 고딕" pitchFamily="34" charset="-122"/>
                <a:cs typeface="맑은 고딕" pitchFamily="34" charset="-120"/>
              </a:rPr>
              <a:t> (</a:t>
            </a:r>
            <a:r>
              <a:rPr lang="ko-KR" altLang="en-US" sz="1300" b="1" dirty="0" err="1">
                <a:solidFill>
                  <a:srgbClr val="1E2761"/>
                </a:solidFill>
                <a:latin typeface="맑은 고딕" pitchFamily="34" charset="0"/>
                <a:ea typeface="맑은 고딕" pitchFamily="34" charset="-122"/>
                <a:cs typeface="맑은 고딕" pitchFamily="34" charset="-120"/>
              </a:rPr>
              <a:t>불투명성</a:t>
            </a:r>
            <a:r>
              <a:rPr lang="en-US" sz="1300" b="1" dirty="0">
                <a:solidFill>
                  <a:srgbClr val="1E2761"/>
                </a:solidFill>
                <a:latin typeface="맑은 고딕" pitchFamily="34" charset="0"/>
                <a:ea typeface="맑은 고딕" pitchFamily="34" charset="-122"/>
                <a:cs typeface="맑은 고딕" pitchFamily="34" charset="-120"/>
              </a:rPr>
              <a:t>)</a:t>
            </a:r>
            <a:endParaRPr lang="en-US" sz="1300" dirty="0"/>
          </a:p>
          <a:p>
            <a:pPr marL="0" indent="0">
              <a:buNone/>
            </a:pPr>
            <a:r>
              <a:rPr lang="en-US" sz="600" dirty="0">
                <a:solidFill>
                  <a:srgbClr val="000000"/>
                </a:solidFill>
                <a:latin typeface="맑은 고딕" pitchFamily="34" charset="0"/>
                <a:ea typeface="맑은 고딕" pitchFamily="34" charset="-122"/>
                <a:cs typeface="맑은 고딕" pitchFamily="34" charset="-120"/>
              </a:rPr>
              <a:t> </a:t>
            </a:r>
            <a:endParaRPr lang="en-US" sz="1300" dirty="0"/>
          </a:p>
          <a:p>
            <a:pPr marL="0" indent="0">
              <a:buNone/>
            </a:pPr>
            <a:r>
              <a:rPr lang="en-US" sz="1300" i="1" dirty="0">
                <a:solidFill>
                  <a:srgbClr val="1F2937"/>
                </a:solidFill>
                <a:latin typeface="맑은 고딕" pitchFamily="34" charset="0"/>
                <a:ea typeface="맑은 고딕" pitchFamily="34" charset="-122"/>
                <a:cs typeface="맑은 고딕" pitchFamily="34" charset="-120"/>
              </a:rPr>
              <a:t>→ </a:t>
            </a:r>
            <a:r>
              <a:rPr lang="ko-KR" altLang="en-US" sz="1300" i="1" dirty="0">
                <a:solidFill>
                  <a:srgbClr val="1F2937"/>
                </a:solidFill>
                <a:latin typeface="맑은 고딕" pitchFamily="34" charset="0"/>
                <a:ea typeface="맑은 고딕" pitchFamily="34" charset="-122"/>
                <a:cs typeface="맑은 고딕" pitchFamily="34" charset="-120"/>
              </a:rPr>
              <a:t>만약 운영하고 있다면 한국으로 돌아오게 할 수 있는 환경인가</a:t>
            </a:r>
            <a:r>
              <a:rPr lang="en-US" altLang="ko-KR" sz="1300" i="1" dirty="0">
                <a:solidFill>
                  <a:srgbClr val="1F2937"/>
                </a:solidFill>
                <a:latin typeface="맑은 고딕" pitchFamily="34" charset="0"/>
                <a:ea typeface="맑은 고딕" pitchFamily="34" charset="-122"/>
                <a:cs typeface="맑은 고딕" pitchFamily="34" charset="-120"/>
              </a:rPr>
              <a:t>?</a:t>
            </a:r>
            <a:endParaRPr lang="en-US" sz="1300" dirty="0"/>
          </a:p>
        </p:txBody>
      </p:sp>
      <p:sp>
        <p:nvSpPr>
          <p:cNvPr id="10" name="Shape 8"/>
          <p:cNvSpPr/>
          <p:nvPr/>
        </p:nvSpPr>
        <p:spPr>
          <a:xfrm>
            <a:off x="548640" y="3840480"/>
            <a:ext cx="11064240" cy="2103120"/>
          </a:xfrm>
          <a:prstGeom prst="rect">
            <a:avLst/>
          </a:prstGeom>
          <a:solidFill>
            <a:srgbClr val="F8FAFC"/>
          </a:solidFill>
          <a:ln w="12700">
            <a:solidFill>
              <a:srgbClr val="E5E7EB"/>
            </a:solidFill>
            <a:prstDash val="solid"/>
          </a:ln>
        </p:spPr>
        <p:txBody>
          <a:bodyPr/>
          <a:lstStyle/>
          <a:p>
            <a:endParaRPr lang="ko-KR" altLang="en-US"/>
          </a:p>
        </p:txBody>
      </p:sp>
      <p:sp>
        <p:nvSpPr>
          <p:cNvPr id="11" name="Shape 9"/>
          <p:cNvSpPr/>
          <p:nvPr/>
        </p:nvSpPr>
        <p:spPr>
          <a:xfrm>
            <a:off x="548640" y="3840480"/>
            <a:ext cx="137160" cy="2103120"/>
          </a:xfrm>
          <a:prstGeom prst="rect">
            <a:avLst/>
          </a:prstGeom>
          <a:solidFill>
            <a:srgbClr val="C8102E"/>
          </a:solidFill>
          <a:ln w="12700">
            <a:solidFill>
              <a:srgbClr val="C8102E"/>
            </a:solidFill>
            <a:prstDash val="solid"/>
          </a:ln>
        </p:spPr>
        <p:txBody>
          <a:bodyPr/>
          <a:lstStyle/>
          <a:p>
            <a:endParaRPr lang="ko-KR" altLang="en-US"/>
          </a:p>
        </p:txBody>
      </p:sp>
      <p:sp>
        <p:nvSpPr>
          <p:cNvPr id="12" name="Text 10"/>
          <p:cNvSpPr/>
          <p:nvPr/>
        </p:nvSpPr>
        <p:spPr>
          <a:xfrm>
            <a:off x="914400" y="3977640"/>
            <a:ext cx="548640" cy="548640"/>
          </a:xfrm>
          <a:prstGeom prst="rect">
            <a:avLst/>
          </a:prstGeom>
          <a:noFill/>
          <a:ln/>
        </p:spPr>
        <p:txBody>
          <a:bodyPr wrap="square" lIns="0" tIns="0" rIns="0" bIns="0" rtlCol="0" anchor="ctr"/>
          <a:lstStyle/>
          <a:p>
            <a:pPr marL="0" indent="0">
              <a:buNone/>
            </a:pPr>
            <a:r>
              <a:rPr lang="en-US" sz="2800" b="1" dirty="0">
                <a:solidFill>
                  <a:srgbClr val="C8102E"/>
                </a:solidFill>
                <a:latin typeface="맑은 고딕" pitchFamily="34" charset="0"/>
                <a:ea typeface="맑은 고딕" pitchFamily="34" charset="-122"/>
                <a:cs typeface="맑은 고딕" pitchFamily="34" charset="-120"/>
              </a:rPr>
              <a:t>②</a:t>
            </a:r>
            <a:endParaRPr lang="en-US" sz="2800" dirty="0"/>
          </a:p>
        </p:txBody>
      </p:sp>
      <p:sp>
        <p:nvSpPr>
          <p:cNvPr id="13" name="Text 11"/>
          <p:cNvSpPr/>
          <p:nvPr/>
        </p:nvSpPr>
        <p:spPr>
          <a:xfrm>
            <a:off x="1554480" y="3977640"/>
            <a:ext cx="10058400" cy="457200"/>
          </a:xfrm>
          <a:prstGeom prst="rect">
            <a:avLst/>
          </a:prstGeom>
          <a:noFill/>
          <a:ln/>
        </p:spPr>
        <p:txBody>
          <a:bodyPr wrap="square" lIns="0" tIns="0" rIns="0" bIns="0" rtlCol="0" anchor="ctr"/>
          <a:lstStyle/>
          <a:p>
            <a:pPr marL="0" indent="0">
              <a:buNone/>
            </a:pPr>
            <a:r>
              <a:rPr lang="en-US" sz="1800" b="1" dirty="0">
                <a:solidFill>
                  <a:srgbClr val="1E2761"/>
                </a:solidFill>
                <a:latin typeface="맑은 고딕" pitchFamily="34" charset="0"/>
                <a:ea typeface="맑은 고딕" pitchFamily="34" charset="-122"/>
                <a:cs typeface="맑은 고딕" pitchFamily="34" charset="-120"/>
              </a:rPr>
              <a:t>Risk Retention Group의  입법적 시사점</a:t>
            </a:r>
            <a:endParaRPr lang="en-US" sz="1800" dirty="0"/>
          </a:p>
        </p:txBody>
      </p:sp>
      <p:sp>
        <p:nvSpPr>
          <p:cNvPr id="14" name="Text 12"/>
          <p:cNvSpPr/>
          <p:nvPr/>
        </p:nvSpPr>
        <p:spPr>
          <a:xfrm>
            <a:off x="1554480" y="4480560"/>
            <a:ext cx="9875520" cy="1463040"/>
          </a:xfrm>
          <a:prstGeom prst="rect">
            <a:avLst/>
          </a:prstGeom>
          <a:noFill/>
          <a:ln/>
        </p:spPr>
        <p:txBody>
          <a:bodyPr wrap="square" lIns="0" tIns="0" rIns="0" bIns="0" rtlCol="0" anchor="t"/>
          <a:lstStyle/>
          <a:p>
            <a:pPr marL="0" indent="0">
              <a:buNone/>
            </a:pPr>
            <a:r>
              <a:rPr lang="en-US" sz="1300" dirty="0">
                <a:solidFill>
                  <a:srgbClr val="1F2937"/>
                </a:solidFill>
                <a:latin typeface="맑은 고딕" pitchFamily="34" charset="0"/>
                <a:ea typeface="맑은 고딕" pitchFamily="34" charset="-122"/>
                <a:cs typeface="맑은 고딕" pitchFamily="34" charset="-120"/>
              </a:rPr>
              <a:t>미국 1986 LRRA(Liability Risk Retention Act) 제정 배경 = </a:t>
            </a:r>
            <a:r>
              <a:rPr lang="en-US" sz="1300" b="1" dirty="0">
                <a:solidFill>
                  <a:srgbClr val="C8102E"/>
                </a:solidFill>
                <a:latin typeface="맑은 고딕" pitchFamily="34" charset="0"/>
                <a:ea typeface="맑은 고딕" pitchFamily="34" charset="-122"/>
                <a:cs typeface="맑은 고딕" pitchFamily="34" charset="-120"/>
              </a:rPr>
              <a:t>책임보험 </a:t>
            </a:r>
            <a:r>
              <a:rPr lang="en-US" sz="1300" b="1" dirty="0" err="1">
                <a:solidFill>
                  <a:srgbClr val="C8102E"/>
                </a:solidFill>
                <a:latin typeface="맑은 고딕" pitchFamily="34" charset="0"/>
                <a:ea typeface="맑은 고딕" pitchFamily="34" charset="-122"/>
                <a:cs typeface="맑은 고딕" pitchFamily="34" charset="-120"/>
              </a:rPr>
              <a:t>위기</a:t>
            </a:r>
            <a:r>
              <a:rPr lang="en-US" sz="1300" b="1" dirty="0">
                <a:solidFill>
                  <a:srgbClr val="C8102E"/>
                </a:solidFill>
                <a:latin typeface="맑은 고딕" pitchFamily="34" charset="0"/>
                <a:ea typeface="맑은 고딕" pitchFamily="34" charset="-122"/>
                <a:cs typeface="맑은 고딕" pitchFamily="34" charset="-120"/>
              </a:rPr>
              <a:t> </a:t>
            </a:r>
            <a:r>
              <a:rPr lang="en-US" sz="1300" b="1" dirty="0" err="1">
                <a:solidFill>
                  <a:srgbClr val="C8102E"/>
                </a:solidFill>
                <a:latin typeface="맑은 고딕" pitchFamily="34" charset="0"/>
                <a:ea typeface="맑은 고딕" pitchFamily="34" charset="-122"/>
                <a:cs typeface="맑은 고딕" pitchFamily="34" charset="-120"/>
              </a:rPr>
              <a:t>대응</a:t>
            </a:r>
            <a:r>
              <a:rPr lang="en-US" sz="1300" b="1" dirty="0">
                <a:solidFill>
                  <a:srgbClr val="C8102E"/>
                </a:solidFill>
                <a:latin typeface="맑은 고딕" pitchFamily="34" charset="0"/>
                <a:ea typeface="맑은 고딕" pitchFamily="34" charset="-122"/>
                <a:cs typeface="맑은 고딕" pitchFamily="34" charset="-120"/>
              </a:rPr>
              <a:t> (</a:t>
            </a:r>
            <a:r>
              <a:rPr lang="ko-KR" altLang="en-US" sz="1300" b="1" dirty="0">
                <a:solidFill>
                  <a:srgbClr val="C8102E"/>
                </a:solidFill>
                <a:latin typeface="맑은 고딕" pitchFamily="34" charset="0"/>
                <a:ea typeface="맑은 고딕" pitchFamily="34" charset="-122"/>
                <a:cs typeface="맑은 고딕" pitchFamily="34" charset="-120"/>
              </a:rPr>
              <a:t>과다 보험료 </a:t>
            </a:r>
            <a:r>
              <a:rPr lang="en-US" altLang="ko-KR" sz="1300" b="1" dirty="0">
                <a:solidFill>
                  <a:srgbClr val="C8102E"/>
                </a:solidFill>
                <a:latin typeface="맑은 고딕" pitchFamily="34" charset="0"/>
                <a:ea typeface="맑은 고딕" pitchFamily="34" charset="-122"/>
                <a:cs typeface="맑은 고딕" pitchFamily="34" charset="-120"/>
              </a:rPr>
              <a:t>or </a:t>
            </a:r>
            <a:r>
              <a:rPr lang="ko-KR" altLang="en-US" sz="1300" b="1" dirty="0">
                <a:solidFill>
                  <a:srgbClr val="C8102E"/>
                </a:solidFill>
                <a:latin typeface="맑은 고딕" pitchFamily="34" charset="0"/>
                <a:ea typeface="맑은 고딕" pitchFamily="34" charset="-122"/>
                <a:cs typeface="맑은 고딕" pitchFamily="34" charset="-120"/>
              </a:rPr>
              <a:t>인수거절</a:t>
            </a:r>
            <a:r>
              <a:rPr lang="en-US" altLang="ko-KR" sz="1300" b="1" dirty="0">
                <a:solidFill>
                  <a:srgbClr val="C8102E"/>
                </a:solidFill>
                <a:latin typeface="맑은 고딕" pitchFamily="34" charset="0"/>
                <a:ea typeface="맑은 고딕" pitchFamily="34" charset="-122"/>
                <a:cs typeface="맑은 고딕" pitchFamily="34" charset="-120"/>
              </a:rPr>
              <a:t>)</a:t>
            </a:r>
            <a:endParaRPr lang="en-US" sz="1300" dirty="0"/>
          </a:p>
          <a:p>
            <a:pPr marL="0" indent="0">
              <a:buNone/>
            </a:pPr>
            <a:r>
              <a:rPr lang="en-US" sz="600" dirty="0">
                <a:solidFill>
                  <a:srgbClr val="000000"/>
                </a:solidFill>
                <a:latin typeface="맑은 고딕" pitchFamily="34" charset="0"/>
                <a:ea typeface="맑은 고딕" pitchFamily="34" charset="-122"/>
                <a:cs typeface="맑은 고딕" pitchFamily="34" charset="-120"/>
              </a:rPr>
              <a:t> </a:t>
            </a:r>
            <a:endParaRPr lang="en-US" sz="1300" dirty="0"/>
          </a:p>
          <a:p>
            <a:pPr marL="0" indent="0">
              <a:buNone/>
            </a:pPr>
            <a:r>
              <a:rPr lang="en-US" sz="1300" dirty="0">
                <a:solidFill>
                  <a:srgbClr val="1F2937"/>
                </a:solidFill>
                <a:latin typeface="맑은 고딕" pitchFamily="34" charset="0"/>
                <a:ea typeface="맑은 고딕" pitchFamily="34" charset="-122"/>
                <a:cs typeface="맑은 고딕" pitchFamily="34" charset="-120"/>
              </a:rPr>
              <a:t>일본 칸쯔(Kantsu) 사례와 본질적으로 같은 상황 (2024년 사이버 인수 거절)</a:t>
            </a:r>
            <a:endParaRPr lang="en-US" sz="1300" dirty="0"/>
          </a:p>
          <a:p>
            <a:pPr marL="0" indent="0">
              <a:buNone/>
            </a:pPr>
            <a:r>
              <a:rPr lang="en-US" sz="600" dirty="0">
                <a:solidFill>
                  <a:srgbClr val="000000"/>
                </a:solidFill>
                <a:latin typeface="맑은 고딕" pitchFamily="34" charset="0"/>
                <a:ea typeface="맑은 고딕" pitchFamily="34" charset="-122"/>
                <a:cs typeface="맑은 고딕" pitchFamily="34" charset="-120"/>
              </a:rPr>
              <a:t> </a:t>
            </a:r>
            <a:endParaRPr lang="en-US" sz="1300" dirty="0"/>
          </a:p>
          <a:p>
            <a:pPr marL="0" indent="0">
              <a:buNone/>
            </a:pPr>
            <a:r>
              <a:rPr lang="en-US" sz="1300" b="1" dirty="0">
                <a:solidFill>
                  <a:srgbClr val="1E2761"/>
                </a:solidFill>
                <a:latin typeface="맑은 고딕" pitchFamily="34" charset="0"/>
                <a:ea typeface="맑은 고딕" pitchFamily="34" charset="-122"/>
                <a:cs typeface="맑은 고딕" pitchFamily="34" charset="-120"/>
              </a:rPr>
              <a:t>RRG의 핵심 특징: "한 주 인가 → 50개 주 </a:t>
            </a:r>
            <a:r>
              <a:rPr lang="en-US" sz="1300" b="1" dirty="0" err="1">
                <a:solidFill>
                  <a:srgbClr val="1E2761"/>
                </a:solidFill>
                <a:latin typeface="맑은 고딕" pitchFamily="34" charset="0"/>
                <a:ea typeface="맑은 고딕" pitchFamily="34" charset="-122"/>
                <a:cs typeface="맑은 고딕" pitchFamily="34" charset="-120"/>
              </a:rPr>
              <a:t>전국</a:t>
            </a:r>
            <a:r>
              <a:rPr lang="en-US" sz="1300" b="1" dirty="0">
                <a:solidFill>
                  <a:srgbClr val="1E2761"/>
                </a:solidFill>
                <a:latin typeface="맑은 고딕" pitchFamily="34" charset="0"/>
                <a:ea typeface="맑은 고딕" pitchFamily="34" charset="-122"/>
                <a:cs typeface="맑은 고딕" pitchFamily="34" charset="-120"/>
              </a:rPr>
              <a:t> </a:t>
            </a:r>
            <a:r>
              <a:rPr lang="en-US" sz="1300" b="1" dirty="0" err="1">
                <a:solidFill>
                  <a:srgbClr val="1E2761"/>
                </a:solidFill>
                <a:latin typeface="맑은 고딕" pitchFamily="34" charset="0"/>
                <a:ea typeface="맑은 고딕" pitchFamily="34" charset="-122"/>
                <a:cs typeface="맑은 고딕" pitchFamily="34" charset="-120"/>
              </a:rPr>
              <a:t>영업</a:t>
            </a:r>
            <a:r>
              <a:rPr lang="en-US" sz="1300" b="1" dirty="0">
                <a:solidFill>
                  <a:srgbClr val="1E2761"/>
                </a:solidFill>
                <a:latin typeface="맑은 고딕" pitchFamily="34" charset="0"/>
                <a:ea typeface="맑은 고딕" pitchFamily="34" charset="-122"/>
                <a:cs typeface="맑은 고딕" pitchFamily="34" charset="-120"/>
              </a:rPr>
              <a:t>“ (NAIC </a:t>
            </a:r>
            <a:r>
              <a:rPr lang="ko-KR" altLang="en-US" sz="1300" b="1" dirty="0">
                <a:solidFill>
                  <a:srgbClr val="1E2761"/>
                </a:solidFill>
                <a:latin typeface="맑은 고딕" pitchFamily="34" charset="0"/>
                <a:ea typeface="맑은 고딕" pitchFamily="34" charset="-122"/>
                <a:cs typeface="맑은 고딕" pitchFamily="34" charset="-120"/>
              </a:rPr>
              <a:t>규정의 예외적 적용</a:t>
            </a:r>
            <a:r>
              <a:rPr lang="en-US" altLang="ko-KR" sz="1300" b="1" dirty="0">
                <a:solidFill>
                  <a:srgbClr val="1E2761"/>
                </a:solidFill>
                <a:latin typeface="맑은 고딕" pitchFamily="34" charset="0"/>
                <a:ea typeface="맑은 고딕" pitchFamily="34" charset="-122"/>
                <a:cs typeface="맑은 고딕" pitchFamily="34" charset="-120"/>
              </a:rPr>
              <a:t>)</a:t>
            </a:r>
            <a:endParaRPr lang="en-US" sz="1300" dirty="0"/>
          </a:p>
          <a:p>
            <a:pPr marL="0" indent="0">
              <a:buNone/>
            </a:pPr>
            <a:r>
              <a:rPr lang="en-US" sz="600" dirty="0">
                <a:solidFill>
                  <a:srgbClr val="000000"/>
                </a:solidFill>
                <a:latin typeface="맑은 고딕" pitchFamily="34" charset="0"/>
                <a:ea typeface="맑은 고딕" pitchFamily="34" charset="-122"/>
                <a:cs typeface="맑은 고딕" pitchFamily="34" charset="-120"/>
              </a:rPr>
              <a:t> </a:t>
            </a:r>
            <a:endParaRPr lang="en-US" sz="1300" dirty="0"/>
          </a:p>
          <a:p>
            <a:pPr marL="0" indent="0">
              <a:buNone/>
            </a:pPr>
            <a:r>
              <a:rPr lang="en-US" sz="1300" dirty="0">
                <a:solidFill>
                  <a:srgbClr val="1F2937"/>
                </a:solidFill>
                <a:latin typeface="맑은 고딕" pitchFamily="34" charset="0"/>
                <a:ea typeface="맑은 고딕" pitchFamily="34" charset="-122"/>
                <a:cs typeface="맑은 고딕" pitchFamily="34" charset="-120"/>
              </a:rPr>
              <a:t>→ 금융위가 우려한 </a:t>
            </a:r>
            <a:r>
              <a:rPr lang="en-US" sz="1300" i="1" dirty="0">
                <a:solidFill>
                  <a:srgbClr val="C8102E"/>
                </a:solidFill>
                <a:latin typeface="맑은 고딕" pitchFamily="34" charset="0"/>
                <a:ea typeface="맑은 고딕" pitchFamily="34" charset="-122"/>
                <a:cs typeface="맑은 고딕" pitchFamily="34" charset="-120"/>
              </a:rPr>
              <a:t>"타 지자체의 캡티브 허용 요구 확산"</a:t>
            </a:r>
            <a:r>
              <a:rPr lang="en-US" sz="1300" dirty="0">
                <a:solidFill>
                  <a:srgbClr val="1F2937"/>
                </a:solidFill>
                <a:latin typeface="맑은 고딕" pitchFamily="34" charset="0"/>
                <a:ea typeface="맑은 고딕" pitchFamily="34" charset="-122"/>
                <a:cs typeface="맑은 고딕" pitchFamily="34" charset="-120"/>
              </a:rPr>
              <a:t> 문제의 해법</a:t>
            </a:r>
            <a:endParaRPr lang="en-US" sz="1300" dirty="0"/>
          </a:p>
        </p:txBody>
      </p:sp>
      <p:sp>
        <p:nvSpPr>
          <p:cNvPr id="15" name="Text 13"/>
          <p:cNvSpPr/>
          <p:nvPr/>
        </p:nvSpPr>
        <p:spPr>
          <a:xfrm>
            <a:off x="548640" y="6126480"/>
            <a:ext cx="11064240" cy="320040"/>
          </a:xfrm>
          <a:prstGeom prst="rect">
            <a:avLst/>
          </a:prstGeom>
          <a:noFill/>
          <a:ln/>
        </p:spPr>
        <p:txBody>
          <a:bodyPr wrap="square" lIns="0" tIns="0" rIns="0" bIns="0" rtlCol="0" anchor="ctr"/>
          <a:lstStyle/>
          <a:p>
            <a:pPr marL="0" indent="0" algn="ctr">
              <a:buNone/>
            </a:pPr>
            <a:r>
              <a:rPr lang="en-US" sz="1200" b="1" i="1" dirty="0">
                <a:solidFill>
                  <a:srgbClr val="1E2761"/>
                </a:solidFill>
                <a:latin typeface="맑은 고딕" pitchFamily="34" charset="0"/>
                <a:ea typeface="맑은 고딕" pitchFamily="34" charset="-122"/>
                <a:cs typeface="맑은 고딕" pitchFamily="34" charset="-120"/>
              </a:rPr>
              <a:t>질문 2.  공제조합 PCC 모델 외에 Pure Captive 환류·RRG 유사 제도를 포함한 종합적 정책 체계는 어떤가요?</a:t>
            </a:r>
            <a:endParaRPr lang="en-US" sz="1200" dirty="0"/>
          </a:p>
        </p:txBody>
      </p:sp>
      <p:sp>
        <p:nvSpPr>
          <p:cNvPr id="16" name="Text 14"/>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17" name="Text 15"/>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8</a:t>
            </a:r>
            <a:endParaRPr lang="en-US" sz="9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3부 | 위험재무 이론의 한국 인프라 진단</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캡티브가 작동하기 위한 4대 이론적 인프라</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548640" y="1874520"/>
            <a:ext cx="5349240" cy="1645920"/>
          </a:xfrm>
          <a:prstGeom prst="rect">
            <a:avLst/>
          </a:prstGeom>
          <a:solidFill>
            <a:srgbClr val="F8FAFC"/>
          </a:solidFill>
          <a:ln w="12700">
            <a:solidFill>
              <a:srgbClr val="E5E7EB"/>
            </a:solidFill>
            <a:prstDash val="solid"/>
          </a:ln>
        </p:spPr>
        <p:txBody>
          <a:bodyPr/>
          <a:lstStyle/>
          <a:p>
            <a:endParaRPr lang="ko-KR" altLang="en-US"/>
          </a:p>
        </p:txBody>
      </p:sp>
      <p:sp>
        <p:nvSpPr>
          <p:cNvPr id="6" name="Text 4"/>
          <p:cNvSpPr/>
          <p:nvPr/>
        </p:nvSpPr>
        <p:spPr>
          <a:xfrm>
            <a:off x="822960" y="2057400"/>
            <a:ext cx="914400" cy="548640"/>
          </a:xfrm>
          <a:prstGeom prst="rect">
            <a:avLst/>
          </a:prstGeom>
          <a:noFill/>
          <a:ln/>
        </p:spPr>
        <p:txBody>
          <a:bodyPr wrap="square" lIns="0" tIns="0" rIns="0" bIns="0" rtlCol="0" anchor="ctr"/>
          <a:lstStyle/>
          <a:p>
            <a:pPr marL="0" indent="0">
              <a:buNone/>
            </a:pPr>
            <a:r>
              <a:rPr lang="en-US" sz="2400" b="1" dirty="0">
                <a:solidFill>
                  <a:srgbClr val="1E2761"/>
                </a:solidFill>
                <a:latin typeface="맑은 고딕" pitchFamily="34" charset="0"/>
                <a:ea typeface="맑은 고딕" pitchFamily="34" charset="-122"/>
                <a:cs typeface="맑은 고딕" pitchFamily="34" charset="-120"/>
              </a:rPr>
              <a:t>01</a:t>
            </a:r>
            <a:endParaRPr lang="en-US" sz="2400" dirty="0"/>
          </a:p>
        </p:txBody>
      </p:sp>
      <p:sp>
        <p:nvSpPr>
          <p:cNvPr id="7" name="Text 5"/>
          <p:cNvSpPr/>
          <p:nvPr/>
        </p:nvSpPr>
        <p:spPr>
          <a:xfrm>
            <a:off x="1828800" y="2057400"/>
            <a:ext cx="3977640" cy="45720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위험감내 한도의 실증 측정</a:t>
            </a:r>
            <a:endParaRPr lang="en-US" sz="1600" dirty="0"/>
          </a:p>
        </p:txBody>
      </p:sp>
      <p:sp>
        <p:nvSpPr>
          <p:cNvPr id="8" name="Text 6"/>
          <p:cNvSpPr/>
          <p:nvPr/>
        </p:nvSpPr>
        <p:spPr>
          <a:xfrm>
            <a:off x="1828800" y="2560320"/>
            <a:ext cx="3977640" cy="86868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공제조합 회원사 전체의</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통합 위험감내 한도 측정 부재</a:t>
            </a:r>
            <a:endParaRPr lang="en-US" sz="1200" dirty="0"/>
          </a:p>
        </p:txBody>
      </p:sp>
      <p:sp>
        <p:nvSpPr>
          <p:cNvPr id="9" name="Text 7"/>
          <p:cNvSpPr/>
          <p:nvPr/>
        </p:nvSpPr>
        <p:spPr>
          <a:xfrm>
            <a:off x="5257800" y="2423160"/>
            <a:ext cx="457200" cy="731520"/>
          </a:xfrm>
          <a:prstGeom prst="rect">
            <a:avLst/>
          </a:prstGeom>
          <a:noFill/>
          <a:ln/>
        </p:spPr>
        <p:txBody>
          <a:bodyPr wrap="square" lIns="0" tIns="0" rIns="0" bIns="0" rtlCol="0" anchor="ctr"/>
          <a:lstStyle/>
          <a:p>
            <a:pPr marL="0" indent="0" algn="ctr">
              <a:buNone/>
            </a:pPr>
            <a:r>
              <a:rPr lang="en-US" sz="3600" b="1" dirty="0">
                <a:solidFill>
                  <a:srgbClr val="C8102E"/>
                </a:solidFill>
                <a:latin typeface="맑은 고딕" pitchFamily="34" charset="0"/>
                <a:ea typeface="맑은 고딕" pitchFamily="34" charset="-122"/>
                <a:cs typeface="맑은 고딕" pitchFamily="34" charset="-120"/>
              </a:rPr>
              <a:t>?</a:t>
            </a:r>
            <a:endParaRPr lang="en-US" sz="3600" dirty="0"/>
          </a:p>
        </p:txBody>
      </p:sp>
      <p:sp>
        <p:nvSpPr>
          <p:cNvPr id="10" name="Shape 8"/>
          <p:cNvSpPr/>
          <p:nvPr/>
        </p:nvSpPr>
        <p:spPr>
          <a:xfrm>
            <a:off x="6263640" y="1874520"/>
            <a:ext cx="5349240" cy="1645920"/>
          </a:xfrm>
          <a:prstGeom prst="rect">
            <a:avLst/>
          </a:prstGeom>
          <a:solidFill>
            <a:srgbClr val="F8FAFC"/>
          </a:solidFill>
          <a:ln w="12700">
            <a:solidFill>
              <a:srgbClr val="E5E7EB"/>
            </a:solidFill>
            <a:prstDash val="solid"/>
          </a:ln>
        </p:spPr>
        <p:txBody>
          <a:bodyPr/>
          <a:lstStyle/>
          <a:p>
            <a:endParaRPr lang="ko-KR" altLang="en-US"/>
          </a:p>
        </p:txBody>
      </p:sp>
      <p:sp>
        <p:nvSpPr>
          <p:cNvPr id="11" name="Text 9"/>
          <p:cNvSpPr/>
          <p:nvPr/>
        </p:nvSpPr>
        <p:spPr>
          <a:xfrm>
            <a:off x="6537960" y="2057400"/>
            <a:ext cx="914400" cy="548640"/>
          </a:xfrm>
          <a:prstGeom prst="rect">
            <a:avLst/>
          </a:prstGeom>
          <a:noFill/>
          <a:ln/>
        </p:spPr>
        <p:txBody>
          <a:bodyPr wrap="square" lIns="0" tIns="0" rIns="0" bIns="0" rtlCol="0" anchor="ctr"/>
          <a:lstStyle/>
          <a:p>
            <a:pPr marL="0" indent="0">
              <a:buNone/>
            </a:pPr>
            <a:r>
              <a:rPr lang="en-US" sz="2400" b="1" dirty="0">
                <a:solidFill>
                  <a:srgbClr val="1E2761"/>
                </a:solidFill>
                <a:latin typeface="맑은 고딕" pitchFamily="34" charset="0"/>
                <a:ea typeface="맑은 고딕" pitchFamily="34" charset="-122"/>
                <a:cs typeface="맑은 고딕" pitchFamily="34" charset="-120"/>
              </a:rPr>
              <a:t>02</a:t>
            </a:r>
            <a:endParaRPr lang="en-US" sz="2400" dirty="0"/>
          </a:p>
        </p:txBody>
      </p:sp>
      <p:sp>
        <p:nvSpPr>
          <p:cNvPr id="12" name="Text 10"/>
          <p:cNvSpPr/>
          <p:nvPr/>
        </p:nvSpPr>
        <p:spPr>
          <a:xfrm>
            <a:off x="7543800" y="2057400"/>
            <a:ext cx="3977640" cy="45720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5~10년 손실 데이터 축적</a:t>
            </a:r>
            <a:endParaRPr lang="en-US" sz="1600" dirty="0"/>
          </a:p>
        </p:txBody>
      </p:sp>
      <p:sp>
        <p:nvSpPr>
          <p:cNvPr id="13" name="Text 11"/>
          <p:cNvSpPr/>
          <p:nvPr/>
        </p:nvSpPr>
        <p:spPr>
          <a:xfrm>
            <a:off x="7543800" y="2560320"/>
            <a:ext cx="3977640" cy="86868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Actuarial modeling에 필요한</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일관된 데이터 인프라 부족</a:t>
            </a:r>
            <a:endParaRPr lang="en-US" sz="1200" dirty="0"/>
          </a:p>
        </p:txBody>
      </p:sp>
      <p:sp>
        <p:nvSpPr>
          <p:cNvPr id="14" name="Text 12"/>
          <p:cNvSpPr/>
          <p:nvPr/>
        </p:nvSpPr>
        <p:spPr>
          <a:xfrm>
            <a:off x="10972800" y="2423160"/>
            <a:ext cx="457200" cy="731520"/>
          </a:xfrm>
          <a:prstGeom prst="rect">
            <a:avLst/>
          </a:prstGeom>
          <a:noFill/>
          <a:ln/>
        </p:spPr>
        <p:txBody>
          <a:bodyPr wrap="square" lIns="0" tIns="0" rIns="0" bIns="0" rtlCol="0" anchor="ctr"/>
          <a:lstStyle/>
          <a:p>
            <a:pPr marL="0" indent="0" algn="ctr">
              <a:buNone/>
            </a:pPr>
            <a:r>
              <a:rPr lang="en-US" sz="3600" b="1" dirty="0">
                <a:solidFill>
                  <a:srgbClr val="C8102E"/>
                </a:solidFill>
                <a:latin typeface="맑은 고딕" pitchFamily="34" charset="0"/>
                <a:ea typeface="맑은 고딕" pitchFamily="34" charset="-122"/>
                <a:cs typeface="맑은 고딕" pitchFamily="34" charset="-120"/>
              </a:rPr>
              <a:t>?</a:t>
            </a:r>
            <a:endParaRPr lang="en-US" sz="3600" dirty="0"/>
          </a:p>
        </p:txBody>
      </p:sp>
      <p:sp>
        <p:nvSpPr>
          <p:cNvPr id="15" name="Shape 13"/>
          <p:cNvSpPr/>
          <p:nvPr/>
        </p:nvSpPr>
        <p:spPr>
          <a:xfrm>
            <a:off x="548640" y="3749040"/>
            <a:ext cx="5349240" cy="1645920"/>
          </a:xfrm>
          <a:prstGeom prst="rect">
            <a:avLst/>
          </a:prstGeom>
          <a:solidFill>
            <a:srgbClr val="F8FAFC"/>
          </a:solidFill>
          <a:ln w="12700">
            <a:solidFill>
              <a:srgbClr val="E5E7EB"/>
            </a:solidFill>
            <a:prstDash val="solid"/>
          </a:ln>
        </p:spPr>
        <p:txBody>
          <a:bodyPr/>
          <a:lstStyle/>
          <a:p>
            <a:endParaRPr lang="ko-KR" altLang="en-US"/>
          </a:p>
        </p:txBody>
      </p:sp>
      <p:sp>
        <p:nvSpPr>
          <p:cNvPr id="16" name="Text 14"/>
          <p:cNvSpPr/>
          <p:nvPr/>
        </p:nvSpPr>
        <p:spPr>
          <a:xfrm>
            <a:off x="822960" y="3931920"/>
            <a:ext cx="914400" cy="548640"/>
          </a:xfrm>
          <a:prstGeom prst="rect">
            <a:avLst/>
          </a:prstGeom>
          <a:noFill/>
          <a:ln/>
        </p:spPr>
        <p:txBody>
          <a:bodyPr wrap="square" lIns="0" tIns="0" rIns="0" bIns="0" rtlCol="0" anchor="ctr"/>
          <a:lstStyle/>
          <a:p>
            <a:pPr marL="0" indent="0">
              <a:buNone/>
            </a:pPr>
            <a:r>
              <a:rPr lang="en-US" sz="2400" b="1" dirty="0">
                <a:solidFill>
                  <a:srgbClr val="1E2761"/>
                </a:solidFill>
                <a:latin typeface="맑은 고딕" pitchFamily="34" charset="0"/>
                <a:ea typeface="맑은 고딕" pitchFamily="34" charset="-122"/>
                <a:cs typeface="맑은 고딕" pitchFamily="34" charset="-120"/>
              </a:rPr>
              <a:t>03</a:t>
            </a:r>
            <a:endParaRPr lang="en-US" sz="2400" dirty="0"/>
          </a:p>
        </p:txBody>
      </p:sp>
      <p:sp>
        <p:nvSpPr>
          <p:cNvPr id="17" name="Text 15"/>
          <p:cNvSpPr/>
          <p:nvPr/>
        </p:nvSpPr>
        <p:spPr>
          <a:xfrm>
            <a:off x="1828800" y="3931920"/>
            <a:ext cx="3977640" cy="45720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한국형 자본비용 산정</a:t>
            </a:r>
            <a:endParaRPr lang="en-US" sz="1600" dirty="0"/>
          </a:p>
        </p:txBody>
      </p:sp>
      <p:sp>
        <p:nvSpPr>
          <p:cNvPr id="18" name="Text 16"/>
          <p:cNvSpPr/>
          <p:nvPr/>
        </p:nvSpPr>
        <p:spPr>
          <a:xfrm>
            <a:off x="1828800" y="4434840"/>
            <a:ext cx="3977640" cy="86868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공제조합의 비영리적 성격에</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맞는 WACC 방법론 부재</a:t>
            </a:r>
            <a:endParaRPr lang="en-US" sz="1200" dirty="0"/>
          </a:p>
        </p:txBody>
      </p:sp>
      <p:sp>
        <p:nvSpPr>
          <p:cNvPr id="19" name="Text 17"/>
          <p:cNvSpPr/>
          <p:nvPr/>
        </p:nvSpPr>
        <p:spPr>
          <a:xfrm>
            <a:off x="5257800" y="4297680"/>
            <a:ext cx="457200" cy="731520"/>
          </a:xfrm>
          <a:prstGeom prst="rect">
            <a:avLst/>
          </a:prstGeom>
          <a:noFill/>
          <a:ln/>
        </p:spPr>
        <p:txBody>
          <a:bodyPr wrap="square" lIns="0" tIns="0" rIns="0" bIns="0" rtlCol="0" anchor="ctr"/>
          <a:lstStyle/>
          <a:p>
            <a:pPr marL="0" indent="0" algn="ctr">
              <a:buNone/>
            </a:pPr>
            <a:r>
              <a:rPr lang="en-US" sz="3600" b="1" dirty="0">
                <a:solidFill>
                  <a:srgbClr val="C8102E"/>
                </a:solidFill>
                <a:latin typeface="맑은 고딕" pitchFamily="34" charset="0"/>
                <a:ea typeface="맑은 고딕" pitchFamily="34" charset="-122"/>
                <a:cs typeface="맑은 고딕" pitchFamily="34" charset="-120"/>
              </a:rPr>
              <a:t>?</a:t>
            </a:r>
            <a:endParaRPr lang="en-US" sz="3600" dirty="0"/>
          </a:p>
        </p:txBody>
      </p:sp>
      <p:sp>
        <p:nvSpPr>
          <p:cNvPr id="20" name="Shape 18"/>
          <p:cNvSpPr/>
          <p:nvPr/>
        </p:nvSpPr>
        <p:spPr>
          <a:xfrm>
            <a:off x="6263640" y="3749040"/>
            <a:ext cx="5349240" cy="1645920"/>
          </a:xfrm>
          <a:prstGeom prst="rect">
            <a:avLst/>
          </a:prstGeom>
          <a:solidFill>
            <a:srgbClr val="F8FAFC"/>
          </a:solidFill>
          <a:ln w="12700">
            <a:solidFill>
              <a:srgbClr val="E5E7EB"/>
            </a:solidFill>
            <a:prstDash val="solid"/>
          </a:ln>
        </p:spPr>
        <p:txBody>
          <a:bodyPr/>
          <a:lstStyle/>
          <a:p>
            <a:endParaRPr lang="ko-KR" altLang="en-US"/>
          </a:p>
        </p:txBody>
      </p:sp>
      <p:sp>
        <p:nvSpPr>
          <p:cNvPr id="21" name="Text 19"/>
          <p:cNvSpPr/>
          <p:nvPr/>
        </p:nvSpPr>
        <p:spPr>
          <a:xfrm>
            <a:off x="6537960" y="3931920"/>
            <a:ext cx="914400" cy="548640"/>
          </a:xfrm>
          <a:prstGeom prst="rect">
            <a:avLst/>
          </a:prstGeom>
          <a:noFill/>
          <a:ln/>
        </p:spPr>
        <p:txBody>
          <a:bodyPr wrap="square" lIns="0" tIns="0" rIns="0" bIns="0" rtlCol="0" anchor="ctr"/>
          <a:lstStyle/>
          <a:p>
            <a:pPr marL="0" indent="0">
              <a:buNone/>
            </a:pPr>
            <a:r>
              <a:rPr lang="en-US" sz="2400" b="1" dirty="0">
                <a:solidFill>
                  <a:srgbClr val="1E2761"/>
                </a:solidFill>
                <a:latin typeface="맑은 고딕" pitchFamily="34" charset="0"/>
                <a:ea typeface="맑은 고딕" pitchFamily="34" charset="-122"/>
                <a:cs typeface="맑은 고딕" pitchFamily="34" charset="-120"/>
              </a:rPr>
              <a:t>04</a:t>
            </a:r>
            <a:endParaRPr lang="en-US" sz="2400" dirty="0"/>
          </a:p>
        </p:txBody>
      </p:sp>
      <p:sp>
        <p:nvSpPr>
          <p:cNvPr id="22" name="Text 20"/>
          <p:cNvSpPr/>
          <p:nvPr/>
        </p:nvSpPr>
        <p:spPr>
          <a:xfrm>
            <a:off x="7543800" y="3931920"/>
            <a:ext cx="3977640" cy="45720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위험재무 전문 인력 양성</a:t>
            </a:r>
            <a:endParaRPr lang="en-US" sz="1600" dirty="0"/>
          </a:p>
        </p:txBody>
      </p:sp>
      <p:sp>
        <p:nvSpPr>
          <p:cNvPr id="23" name="Text 21"/>
          <p:cNvSpPr/>
          <p:nvPr/>
        </p:nvSpPr>
        <p:spPr>
          <a:xfrm>
            <a:off x="7543800" y="4434840"/>
            <a:ext cx="3977640" cy="86868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CICA, ICCIE 같은 전문</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교육·인증 체계 부재</a:t>
            </a:r>
            <a:endParaRPr lang="en-US" sz="1200" dirty="0"/>
          </a:p>
        </p:txBody>
      </p:sp>
      <p:sp>
        <p:nvSpPr>
          <p:cNvPr id="24" name="Text 22"/>
          <p:cNvSpPr/>
          <p:nvPr/>
        </p:nvSpPr>
        <p:spPr>
          <a:xfrm>
            <a:off x="10972800" y="4297680"/>
            <a:ext cx="457200" cy="731520"/>
          </a:xfrm>
          <a:prstGeom prst="rect">
            <a:avLst/>
          </a:prstGeom>
          <a:noFill/>
          <a:ln/>
        </p:spPr>
        <p:txBody>
          <a:bodyPr wrap="square" lIns="0" tIns="0" rIns="0" bIns="0" rtlCol="0" anchor="ctr"/>
          <a:lstStyle/>
          <a:p>
            <a:pPr marL="0" indent="0" algn="ctr">
              <a:buNone/>
            </a:pPr>
            <a:r>
              <a:rPr lang="en-US" sz="3600" b="1" dirty="0">
                <a:solidFill>
                  <a:srgbClr val="C8102E"/>
                </a:solidFill>
                <a:latin typeface="맑은 고딕" pitchFamily="34" charset="0"/>
                <a:ea typeface="맑은 고딕" pitchFamily="34" charset="-122"/>
                <a:cs typeface="맑은 고딕" pitchFamily="34" charset="-120"/>
              </a:rPr>
              <a:t>?</a:t>
            </a:r>
            <a:endParaRPr lang="en-US" sz="3600" dirty="0"/>
          </a:p>
        </p:txBody>
      </p:sp>
      <p:sp>
        <p:nvSpPr>
          <p:cNvPr id="25" name="Shape 23"/>
          <p:cNvSpPr/>
          <p:nvPr/>
        </p:nvSpPr>
        <p:spPr>
          <a:xfrm>
            <a:off x="548640" y="5760720"/>
            <a:ext cx="11064240" cy="594360"/>
          </a:xfrm>
          <a:prstGeom prst="rect">
            <a:avLst/>
          </a:prstGeom>
          <a:solidFill>
            <a:srgbClr val="1E2761"/>
          </a:solidFill>
          <a:ln w="12700">
            <a:solidFill>
              <a:srgbClr val="1E2761"/>
            </a:solidFill>
            <a:prstDash val="solid"/>
          </a:ln>
        </p:spPr>
        <p:txBody>
          <a:bodyPr/>
          <a:lstStyle/>
          <a:p>
            <a:endParaRPr lang="ko-KR" altLang="en-US"/>
          </a:p>
        </p:txBody>
      </p:sp>
      <p:sp>
        <p:nvSpPr>
          <p:cNvPr id="26" name="Text 24"/>
          <p:cNvSpPr/>
          <p:nvPr/>
        </p:nvSpPr>
        <p:spPr>
          <a:xfrm>
            <a:off x="548640" y="5760720"/>
            <a:ext cx="11064240" cy="594360"/>
          </a:xfrm>
          <a:prstGeom prst="rect">
            <a:avLst/>
          </a:prstGeom>
          <a:noFill/>
          <a:ln/>
        </p:spPr>
        <p:txBody>
          <a:bodyPr wrap="square" lIns="0" tIns="0" rIns="0" bIns="0" rtlCol="0" anchor="ctr"/>
          <a:lstStyle/>
          <a:p>
            <a:pPr marL="0" indent="0" algn="ctr">
              <a:buNone/>
            </a:pPr>
            <a:r>
              <a:rPr lang="en-US" sz="1200" i="1" dirty="0">
                <a:solidFill>
                  <a:srgbClr val="FFFFFF"/>
                </a:solidFill>
                <a:latin typeface="맑은 고딕" pitchFamily="34" charset="0"/>
                <a:ea typeface="맑은 고딕" pitchFamily="34" charset="-122"/>
                <a:cs typeface="맑은 고딕" pitchFamily="34" charset="-120"/>
              </a:rPr>
              <a:t>Hydra 셀 구조 뒤에는 수십 년의 actuarial science 축적이 있다 — 형식만 빌려오면 "Hydra처럼 보이지만 Hydra가 아닌" 결과</a:t>
            </a:r>
            <a:endParaRPr lang="en-US" sz="1200" dirty="0"/>
          </a:p>
        </p:txBody>
      </p:sp>
      <p:sp>
        <p:nvSpPr>
          <p:cNvPr id="27" name="Text 25"/>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28" name="Text 26"/>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9</a:t>
            </a:r>
            <a:endParaRPr lang="en-US" sz="9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세무 쟁점 — 글로벌 표준 4대 판단 기준</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미국 IRS의 보험계약 여부 판단 체계</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548640" y="1828800"/>
            <a:ext cx="2606040" cy="2468880"/>
          </a:xfrm>
          <a:prstGeom prst="rect">
            <a:avLst/>
          </a:prstGeom>
          <a:solidFill>
            <a:srgbClr val="F8FAFC"/>
          </a:solidFill>
          <a:ln w="12700">
            <a:solidFill>
              <a:srgbClr val="1E2761"/>
            </a:solidFill>
            <a:prstDash val="solid"/>
          </a:ln>
        </p:spPr>
        <p:txBody>
          <a:bodyPr/>
          <a:lstStyle/>
          <a:p>
            <a:endParaRPr lang="ko-KR" altLang="en-US"/>
          </a:p>
        </p:txBody>
      </p:sp>
      <p:sp>
        <p:nvSpPr>
          <p:cNvPr id="6" name="Shape 4"/>
          <p:cNvSpPr/>
          <p:nvPr/>
        </p:nvSpPr>
        <p:spPr>
          <a:xfrm>
            <a:off x="548640" y="1828800"/>
            <a:ext cx="2606040" cy="457200"/>
          </a:xfrm>
          <a:prstGeom prst="rect">
            <a:avLst/>
          </a:prstGeom>
          <a:solidFill>
            <a:srgbClr val="1E2761"/>
          </a:solidFill>
          <a:ln w="12700">
            <a:solidFill>
              <a:srgbClr val="1E2761"/>
            </a:solidFill>
            <a:prstDash val="solid"/>
          </a:ln>
        </p:spPr>
        <p:txBody>
          <a:bodyPr/>
          <a:lstStyle/>
          <a:p>
            <a:endParaRPr lang="ko-KR" altLang="en-US"/>
          </a:p>
        </p:txBody>
      </p:sp>
      <p:sp>
        <p:nvSpPr>
          <p:cNvPr id="7" name="Text 5"/>
          <p:cNvSpPr/>
          <p:nvPr/>
        </p:nvSpPr>
        <p:spPr>
          <a:xfrm>
            <a:off x="640080" y="1828800"/>
            <a:ext cx="2423160" cy="457200"/>
          </a:xfrm>
          <a:prstGeom prst="rect">
            <a:avLst/>
          </a:prstGeom>
          <a:noFill/>
          <a:ln/>
        </p:spPr>
        <p:txBody>
          <a:bodyPr wrap="square" lIns="0" tIns="0" rIns="0" bIns="0" rtlCol="0" anchor="ctr"/>
          <a:lstStyle/>
          <a:p>
            <a:pPr marL="0" indent="0" algn="ctr">
              <a:buNone/>
            </a:pPr>
            <a:r>
              <a:rPr lang="en-US" sz="2000" b="1" dirty="0">
                <a:solidFill>
                  <a:srgbClr val="FFFFFF"/>
                </a:solidFill>
                <a:latin typeface="맑은 고딕" pitchFamily="34" charset="0"/>
                <a:ea typeface="맑은 고딕" pitchFamily="34" charset="-122"/>
                <a:cs typeface="맑은 고딕" pitchFamily="34" charset="-120"/>
              </a:rPr>
              <a:t>①</a:t>
            </a:r>
            <a:endParaRPr lang="en-US" sz="2000" dirty="0"/>
          </a:p>
        </p:txBody>
      </p:sp>
      <p:sp>
        <p:nvSpPr>
          <p:cNvPr id="8" name="Text 6"/>
          <p:cNvSpPr/>
          <p:nvPr/>
        </p:nvSpPr>
        <p:spPr>
          <a:xfrm>
            <a:off x="685800" y="2468880"/>
            <a:ext cx="2331720" cy="640080"/>
          </a:xfrm>
          <a:prstGeom prst="rect">
            <a:avLst/>
          </a:prstGeom>
          <a:noFill/>
          <a:ln/>
        </p:spPr>
        <p:txBody>
          <a:bodyPr wrap="square" lIns="0" tIns="0" rIns="0" bIns="0" rtlCol="0" anchor="ctr"/>
          <a:lstStyle/>
          <a:p>
            <a:pPr marL="0" indent="0" algn="ctr">
              <a:buNone/>
            </a:pPr>
            <a:r>
              <a:rPr lang="en-US" sz="1500" b="1" dirty="0">
                <a:solidFill>
                  <a:srgbClr val="1E2761"/>
                </a:solidFill>
                <a:latin typeface="맑은 고딕" pitchFamily="34" charset="0"/>
                <a:ea typeface="맑은 고딕" pitchFamily="34" charset="-122"/>
                <a:cs typeface="맑은 고딕" pitchFamily="34" charset="-120"/>
              </a:rPr>
              <a:t>Insurable Risk</a:t>
            </a:r>
            <a:endParaRPr lang="en-US" sz="1500" dirty="0"/>
          </a:p>
        </p:txBody>
      </p:sp>
      <p:sp>
        <p:nvSpPr>
          <p:cNvPr id="9" name="Text 7"/>
          <p:cNvSpPr/>
          <p:nvPr/>
        </p:nvSpPr>
        <p:spPr>
          <a:xfrm>
            <a:off x="731520" y="3200400"/>
            <a:ext cx="2240280" cy="1005840"/>
          </a:xfrm>
          <a:prstGeom prst="rect">
            <a:avLst/>
          </a:prstGeom>
          <a:noFill/>
          <a:ln/>
        </p:spPr>
        <p:txBody>
          <a:bodyPr wrap="square" lIns="0" tIns="0" rIns="0" bIns="0" rtlCol="0" anchor="t"/>
          <a:lstStyle/>
          <a:p>
            <a:pPr marL="0" indent="0" algn="ctr">
              <a:buNone/>
            </a:pPr>
            <a:r>
              <a:rPr lang="en-US" sz="1200" dirty="0">
                <a:solidFill>
                  <a:srgbClr val="1F2937"/>
                </a:solidFill>
                <a:latin typeface="맑은 고딕" pitchFamily="34" charset="0"/>
                <a:ea typeface="맑은 고딕" pitchFamily="34" charset="-122"/>
                <a:cs typeface="맑은 고딕" pitchFamily="34" charset="-120"/>
              </a:rPr>
              <a:t>진정한 보험위험 (투자위험·사업위험 아님)</a:t>
            </a:r>
            <a:endParaRPr lang="en-US" sz="1200" dirty="0"/>
          </a:p>
        </p:txBody>
      </p:sp>
      <p:sp>
        <p:nvSpPr>
          <p:cNvPr id="10" name="Shape 8"/>
          <p:cNvSpPr/>
          <p:nvPr/>
        </p:nvSpPr>
        <p:spPr>
          <a:xfrm>
            <a:off x="3383280" y="1828800"/>
            <a:ext cx="2606040" cy="2468880"/>
          </a:xfrm>
          <a:prstGeom prst="rect">
            <a:avLst/>
          </a:prstGeom>
          <a:solidFill>
            <a:srgbClr val="F8FAFC"/>
          </a:solidFill>
          <a:ln w="12700">
            <a:solidFill>
              <a:srgbClr val="1E2761"/>
            </a:solidFill>
            <a:prstDash val="solid"/>
          </a:ln>
        </p:spPr>
        <p:txBody>
          <a:bodyPr/>
          <a:lstStyle/>
          <a:p>
            <a:endParaRPr lang="ko-KR" altLang="en-US"/>
          </a:p>
        </p:txBody>
      </p:sp>
      <p:sp>
        <p:nvSpPr>
          <p:cNvPr id="11" name="Shape 9"/>
          <p:cNvSpPr/>
          <p:nvPr/>
        </p:nvSpPr>
        <p:spPr>
          <a:xfrm>
            <a:off x="3383280" y="1828800"/>
            <a:ext cx="2606040" cy="457200"/>
          </a:xfrm>
          <a:prstGeom prst="rect">
            <a:avLst/>
          </a:prstGeom>
          <a:solidFill>
            <a:srgbClr val="1E2761"/>
          </a:solidFill>
          <a:ln w="12700">
            <a:solidFill>
              <a:srgbClr val="1E2761"/>
            </a:solidFill>
            <a:prstDash val="solid"/>
          </a:ln>
        </p:spPr>
        <p:txBody>
          <a:bodyPr/>
          <a:lstStyle/>
          <a:p>
            <a:endParaRPr lang="ko-KR" altLang="en-US"/>
          </a:p>
        </p:txBody>
      </p:sp>
      <p:sp>
        <p:nvSpPr>
          <p:cNvPr id="12" name="Text 10"/>
          <p:cNvSpPr/>
          <p:nvPr/>
        </p:nvSpPr>
        <p:spPr>
          <a:xfrm>
            <a:off x="3474720" y="1828800"/>
            <a:ext cx="2423160" cy="457200"/>
          </a:xfrm>
          <a:prstGeom prst="rect">
            <a:avLst/>
          </a:prstGeom>
          <a:noFill/>
          <a:ln/>
        </p:spPr>
        <p:txBody>
          <a:bodyPr wrap="square" lIns="0" tIns="0" rIns="0" bIns="0" rtlCol="0" anchor="ctr"/>
          <a:lstStyle/>
          <a:p>
            <a:pPr marL="0" indent="0" algn="ctr">
              <a:buNone/>
            </a:pPr>
            <a:r>
              <a:rPr lang="en-US" sz="2000" b="1" dirty="0">
                <a:solidFill>
                  <a:srgbClr val="FFFFFF"/>
                </a:solidFill>
                <a:latin typeface="맑은 고딕" pitchFamily="34" charset="0"/>
                <a:ea typeface="맑은 고딕" pitchFamily="34" charset="-122"/>
                <a:cs typeface="맑은 고딕" pitchFamily="34" charset="-120"/>
              </a:rPr>
              <a:t>②</a:t>
            </a:r>
            <a:endParaRPr lang="en-US" sz="2000" dirty="0"/>
          </a:p>
        </p:txBody>
      </p:sp>
      <p:sp>
        <p:nvSpPr>
          <p:cNvPr id="13" name="Text 11"/>
          <p:cNvSpPr/>
          <p:nvPr/>
        </p:nvSpPr>
        <p:spPr>
          <a:xfrm>
            <a:off x="3520440" y="2468880"/>
            <a:ext cx="2331720" cy="640080"/>
          </a:xfrm>
          <a:prstGeom prst="rect">
            <a:avLst/>
          </a:prstGeom>
          <a:noFill/>
          <a:ln/>
        </p:spPr>
        <p:txBody>
          <a:bodyPr wrap="square" lIns="0" tIns="0" rIns="0" bIns="0" rtlCol="0" anchor="ctr"/>
          <a:lstStyle/>
          <a:p>
            <a:pPr marL="0" indent="0" algn="ctr">
              <a:buNone/>
            </a:pPr>
            <a:r>
              <a:rPr lang="en-US" sz="1500" b="1" dirty="0">
                <a:solidFill>
                  <a:srgbClr val="1E2761"/>
                </a:solidFill>
                <a:latin typeface="맑은 고딕" pitchFamily="34" charset="0"/>
                <a:ea typeface="맑은 고딕" pitchFamily="34" charset="-122"/>
                <a:cs typeface="맑은 고딕" pitchFamily="34" charset="-120"/>
              </a:rPr>
              <a:t>Risk Shifting</a:t>
            </a:r>
            <a:endParaRPr lang="en-US" sz="1500" dirty="0"/>
          </a:p>
        </p:txBody>
      </p:sp>
      <p:sp>
        <p:nvSpPr>
          <p:cNvPr id="14" name="Text 12"/>
          <p:cNvSpPr/>
          <p:nvPr/>
        </p:nvSpPr>
        <p:spPr>
          <a:xfrm>
            <a:off x="3566160" y="3200400"/>
            <a:ext cx="2240280" cy="1005840"/>
          </a:xfrm>
          <a:prstGeom prst="rect">
            <a:avLst/>
          </a:prstGeom>
          <a:noFill/>
          <a:ln/>
        </p:spPr>
        <p:txBody>
          <a:bodyPr wrap="square" lIns="0" tIns="0" rIns="0" bIns="0" rtlCol="0" anchor="t"/>
          <a:lstStyle/>
          <a:p>
            <a:pPr marL="0" indent="0" algn="ctr">
              <a:buNone/>
            </a:pPr>
            <a:r>
              <a:rPr lang="en-US" sz="1200" dirty="0">
                <a:solidFill>
                  <a:srgbClr val="1F2937"/>
                </a:solidFill>
                <a:latin typeface="맑은 고딕" pitchFamily="34" charset="0"/>
                <a:ea typeface="맑은 고딕" pitchFamily="34" charset="-122"/>
                <a:cs typeface="맑은 고딕" pitchFamily="34" charset="-120"/>
              </a:rPr>
              <a:t>피보험자 → 보험자</a:t>
            </a:r>
            <a:endParaRPr lang="en-US" sz="1200" dirty="0"/>
          </a:p>
          <a:p>
            <a:pPr marL="0" indent="0" algn="ctr">
              <a:buNone/>
            </a:pPr>
            <a:r>
              <a:rPr lang="en-US" sz="1200" dirty="0">
                <a:solidFill>
                  <a:srgbClr val="1F2937"/>
                </a:solidFill>
                <a:latin typeface="맑은 고딕" pitchFamily="34" charset="0"/>
                <a:ea typeface="맑은 고딕" pitchFamily="34" charset="-122"/>
                <a:cs typeface="맑은 고딕" pitchFamily="34" charset="-120"/>
              </a:rPr>
              <a:t>실질적 위험 이전</a:t>
            </a:r>
            <a:endParaRPr lang="en-US" sz="1200" dirty="0"/>
          </a:p>
        </p:txBody>
      </p:sp>
      <p:sp>
        <p:nvSpPr>
          <p:cNvPr id="15" name="Shape 13"/>
          <p:cNvSpPr/>
          <p:nvPr/>
        </p:nvSpPr>
        <p:spPr>
          <a:xfrm>
            <a:off x="6217920" y="1828800"/>
            <a:ext cx="2606040" cy="2468880"/>
          </a:xfrm>
          <a:prstGeom prst="rect">
            <a:avLst/>
          </a:prstGeom>
          <a:solidFill>
            <a:srgbClr val="F8FAFC"/>
          </a:solidFill>
          <a:ln w="12700">
            <a:solidFill>
              <a:srgbClr val="1E2761"/>
            </a:solidFill>
            <a:prstDash val="solid"/>
          </a:ln>
        </p:spPr>
        <p:txBody>
          <a:bodyPr/>
          <a:lstStyle/>
          <a:p>
            <a:endParaRPr lang="ko-KR" altLang="en-US"/>
          </a:p>
        </p:txBody>
      </p:sp>
      <p:sp>
        <p:nvSpPr>
          <p:cNvPr id="16" name="Shape 14"/>
          <p:cNvSpPr/>
          <p:nvPr/>
        </p:nvSpPr>
        <p:spPr>
          <a:xfrm>
            <a:off x="6217920" y="1828800"/>
            <a:ext cx="2606040" cy="457200"/>
          </a:xfrm>
          <a:prstGeom prst="rect">
            <a:avLst/>
          </a:prstGeom>
          <a:solidFill>
            <a:srgbClr val="1E2761"/>
          </a:solidFill>
          <a:ln w="12700">
            <a:solidFill>
              <a:srgbClr val="1E2761"/>
            </a:solidFill>
            <a:prstDash val="solid"/>
          </a:ln>
        </p:spPr>
        <p:txBody>
          <a:bodyPr/>
          <a:lstStyle/>
          <a:p>
            <a:endParaRPr lang="ko-KR" altLang="en-US"/>
          </a:p>
        </p:txBody>
      </p:sp>
      <p:sp>
        <p:nvSpPr>
          <p:cNvPr id="17" name="Text 15"/>
          <p:cNvSpPr/>
          <p:nvPr/>
        </p:nvSpPr>
        <p:spPr>
          <a:xfrm>
            <a:off x="6309360" y="1828800"/>
            <a:ext cx="2423160" cy="457200"/>
          </a:xfrm>
          <a:prstGeom prst="rect">
            <a:avLst/>
          </a:prstGeom>
          <a:noFill/>
          <a:ln/>
        </p:spPr>
        <p:txBody>
          <a:bodyPr wrap="square" lIns="0" tIns="0" rIns="0" bIns="0" rtlCol="0" anchor="ctr"/>
          <a:lstStyle/>
          <a:p>
            <a:pPr marL="0" indent="0" algn="ctr">
              <a:buNone/>
            </a:pPr>
            <a:r>
              <a:rPr lang="en-US" sz="2000" b="1" dirty="0">
                <a:solidFill>
                  <a:srgbClr val="FFFFFF"/>
                </a:solidFill>
                <a:latin typeface="맑은 고딕" pitchFamily="34" charset="0"/>
                <a:ea typeface="맑은 고딕" pitchFamily="34" charset="-122"/>
                <a:cs typeface="맑은 고딕" pitchFamily="34" charset="-120"/>
              </a:rPr>
              <a:t>③</a:t>
            </a:r>
            <a:endParaRPr lang="en-US" sz="2000" dirty="0"/>
          </a:p>
        </p:txBody>
      </p:sp>
      <p:sp>
        <p:nvSpPr>
          <p:cNvPr id="18" name="Text 16"/>
          <p:cNvSpPr/>
          <p:nvPr/>
        </p:nvSpPr>
        <p:spPr>
          <a:xfrm>
            <a:off x="6355080" y="2468880"/>
            <a:ext cx="2331720" cy="640080"/>
          </a:xfrm>
          <a:prstGeom prst="rect">
            <a:avLst/>
          </a:prstGeom>
          <a:noFill/>
          <a:ln/>
        </p:spPr>
        <p:txBody>
          <a:bodyPr wrap="square" lIns="0" tIns="0" rIns="0" bIns="0" rtlCol="0" anchor="ctr"/>
          <a:lstStyle/>
          <a:p>
            <a:pPr marL="0" indent="0" algn="ctr">
              <a:buNone/>
            </a:pPr>
            <a:r>
              <a:rPr lang="en-US" sz="1500" b="1" dirty="0">
                <a:solidFill>
                  <a:srgbClr val="1E2761"/>
                </a:solidFill>
                <a:latin typeface="맑은 고딕" pitchFamily="34" charset="0"/>
                <a:ea typeface="맑은 고딕" pitchFamily="34" charset="-122"/>
                <a:cs typeface="맑은 고딕" pitchFamily="34" charset="-120"/>
              </a:rPr>
              <a:t>Risk Distribution</a:t>
            </a:r>
            <a:endParaRPr lang="en-US" sz="1500" dirty="0"/>
          </a:p>
        </p:txBody>
      </p:sp>
      <p:sp>
        <p:nvSpPr>
          <p:cNvPr id="19" name="Text 17"/>
          <p:cNvSpPr/>
          <p:nvPr/>
        </p:nvSpPr>
        <p:spPr>
          <a:xfrm>
            <a:off x="6400800" y="3200400"/>
            <a:ext cx="2240280" cy="1005840"/>
          </a:xfrm>
          <a:prstGeom prst="rect">
            <a:avLst/>
          </a:prstGeom>
          <a:noFill/>
          <a:ln/>
        </p:spPr>
        <p:txBody>
          <a:bodyPr wrap="square" lIns="0" tIns="0" rIns="0" bIns="0" rtlCol="0" anchor="t"/>
          <a:lstStyle/>
          <a:p>
            <a:pPr marL="0" indent="0" algn="ctr">
              <a:buNone/>
            </a:pPr>
            <a:r>
              <a:rPr lang="en-US" sz="1200" dirty="0">
                <a:solidFill>
                  <a:srgbClr val="1F2937"/>
                </a:solidFill>
                <a:latin typeface="맑은 고딕" pitchFamily="34" charset="0"/>
                <a:ea typeface="맑은 고딕" pitchFamily="34" charset="-122"/>
                <a:cs typeface="맑은 고딕" pitchFamily="34" charset="-120"/>
              </a:rPr>
              <a:t>다수의 독립적 위험단위</a:t>
            </a:r>
            <a:endParaRPr lang="en-US" sz="1200" dirty="0"/>
          </a:p>
          <a:p>
            <a:pPr marL="0" indent="0" algn="ctr">
              <a:buNone/>
            </a:pPr>
            <a:r>
              <a:rPr lang="en-US" sz="1200" dirty="0">
                <a:solidFill>
                  <a:srgbClr val="1F2937"/>
                </a:solidFill>
                <a:latin typeface="맑은 고딕" pitchFamily="34" charset="0"/>
                <a:ea typeface="맑은 고딕" pitchFamily="34" charset="-122"/>
                <a:cs typeface="맑은 고딕" pitchFamily="34" charset="-120"/>
              </a:rPr>
              <a:t>( 판례상 12개 이상 )</a:t>
            </a:r>
            <a:endParaRPr lang="en-US" sz="1200" dirty="0"/>
          </a:p>
        </p:txBody>
      </p:sp>
      <p:sp>
        <p:nvSpPr>
          <p:cNvPr id="20" name="Shape 18"/>
          <p:cNvSpPr/>
          <p:nvPr/>
        </p:nvSpPr>
        <p:spPr>
          <a:xfrm>
            <a:off x="9052560" y="1828800"/>
            <a:ext cx="2606040" cy="2468880"/>
          </a:xfrm>
          <a:prstGeom prst="rect">
            <a:avLst/>
          </a:prstGeom>
          <a:solidFill>
            <a:srgbClr val="F8FAFC"/>
          </a:solidFill>
          <a:ln w="12700">
            <a:solidFill>
              <a:srgbClr val="1E2761"/>
            </a:solidFill>
            <a:prstDash val="solid"/>
          </a:ln>
        </p:spPr>
        <p:txBody>
          <a:bodyPr/>
          <a:lstStyle/>
          <a:p>
            <a:endParaRPr lang="ko-KR" altLang="en-US"/>
          </a:p>
        </p:txBody>
      </p:sp>
      <p:sp>
        <p:nvSpPr>
          <p:cNvPr id="21" name="Shape 19"/>
          <p:cNvSpPr/>
          <p:nvPr/>
        </p:nvSpPr>
        <p:spPr>
          <a:xfrm>
            <a:off x="9052560" y="1828800"/>
            <a:ext cx="2606040" cy="457200"/>
          </a:xfrm>
          <a:prstGeom prst="rect">
            <a:avLst/>
          </a:prstGeom>
          <a:solidFill>
            <a:srgbClr val="1E2761"/>
          </a:solidFill>
          <a:ln w="12700">
            <a:solidFill>
              <a:srgbClr val="1E2761"/>
            </a:solidFill>
            <a:prstDash val="solid"/>
          </a:ln>
        </p:spPr>
        <p:txBody>
          <a:bodyPr/>
          <a:lstStyle/>
          <a:p>
            <a:endParaRPr lang="ko-KR" altLang="en-US"/>
          </a:p>
        </p:txBody>
      </p:sp>
      <p:sp>
        <p:nvSpPr>
          <p:cNvPr id="22" name="Text 20"/>
          <p:cNvSpPr/>
          <p:nvPr/>
        </p:nvSpPr>
        <p:spPr>
          <a:xfrm>
            <a:off x="9144000" y="1828800"/>
            <a:ext cx="2423160" cy="457200"/>
          </a:xfrm>
          <a:prstGeom prst="rect">
            <a:avLst/>
          </a:prstGeom>
          <a:noFill/>
          <a:ln/>
        </p:spPr>
        <p:txBody>
          <a:bodyPr wrap="square" lIns="0" tIns="0" rIns="0" bIns="0" rtlCol="0" anchor="ctr"/>
          <a:lstStyle/>
          <a:p>
            <a:pPr marL="0" indent="0" algn="ctr">
              <a:buNone/>
            </a:pPr>
            <a:r>
              <a:rPr lang="en-US" sz="2000" b="1" dirty="0">
                <a:solidFill>
                  <a:srgbClr val="FFFFFF"/>
                </a:solidFill>
                <a:latin typeface="맑은 고딕" pitchFamily="34" charset="0"/>
                <a:ea typeface="맑은 고딕" pitchFamily="34" charset="-122"/>
                <a:cs typeface="맑은 고딕" pitchFamily="34" charset="-120"/>
              </a:rPr>
              <a:t>④</a:t>
            </a:r>
            <a:endParaRPr lang="en-US" sz="2000" dirty="0"/>
          </a:p>
        </p:txBody>
      </p:sp>
      <p:sp>
        <p:nvSpPr>
          <p:cNvPr id="23" name="Text 21"/>
          <p:cNvSpPr/>
          <p:nvPr/>
        </p:nvSpPr>
        <p:spPr>
          <a:xfrm>
            <a:off x="9189720" y="2468880"/>
            <a:ext cx="2331720" cy="640080"/>
          </a:xfrm>
          <a:prstGeom prst="rect">
            <a:avLst/>
          </a:prstGeom>
          <a:noFill/>
          <a:ln/>
        </p:spPr>
        <p:txBody>
          <a:bodyPr wrap="square" lIns="0" tIns="0" rIns="0" bIns="0" rtlCol="0" anchor="ctr"/>
          <a:lstStyle/>
          <a:p>
            <a:pPr marL="0" indent="0" algn="ctr">
              <a:buNone/>
            </a:pPr>
            <a:r>
              <a:rPr lang="en-US" sz="1500" b="1" dirty="0">
                <a:solidFill>
                  <a:srgbClr val="1E2761"/>
                </a:solidFill>
                <a:latin typeface="맑은 고딕" pitchFamily="34" charset="0"/>
                <a:ea typeface="맑은 고딕" pitchFamily="34" charset="-122"/>
                <a:cs typeface="맑은 고딕" pitchFamily="34" charset="-120"/>
              </a:rPr>
              <a:t>Commonly Accepted Notions</a:t>
            </a:r>
            <a:endParaRPr lang="en-US" sz="1500" dirty="0"/>
          </a:p>
        </p:txBody>
      </p:sp>
      <p:sp>
        <p:nvSpPr>
          <p:cNvPr id="24" name="Text 22"/>
          <p:cNvSpPr/>
          <p:nvPr/>
        </p:nvSpPr>
        <p:spPr>
          <a:xfrm>
            <a:off x="9235440" y="3200400"/>
            <a:ext cx="2240280" cy="1005840"/>
          </a:xfrm>
          <a:prstGeom prst="rect">
            <a:avLst/>
          </a:prstGeom>
          <a:noFill/>
          <a:ln/>
        </p:spPr>
        <p:txBody>
          <a:bodyPr wrap="square" lIns="0" tIns="0" rIns="0" bIns="0" rtlCol="0" anchor="t"/>
          <a:lstStyle/>
          <a:p>
            <a:pPr marL="0" indent="0" algn="ctr">
              <a:buNone/>
            </a:pPr>
            <a:r>
              <a:rPr lang="en-US" sz="1200" dirty="0">
                <a:solidFill>
                  <a:srgbClr val="1F2937"/>
                </a:solidFill>
                <a:latin typeface="맑은 고딕" pitchFamily="34" charset="0"/>
                <a:ea typeface="맑은 고딕" pitchFamily="34" charset="-122"/>
                <a:cs typeface="맑은 고딕" pitchFamily="34" charset="-120"/>
              </a:rPr>
              <a:t>통상적 보험회사로서의</a:t>
            </a:r>
            <a:endParaRPr lang="en-US" sz="1200" dirty="0"/>
          </a:p>
          <a:p>
            <a:pPr marL="0" indent="0" algn="ctr">
              <a:buNone/>
            </a:pPr>
            <a:r>
              <a:rPr lang="en-US" sz="1200" dirty="0">
                <a:solidFill>
                  <a:srgbClr val="1F2937"/>
                </a:solidFill>
                <a:latin typeface="맑은 고딕" pitchFamily="34" charset="0"/>
                <a:ea typeface="맑은 고딕" pitchFamily="34" charset="-122"/>
                <a:cs typeface="맑은 고딕" pitchFamily="34" charset="-120"/>
              </a:rPr>
              <a:t>실질적 운영</a:t>
            </a:r>
            <a:endParaRPr lang="en-US" sz="1200" dirty="0"/>
          </a:p>
        </p:txBody>
      </p:sp>
      <p:sp>
        <p:nvSpPr>
          <p:cNvPr id="25" name="Shape 23"/>
          <p:cNvSpPr/>
          <p:nvPr/>
        </p:nvSpPr>
        <p:spPr>
          <a:xfrm>
            <a:off x="548640" y="4572000"/>
            <a:ext cx="11064240" cy="1371600"/>
          </a:xfrm>
          <a:prstGeom prst="rect">
            <a:avLst/>
          </a:prstGeom>
          <a:solidFill>
            <a:srgbClr val="CADCFC"/>
          </a:solidFill>
          <a:ln w="12700">
            <a:solidFill>
              <a:srgbClr val="1E2761"/>
            </a:solidFill>
            <a:prstDash val="solid"/>
          </a:ln>
        </p:spPr>
        <p:txBody>
          <a:bodyPr/>
          <a:lstStyle/>
          <a:p>
            <a:endParaRPr lang="ko-KR" altLang="en-US"/>
          </a:p>
        </p:txBody>
      </p:sp>
      <p:sp>
        <p:nvSpPr>
          <p:cNvPr id="26" name="Text 24"/>
          <p:cNvSpPr/>
          <p:nvPr/>
        </p:nvSpPr>
        <p:spPr>
          <a:xfrm>
            <a:off x="731520" y="4663440"/>
            <a:ext cx="10972800" cy="365760"/>
          </a:xfrm>
          <a:prstGeom prst="rect">
            <a:avLst/>
          </a:prstGeom>
          <a:noFill/>
          <a:ln/>
        </p:spPr>
        <p:txBody>
          <a:bodyPr wrap="square" lIns="0" tIns="0" rIns="0" bIns="0" rtlCol="0" anchor="ctr"/>
          <a:lstStyle/>
          <a:p>
            <a:pPr marL="0" indent="0">
              <a:buNone/>
            </a:pPr>
            <a:r>
              <a:rPr lang="en-US" sz="1300" b="1" kern="0" spc="400" dirty="0">
                <a:solidFill>
                  <a:srgbClr val="1E2761"/>
                </a:solidFill>
                <a:latin typeface="맑은 고딕" pitchFamily="34" charset="0"/>
                <a:ea typeface="맑은 고딕" pitchFamily="34" charset="-122"/>
                <a:cs typeface="맑은 고딕" pitchFamily="34" charset="-120"/>
              </a:rPr>
              <a:t>미국의 80년 축적</a:t>
            </a:r>
            <a:endParaRPr lang="en-US" sz="1300" dirty="0"/>
          </a:p>
        </p:txBody>
      </p:sp>
      <p:sp>
        <p:nvSpPr>
          <p:cNvPr id="27" name="Text 25"/>
          <p:cNvSpPr/>
          <p:nvPr/>
        </p:nvSpPr>
        <p:spPr>
          <a:xfrm>
            <a:off x="731520" y="5029200"/>
            <a:ext cx="10972800" cy="868680"/>
          </a:xfrm>
          <a:prstGeom prst="rect">
            <a:avLst/>
          </a:prstGeom>
          <a:noFill/>
          <a:ln/>
        </p:spPr>
        <p:txBody>
          <a:bodyPr wrap="square" lIns="0" tIns="0" rIns="0" bIns="0" rtlCol="0" anchor="t"/>
          <a:lstStyle/>
          <a:p>
            <a:pPr marL="0" indent="0">
              <a:buNone/>
            </a:pPr>
            <a:r>
              <a:rPr lang="en-US" sz="1400" b="1" dirty="0">
                <a:solidFill>
                  <a:srgbClr val="1F2937"/>
                </a:solidFill>
                <a:latin typeface="맑은 고딕" pitchFamily="34" charset="0"/>
                <a:ea typeface="맑은 고딕" pitchFamily="34" charset="-122"/>
                <a:cs typeface="맑은 고딕" pitchFamily="34" charset="-120"/>
              </a:rPr>
              <a:t>근거 판례:  </a:t>
            </a:r>
            <a:r>
              <a:rPr lang="en-US" sz="1400" dirty="0">
                <a:solidFill>
                  <a:srgbClr val="1E2761"/>
                </a:solidFill>
                <a:latin typeface="맑은 고딕" pitchFamily="34" charset="0"/>
                <a:ea typeface="맑은 고딕" pitchFamily="34" charset="-122"/>
                <a:cs typeface="맑은 고딕" pitchFamily="34" charset="-120"/>
              </a:rPr>
              <a:t>Helvering v. Le Gierse (1941) → Humana (1989) → Avrahami (2017) → Reserve Mechanical (2018)</a:t>
            </a:r>
            <a:endParaRPr lang="en-US" sz="1400" dirty="0"/>
          </a:p>
          <a:p>
            <a:pPr marL="0" indent="0">
              <a:buNone/>
            </a:pPr>
            <a:r>
              <a:rPr lang="en-US" sz="600" dirty="0">
                <a:solidFill>
                  <a:srgbClr val="000000"/>
                </a:solidFill>
                <a:latin typeface="맑은 고딕" pitchFamily="34" charset="0"/>
                <a:ea typeface="맑은 고딕" pitchFamily="34" charset="-122"/>
                <a:cs typeface="맑은 고딕" pitchFamily="34" charset="-120"/>
              </a:rPr>
              <a:t> </a:t>
            </a:r>
            <a:endParaRPr lang="en-US" sz="1400" dirty="0"/>
          </a:p>
          <a:p>
            <a:pPr marL="0" indent="0">
              <a:buNone/>
            </a:pPr>
            <a:r>
              <a:rPr lang="en-US" sz="1400" b="1" dirty="0">
                <a:solidFill>
                  <a:srgbClr val="1F2937"/>
                </a:solidFill>
                <a:latin typeface="맑은 고딕" pitchFamily="34" charset="0"/>
                <a:ea typeface="맑은 고딕" pitchFamily="34" charset="-122"/>
                <a:cs typeface="맑은 고딕" pitchFamily="34" charset="-120"/>
              </a:rPr>
              <a:t>사전 가이드라인:  </a:t>
            </a:r>
            <a:r>
              <a:rPr lang="en-US" sz="1400" dirty="0">
                <a:solidFill>
                  <a:srgbClr val="1E2761"/>
                </a:solidFill>
                <a:latin typeface="맑은 고딕" pitchFamily="34" charset="0"/>
                <a:ea typeface="맑은 고딕" pitchFamily="34" charset="-122"/>
                <a:cs typeface="맑은 고딕" pitchFamily="34" charset="-120"/>
              </a:rPr>
              <a:t>Revenue Ruling 2002-89, 2002-90, 2002-91 등 명문 기준</a:t>
            </a:r>
            <a:endParaRPr lang="en-US" sz="1400" dirty="0"/>
          </a:p>
        </p:txBody>
      </p:sp>
      <p:sp>
        <p:nvSpPr>
          <p:cNvPr id="28" name="Text 26"/>
          <p:cNvSpPr/>
          <p:nvPr/>
        </p:nvSpPr>
        <p:spPr>
          <a:xfrm>
            <a:off x="548640" y="6080760"/>
            <a:ext cx="11064240" cy="320040"/>
          </a:xfrm>
          <a:prstGeom prst="rect">
            <a:avLst/>
          </a:prstGeom>
          <a:noFill/>
          <a:ln/>
        </p:spPr>
        <p:txBody>
          <a:bodyPr wrap="square" lIns="0" tIns="0" rIns="0" bIns="0" rtlCol="0" anchor="ctr"/>
          <a:lstStyle/>
          <a:p>
            <a:pPr marL="0" indent="0" algn="ctr">
              <a:buNone/>
            </a:pPr>
            <a:r>
              <a:rPr lang="en-US" sz="1300" b="1" dirty="0">
                <a:solidFill>
                  <a:srgbClr val="C8102E"/>
                </a:solidFill>
                <a:latin typeface="맑은 고딕" pitchFamily="34" charset="0"/>
                <a:ea typeface="맑은 고딕" pitchFamily="34" charset="-122"/>
                <a:cs typeface="맑은 고딕" pitchFamily="34" charset="-120"/>
              </a:rPr>
              <a:t>그렇다면 한국은?  →  사전 가이드라인 전무</a:t>
            </a:r>
            <a:endParaRPr lang="en-US" sz="1300" dirty="0"/>
          </a:p>
        </p:txBody>
      </p:sp>
      <p:sp>
        <p:nvSpPr>
          <p:cNvPr id="29" name="Text 27"/>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30" name="Text 28"/>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10</a:t>
            </a:r>
            <a:endParaRPr lang="en-US" sz="9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한국 세무 행정의 4대 구조적 어려움</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미국이 80년 축적하고도 매년 부인 판결이 나오는데, 한국은?</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548640" y="1828800"/>
            <a:ext cx="5349240" cy="1783080"/>
          </a:xfrm>
          <a:prstGeom prst="rect">
            <a:avLst/>
          </a:prstGeom>
          <a:solidFill>
            <a:srgbClr val="FFFFFF"/>
          </a:solidFill>
          <a:ln w="25400">
            <a:solidFill>
              <a:srgbClr val="C8102E"/>
            </a:solidFill>
            <a:prstDash val="solid"/>
          </a:ln>
        </p:spPr>
        <p:txBody>
          <a:bodyPr/>
          <a:lstStyle/>
          <a:p>
            <a:endParaRPr lang="ko-KR" altLang="en-US"/>
          </a:p>
        </p:txBody>
      </p:sp>
      <p:sp>
        <p:nvSpPr>
          <p:cNvPr id="6" name="Shape 4"/>
          <p:cNvSpPr/>
          <p:nvPr/>
        </p:nvSpPr>
        <p:spPr>
          <a:xfrm>
            <a:off x="548640" y="1828800"/>
            <a:ext cx="822960" cy="1783080"/>
          </a:xfrm>
          <a:prstGeom prst="rect">
            <a:avLst/>
          </a:prstGeom>
          <a:solidFill>
            <a:srgbClr val="C8102E"/>
          </a:solidFill>
          <a:ln w="12700">
            <a:solidFill>
              <a:srgbClr val="C8102E"/>
            </a:solidFill>
            <a:prstDash val="solid"/>
          </a:ln>
        </p:spPr>
        <p:txBody>
          <a:bodyPr/>
          <a:lstStyle/>
          <a:p>
            <a:endParaRPr lang="ko-KR" altLang="en-US"/>
          </a:p>
        </p:txBody>
      </p:sp>
      <p:sp>
        <p:nvSpPr>
          <p:cNvPr id="7" name="Text 5"/>
          <p:cNvSpPr/>
          <p:nvPr/>
        </p:nvSpPr>
        <p:spPr>
          <a:xfrm>
            <a:off x="548640" y="1828800"/>
            <a:ext cx="822960" cy="1783080"/>
          </a:xfrm>
          <a:prstGeom prst="rect">
            <a:avLst/>
          </a:prstGeom>
          <a:noFill/>
          <a:ln/>
        </p:spPr>
        <p:txBody>
          <a:bodyPr wrap="square" lIns="0" tIns="0" rIns="0" bIns="0" rtlCol="0" anchor="ctr"/>
          <a:lstStyle/>
          <a:p>
            <a:pPr marL="0" indent="0" algn="ctr">
              <a:buNone/>
            </a:pPr>
            <a:r>
              <a:rPr lang="en-US" sz="3200" b="1" dirty="0">
                <a:solidFill>
                  <a:srgbClr val="FFFFFF"/>
                </a:solidFill>
                <a:latin typeface="맑은 고딕" pitchFamily="34" charset="0"/>
                <a:ea typeface="맑은 고딕" pitchFamily="34" charset="-122"/>
                <a:cs typeface="맑은 고딕" pitchFamily="34" charset="-120"/>
              </a:rPr>
              <a:t>①</a:t>
            </a:r>
            <a:endParaRPr lang="en-US" sz="3200" dirty="0"/>
          </a:p>
        </p:txBody>
      </p:sp>
      <p:sp>
        <p:nvSpPr>
          <p:cNvPr id="8" name="Text 6"/>
          <p:cNvSpPr/>
          <p:nvPr/>
        </p:nvSpPr>
        <p:spPr>
          <a:xfrm>
            <a:off x="1554480" y="2011680"/>
            <a:ext cx="4160520" cy="45720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이전가격 분쟁의 일상화</a:t>
            </a:r>
            <a:endParaRPr lang="en-US" sz="1600" dirty="0"/>
          </a:p>
        </p:txBody>
      </p:sp>
      <p:sp>
        <p:nvSpPr>
          <p:cNvPr id="9" name="Text 7"/>
          <p:cNvSpPr/>
          <p:nvPr/>
        </p:nvSpPr>
        <p:spPr>
          <a:xfrm>
            <a:off x="1554480" y="2514600"/>
            <a:ext cx="4160520" cy="1005840"/>
          </a:xfrm>
          <a:prstGeom prst="rect">
            <a:avLst/>
          </a:prstGeom>
          <a:noFill/>
          <a:ln/>
        </p:spPr>
        <p:txBody>
          <a:bodyPr wrap="square" lIns="0" tIns="0" rIns="0" bIns="0" rtlCol="0" anchor="t"/>
          <a:lstStyle/>
          <a:p>
            <a:pPr marL="0" indent="0">
              <a:spcAft>
                <a:spcPts val="300"/>
              </a:spcAft>
              <a:buNone/>
            </a:pPr>
            <a:r>
              <a:rPr lang="en-US" sz="1200" dirty="0">
                <a:solidFill>
                  <a:srgbClr val="1F2937"/>
                </a:solidFill>
                <a:latin typeface="맑은 고딕" pitchFamily="34" charset="0"/>
                <a:ea typeface="맑은 고딕" pitchFamily="34" charset="-122"/>
                <a:cs typeface="맑은 고딕" pitchFamily="34" charset="-120"/>
              </a:rPr>
              <a:t>매년 수천억 원 규모 분쟁</a:t>
            </a:r>
            <a:endParaRPr lang="en-US" sz="1200" dirty="0"/>
          </a:p>
          <a:p>
            <a:pPr marL="0" indent="0">
              <a:spcAft>
                <a:spcPts val="300"/>
              </a:spcAft>
              <a:buNone/>
            </a:pPr>
            <a:r>
              <a:rPr lang="en-US" sz="1200" dirty="0">
                <a:solidFill>
                  <a:srgbClr val="1F2937"/>
                </a:solidFill>
                <a:latin typeface="맑은 고딕" pitchFamily="34" charset="0"/>
                <a:ea typeface="맑은 고딕" pitchFamily="34" charset="-122"/>
                <a:cs typeface="맑은 고딕" pitchFamily="34" charset="-120"/>
              </a:rPr>
              <a:t>캡티브 보험료 정상가격 산정은 훨씬 더 까다로움</a:t>
            </a:r>
            <a:endParaRPr lang="en-US" sz="1200" dirty="0"/>
          </a:p>
        </p:txBody>
      </p:sp>
      <p:sp>
        <p:nvSpPr>
          <p:cNvPr id="10" name="Shape 8"/>
          <p:cNvSpPr/>
          <p:nvPr/>
        </p:nvSpPr>
        <p:spPr>
          <a:xfrm>
            <a:off x="6263640" y="1828800"/>
            <a:ext cx="5349240" cy="1783080"/>
          </a:xfrm>
          <a:prstGeom prst="rect">
            <a:avLst/>
          </a:prstGeom>
          <a:solidFill>
            <a:srgbClr val="FFFFFF"/>
          </a:solidFill>
          <a:ln w="25400">
            <a:solidFill>
              <a:srgbClr val="C8102E"/>
            </a:solidFill>
            <a:prstDash val="solid"/>
          </a:ln>
        </p:spPr>
        <p:txBody>
          <a:bodyPr/>
          <a:lstStyle/>
          <a:p>
            <a:endParaRPr lang="ko-KR" altLang="en-US"/>
          </a:p>
        </p:txBody>
      </p:sp>
      <p:sp>
        <p:nvSpPr>
          <p:cNvPr id="11" name="Shape 9"/>
          <p:cNvSpPr/>
          <p:nvPr/>
        </p:nvSpPr>
        <p:spPr>
          <a:xfrm>
            <a:off x="6263640" y="1828800"/>
            <a:ext cx="822960" cy="1783080"/>
          </a:xfrm>
          <a:prstGeom prst="rect">
            <a:avLst/>
          </a:prstGeom>
          <a:solidFill>
            <a:srgbClr val="C8102E"/>
          </a:solidFill>
          <a:ln w="12700">
            <a:solidFill>
              <a:srgbClr val="C8102E"/>
            </a:solidFill>
            <a:prstDash val="solid"/>
          </a:ln>
        </p:spPr>
        <p:txBody>
          <a:bodyPr/>
          <a:lstStyle/>
          <a:p>
            <a:endParaRPr lang="ko-KR" altLang="en-US"/>
          </a:p>
        </p:txBody>
      </p:sp>
      <p:sp>
        <p:nvSpPr>
          <p:cNvPr id="12" name="Text 10"/>
          <p:cNvSpPr/>
          <p:nvPr/>
        </p:nvSpPr>
        <p:spPr>
          <a:xfrm>
            <a:off x="6263640" y="1828800"/>
            <a:ext cx="822960" cy="1783080"/>
          </a:xfrm>
          <a:prstGeom prst="rect">
            <a:avLst/>
          </a:prstGeom>
          <a:noFill/>
          <a:ln/>
        </p:spPr>
        <p:txBody>
          <a:bodyPr wrap="square" lIns="0" tIns="0" rIns="0" bIns="0" rtlCol="0" anchor="ctr"/>
          <a:lstStyle/>
          <a:p>
            <a:pPr marL="0" indent="0" algn="ctr">
              <a:buNone/>
            </a:pPr>
            <a:r>
              <a:rPr lang="en-US" sz="3200" b="1" dirty="0">
                <a:solidFill>
                  <a:srgbClr val="FFFFFF"/>
                </a:solidFill>
                <a:latin typeface="맑은 고딕" pitchFamily="34" charset="0"/>
                <a:ea typeface="맑은 고딕" pitchFamily="34" charset="-122"/>
                <a:cs typeface="맑은 고딕" pitchFamily="34" charset="-120"/>
              </a:rPr>
              <a:t>②</a:t>
            </a:r>
            <a:endParaRPr lang="en-US" sz="3200" dirty="0"/>
          </a:p>
        </p:txBody>
      </p:sp>
      <p:sp>
        <p:nvSpPr>
          <p:cNvPr id="13" name="Text 11"/>
          <p:cNvSpPr/>
          <p:nvPr/>
        </p:nvSpPr>
        <p:spPr>
          <a:xfrm>
            <a:off x="7269480" y="2011680"/>
            <a:ext cx="4160520" cy="45720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실질과세 원칙의 광범위한 재량</a:t>
            </a:r>
            <a:endParaRPr lang="en-US" sz="1600" dirty="0"/>
          </a:p>
        </p:txBody>
      </p:sp>
      <p:sp>
        <p:nvSpPr>
          <p:cNvPr id="14" name="Text 12"/>
          <p:cNvSpPr/>
          <p:nvPr/>
        </p:nvSpPr>
        <p:spPr>
          <a:xfrm>
            <a:off x="7269480" y="2514600"/>
            <a:ext cx="4160520" cy="1005840"/>
          </a:xfrm>
          <a:prstGeom prst="rect">
            <a:avLst/>
          </a:prstGeom>
          <a:noFill/>
          <a:ln/>
        </p:spPr>
        <p:txBody>
          <a:bodyPr wrap="square" lIns="0" tIns="0" rIns="0" bIns="0" rtlCol="0" anchor="t"/>
          <a:lstStyle/>
          <a:p>
            <a:pPr marL="0" indent="0">
              <a:spcAft>
                <a:spcPts val="300"/>
              </a:spcAft>
              <a:buNone/>
            </a:pPr>
            <a:r>
              <a:rPr lang="en-US" sz="1200" dirty="0">
                <a:solidFill>
                  <a:srgbClr val="1F2937"/>
                </a:solidFill>
                <a:latin typeface="맑은 고딕" pitchFamily="34" charset="0"/>
                <a:ea typeface="맑은 고딕" pitchFamily="34" charset="-122"/>
                <a:cs typeface="맑은 고딕" pitchFamily="34" charset="-120"/>
              </a:rPr>
              <a:t>국세기본법 제14조</a:t>
            </a:r>
            <a:endParaRPr lang="en-US" sz="1200" dirty="0"/>
          </a:p>
          <a:p>
            <a:pPr marL="0" indent="0">
              <a:spcAft>
                <a:spcPts val="300"/>
              </a:spcAft>
              <a:buNone/>
            </a:pPr>
            <a:r>
              <a:rPr lang="en-US" sz="1200" dirty="0">
                <a:solidFill>
                  <a:srgbClr val="1F2937"/>
                </a:solidFill>
                <a:latin typeface="맑은 고딕" pitchFamily="34" charset="0"/>
                <a:ea typeface="맑은 고딕" pitchFamily="34" charset="-122"/>
                <a:cs typeface="맑은 고딕" pitchFamily="34" charset="-120"/>
              </a:rPr>
              <a:t>"실질은 자기적립금" 판단 시 손금산입 부인</a:t>
            </a:r>
            <a:endParaRPr lang="en-US" sz="1200" dirty="0"/>
          </a:p>
        </p:txBody>
      </p:sp>
      <p:sp>
        <p:nvSpPr>
          <p:cNvPr id="15" name="Shape 13"/>
          <p:cNvSpPr/>
          <p:nvPr/>
        </p:nvSpPr>
        <p:spPr>
          <a:xfrm>
            <a:off x="548640" y="3886200"/>
            <a:ext cx="5349240" cy="1783080"/>
          </a:xfrm>
          <a:prstGeom prst="rect">
            <a:avLst/>
          </a:prstGeom>
          <a:solidFill>
            <a:srgbClr val="FFFFFF"/>
          </a:solidFill>
          <a:ln w="25400">
            <a:solidFill>
              <a:srgbClr val="C8102E"/>
            </a:solidFill>
            <a:prstDash val="solid"/>
          </a:ln>
        </p:spPr>
        <p:txBody>
          <a:bodyPr/>
          <a:lstStyle/>
          <a:p>
            <a:endParaRPr lang="ko-KR" altLang="en-US"/>
          </a:p>
        </p:txBody>
      </p:sp>
      <p:sp>
        <p:nvSpPr>
          <p:cNvPr id="16" name="Shape 14"/>
          <p:cNvSpPr/>
          <p:nvPr/>
        </p:nvSpPr>
        <p:spPr>
          <a:xfrm>
            <a:off x="548640" y="3886200"/>
            <a:ext cx="822960" cy="1783080"/>
          </a:xfrm>
          <a:prstGeom prst="rect">
            <a:avLst/>
          </a:prstGeom>
          <a:solidFill>
            <a:srgbClr val="C8102E"/>
          </a:solidFill>
          <a:ln w="12700">
            <a:solidFill>
              <a:srgbClr val="C8102E"/>
            </a:solidFill>
            <a:prstDash val="solid"/>
          </a:ln>
        </p:spPr>
        <p:txBody>
          <a:bodyPr/>
          <a:lstStyle/>
          <a:p>
            <a:endParaRPr lang="ko-KR" altLang="en-US"/>
          </a:p>
        </p:txBody>
      </p:sp>
      <p:sp>
        <p:nvSpPr>
          <p:cNvPr id="17" name="Text 15"/>
          <p:cNvSpPr/>
          <p:nvPr/>
        </p:nvSpPr>
        <p:spPr>
          <a:xfrm>
            <a:off x="548640" y="3886200"/>
            <a:ext cx="822960" cy="1783080"/>
          </a:xfrm>
          <a:prstGeom prst="rect">
            <a:avLst/>
          </a:prstGeom>
          <a:noFill/>
          <a:ln/>
        </p:spPr>
        <p:txBody>
          <a:bodyPr wrap="square" lIns="0" tIns="0" rIns="0" bIns="0" rtlCol="0" anchor="ctr"/>
          <a:lstStyle/>
          <a:p>
            <a:pPr marL="0" indent="0" algn="ctr">
              <a:buNone/>
            </a:pPr>
            <a:r>
              <a:rPr lang="en-US" sz="3200" b="1" dirty="0">
                <a:solidFill>
                  <a:srgbClr val="FFFFFF"/>
                </a:solidFill>
                <a:latin typeface="맑은 고딕" pitchFamily="34" charset="0"/>
                <a:ea typeface="맑은 고딕" pitchFamily="34" charset="-122"/>
                <a:cs typeface="맑은 고딕" pitchFamily="34" charset="-120"/>
              </a:rPr>
              <a:t>③</a:t>
            </a:r>
            <a:endParaRPr lang="en-US" sz="3200" dirty="0"/>
          </a:p>
        </p:txBody>
      </p:sp>
      <p:sp>
        <p:nvSpPr>
          <p:cNvPr id="18" name="Text 16"/>
          <p:cNvSpPr/>
          <p:nvPr/>
        </p:nvSpPr>
        <p:spPr>
          <a:xfrm>
            <a:off x="1554480" y="4069080"/>
            <a:ext cx="4160520" cy="45720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사전 세무 가이드라인의 부재</a:t>
            </a:r>
            <a:endParaRPr lang="en-US" sz="1600" dirty="0"/>
          </a:p>
        </p:txBody>
      </p:sp>
      <p:sp>
        <p:nvSpPr>
          <p:cNvPr id="19" name="Text 17"/>
          <p:cNvSpPr/>
          <p:nvPr/>
        </p:nvSpPr>
        <p:spPr>
          <a:xfrm>
            <a:off x="1554480" y="4572000"/>
            <a:ext cx="4160520" cy="1005840"/>
          </a:xfrm>
          <a:prstGeom prst="rect">
            <a:avLst/>
          </a:prstGeom>
          <a:noFill/>
          <a:ln/>
        </p:spPr>
        <p:txBody>
          <a:bodyPr wrap="square" lIns="0" tIns="0" rIns="0" bIns="0" rtlCol="0" anchor="t"/>
          <a:lstStyle/>
          <a:p>
            <a:pPr marL="0" indent="0">
              <a:spcAft>
                <a:spcPts val="300"/>
              </a:spcAft>
              <a:buNone/>
            </a:pPr>
            <a:r>
              <a:rPr lang="en-US" sz="1200" dirty="0">
                <a:solidFill>
                  <a:srgbClr val="1F2937"/>
                </a:solidFill>
                <a:latin typeface="맑은 고딕" pitchFamily="34" charset="0"/>
                <a:ea typeface="맑은 고딕" pitchFamily="34" charset="-122"/>
                <a:cs typeface="맑은 고딕" pitchFamily="34" charset="-120"/>
              </a:rPr>
              <a:t>미국 Rev. Rul. 같은 명문 기준 전무</a:t>
            </a:r>
            <a:endParaRPr lang="en-US" sz="1200" dirty="0"/>
          </a:p>
          <a:p>
            <a:pPr marL="0" indent="0">
              <a:spcAft>
                <a:spcPts val="300"/>
              </a:spcAft>
              <a:buNone/>
            </a:pPr>
            <a:r>
              <a:rPr lang="en-US" sz="1200" dirty="0">
                <a:solidFill>
                  <a:srgbClr val="1F2937"/>
                </a:solidFill>
                <a:latin typeface="맑은 고딕" pitchFamily="34" charset="0"/>
                <a:ea typeface="맑은 고딕" pitchFamily="34" charset="-122"/>
                <a:cs typeface="맑은 고딕" pitchFamily="34" charset="-120"/>
              </a:rPr>
              <a:t>위험분산·정상보험료 기준 모호</a:t>
            </a:r>
            <a:endParaRPr lang="en-US" sz="1200" dirty="0"/>
          </a:p>
        </p:txBody>
      </p:sp>
      <p:sp>
        <p:nvSpPr>
          <p:cNvPr id="20" name="Shape 18"/>
          <p:cNvSpPr/>
          <p:nvPr/>
        </p:nvSpPr>
        <p:spPr>
          <a:xfrm>
            <a:off x="6263640" y="3886200"/>
            <a:ext cx="5349240" cy="1783080"/>
          </a:xfrm>
          <a:prstGeom prst="rect">
            <a:avLst/>
          </a:prstGeom>
          <a:solidFill>
            <a:srgbClr val="FFFFFF"/>
          </a:solidFill>
          <a:ln w="25400">
            <a:solidFill>
              <a:srgbClr val="C8102E"/>
            </a:solidFill>
            <a:prstDash val="solid"/>
          </a:ln>
        </p:spPr>
        <p:txBody>
          <a:bodyPr/>
          <a:lstStyle/>
          <a:p>
            <a:endParaRPr lang="ko-KR" altLang="en-US"/>
          </a:p>
        </p:txBody>
      </p:sp>
      <p:sp>
        <p:nvSpPr>
          <p:cNvPr id="21" name="Shape 19"/>
          <p:cNvSpPr/>
          <p:nvPr/>
        </p:nvSpPr>
        <p:spPr>
          <a:xfrm>
            <a:off x="6263640" y="3886200"/>
            <a:ext cx="822960" cy="1783080"/>
          </a:xfrm>
          <a:prstGeom prst="rect">
            <a:avLst/>
          </a:prstGeom>
          <a:solidFill>
            <a:srgbClr val="C8102E"/>
          </a:solidFill>
          <a:ln w="12700">
            <a:solidFill>
              <a:srgbClr val="C8102E"/>
            </a:solidFill>
            <a:prstDash val="solid"/>
          </a:ln>
        </p:spPr>
        <p:txBody>
          <a:bodyPr/>
          <a:lstStyle/>
          <a:p>
            <a:endParaRPr lang="ko-KR" altLang="en-US"/>
          </a:p>
        </p:txBody>
      </p:sp>
      <p:sp>
        <p:nvSpPr>
          <p:cNvPr id="22" name="Text 20"/>
          <p:cNvSpPr/>
          <p:nvPr/>
        </p:nvSpPr>
        <p:spPr>
          <a:xfrm>
            <a:off x="6263640" y="3886200"/>
            <a:ext cx="822960" cy="1783080"/>
          </a:xfrm>
          <a:prstGeom prst="rect">
            <a:avLst/>
          </a:prstGeom>
          <a:noFill/>
          <a:ln/>
        </p:spPr>
        <p:txBody>
          <a:bodyPr wrap="square" lIns="0" tIns="0" rIns="0" bIns="0" rtlCol="0" anchor="ctr"/>
          <a:lstStyle/>
          <a:p>
            <a:pPr marL="0" indent="0" algn="ctr">
              <a:buNone/>
            </a:pPr>
            <a:r>
              <a:rPr lang="en-US" sz="3200" b="1" dirty="0">
                <a:solidFill>
                  <a:srgbClr val="FFFFFF"/>
                </a:solidFill>
                <a:latin typeface="맑은 고딕" pitchFamily="34" charset="0"/>
                <a:ea typeface="맑은 고딕" pitchFamily="34" charset="-122"/>
                <a:cs typeface="맑은 고딕" pitchFamily="34" charset="-120"/>
              </a:rPr>
              <a:t>④</a:t>
            </a:r>
            <a:endParaRPr lang="en-US" sz="3200" dirty="0"/>
          </a:p>
        </p:txBody>
      </p:sp>
      <p:sp>
        <p:nvSpPr>
          <p:cNvPr id="23" name="Text 21"/>
          <p:cNvSpPr/>
          <p:nvPr/>
        </p:nvSpPr>
        <p:spPr>
          <a:xfrm>
            <a:off x="7269480" y="4069080"/>
            <a:ext cx="4160520" cy="45720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세무 분쟁 해결의 장기화</a:t>
            </a:r>
            <a:endParaRPr lang="en-US" sz="1600" dirty="0"/>
          </a:p>
        </p:txBody>
      </p:sp>
      <p:sp>
        <p:nvSpPr>
          <p:cNvPr id="24" name="Text 22"/>
          <p:cNvSpPr/>
          <p:nvPr/>
        </p:nvSpPr>
        <p:spPr>
          <a:xfrm>
            <a:off x="7269480" y="4572000"/>
            <a:ext cx="4160520" cy="1005840"/>
          </a:xfrm>
          <a:prstGeom prst="rect">
            <a:avLst/>
          </a:prstGeom>
          <a:noFill/>
          <a:ln/>
        </p:spPr>
        <p:txBody>
          <a:bodyPr wrap="square" lIns="0" tIns="0" rIns="0" bIns="0" rtlCol="0" anchor="t"/>
          <a:lstStyle/>
          <a:p>
            <a:pPr marL="0" indent="0">
              <a:spcAft>
                <a:spcPts val="300"/>
              </a:spcAft>
              <a:buNone/>
            </a:pPr>
            <a:r>
              <a:rPr lang="en-US" sz="1200" dirty="0">
                <a:solidFill>
                  <a:srgbClr val="1F2937"/>
                </a:solidFill>
                <a:latin typeface="맑은 고딕" pitchFamily="34" charset="0"/>
                <a:ea typeface="맑은 고딕" pitchFamily="34" charset="-122"/>
                <a:cs typeface="맑은 고딕" pitchFamily="34" charset="-120"/>
              </a:rPr>
              <a:t>심판원·행정소송 평균 5~7년 소요</a:t>
            </a:r>
            <a:endParaRPr lang="en-US" sz="1200" dirty="0"/>
          </a:p>
          <a:p>
            <a:pPr marL="0" indent="0">
              <a:spcAft>
                <a:spcPts val="300"/>
              </a:spcAft>
              <a:buNone/>
            </a:pPr>
            <a:r>
              <a:rPr lang="en-US" sz="1200" dirty="0">
                <a:solidFill>
                  <a:srgbClr val="1F2937"/>
                </a:solidFill>
                <a:latin typeface="맑은 고딕" pitchFamily="34" charset="0"/>
                <a:ea typeface="맑은 고딕" pitchFamily="34" charset="-122"/>
                <a:cs typeface="맑은 고딕" pitchFamily="34" charset="-120"/>
              </a:rPr>
              <a:t>캡티브 운영 자체가 리스크 요인이 됨</a:t>
            </a:r>
            <a:endParaRPr lang="en-US" sz="1200" dirty="0"/>
          </a:p>
        </p:txBody>
      </p:sp>
      <p:sp>
        <p:nvSpPr>
          <p:cNvPr id="25" name="Text 23"/>
          <p:cNvSpPr/>
          <p:nvPr/>
        </p:nvSpPr>
        <p:spPr>
          <a:xfrm>
            <a:off x="548640" y="6080760"/>
            <a:ext cx="11064240" cy="320040"/>
          </a:xfrm>
          <a:prstGeom prst="rect">
            <a:avLst/>
          </a:prstGeom>
          <a:noFill/>
          <a:ln/>
        </p:spPr>
        <p:txBody>
          <a:bodyPr wrap="square" lIns="0" tIns="0" rIns="0" bIns="0" rtlCol="0" anchor="ctr"/>
          <a:lstStyle/>
          <a:p>
            <a:pPr marL="0" indent="0" algn="ctr">
              <a:buNone/>
            </a:pPr>
            <a:r>
              <a:rPr lang="en-US" sz="1200" i="1" dirty="0">
                <a:solidFill>
                  <a:srgbClr val="1F2937"/>
                </a:solidFill>
                <a:latin typeface="맑은 고딕" pitchFamily="34" charset="0"/>
                <a:ea typeface="맑은 고딕" pitchFamily="34" charset="-122"/>
                <a:cs typeface="맑은 고딕" pitchFamily="34" charset="-120"/>
              </a:rPr>
              <a:t>발표자료는 이를 "세무·이전가격 리스크" 한 줄로 처리했지만, 이것이 캡티브 제도의 생사를 가르는 핵심 쟁점</a:t>
            </a:r>
            <a:endParaRPr lang="en-US" sz="1200" dirty="0"/>
          </a:p>
        </p:txBody>
      </p:sp>
      <p:sp>
        <p:nvSpPr>
          <p:cNvPr id="26" name="Text 24"/>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27" name="Text 25"/>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11</a:t>
            </a:r>
            <a:endParaRPr lang="en-US" sz="9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본질적 역설 — 신종 위험의 보험가능성</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캡티브 도입의 가장 큰 동인 = 가장 큰 세무 리스크</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548640" y="1828800"/>
            <a:ext cx="11064240" cy="502920"/>
          </a:xfrm>
          <a:prstGeom prst="rect">
            <a:avLst/>
          </a:prstGeom>
          <a:solidFill>
            <a:srgbClr val="1E2761"/>
          </a:solidFill>
          <a:ln w="12700">
            <a:solidFill>
              <a:srgbClr val="1E2761"/>
            </a:solidFill>
            <a:prstDash val="solid"/>
          </a:ln>
        </p:spPr>
        <p:txBody>
          <a:bodyPr/>
          <a:lstStyle/>
          <a:p>
            <a:endParaRPr lang="ko-KR" altLang="en-US"/>
          </a:p>
        </p:txBody>
      </p:sp>
      <p:sp>
        <p:nvSpPr>
          <p:cNvPr id="6" name="Text 4"/>
          <p:cNvSpPr/>
          <p:nvPr/>
        </p:nvSpPr>
        <p:spPr>
          <a:xfrm>
            <a:off x="548640" y="1828800"/>
            <a:ext cx="292608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맑은 고딕" pitchFamily="34" charset="0"/>
                <a:ea typeface="맑은 고딕" pitchFamily="34" charset="-122"/>
                <a:cs typeface="맑은 고딕" pitchFamily="34" charset="-120"/>
              </a:rPr>
              <a:t>신종 위험</a:t>
            </a:r>
            <a:endParaRPr lang="en-US" sz="1300" dirty="0"/>
          </a:p>
        </p:txBody>
      </p:sp>
      <p:sp>
        <p:nvSpPr>
          <p:cNvPr id="7" name="Text 5"/>
          <p:cNvSpPr/>
          <p:nvPr/>
        </p:nvSpPr>
        <p:spPr>
          <a:xfrm>
            <a:off x="3474720" y="1828800"/>
            <a:ext cx="493776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맑은 고딕" pitchFamily="34" charset="0"/>
                <a:ea typeface="맑은 고딕" pitchFamily="34" charset="-122"/>
                <a:cs typeface="맑은 고딕" pitchFamily="34" charset="-120"/>
              </a:rPr>
              <a:t>보험가능 요건의 어려움</a:t>
            </a:r>
            <a:endParaRPr lang="en-US" sz="1300" dirty="0"/>
          </a:p>
        </p:txBody>
      </p:sp>
      <p:sp>
        <p:nvSpPr>
          <p:cNvPr id="8" name="Text 6"/>
          <p:cNvSpPr/>
          <p:nvPr/>
        </p:nvSpPr>
        <p:spPr>
          <a:xfrm>
            <a:off x="8412480" y="1828800"/>
            <a:ext cx="13716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맑은 고딕" pitchFamily="34" charset="0"/>
                <a:ea typeface="맑은 고딕" pitchFamily="34" charset="-122"/>
                <a:cs typeface="맑은 고딕" pitchFamily="34" charset="-120"/>
              </a:rPr>
              <a:t>충족</a:t>
            </a:r>
            <a:endParaRPr lang="en-US" sz="1300" dirty="0"/>
          </a:p>
        </p:txBody>
      </p:sp>
      <p:sp>
        <p:nvSpPr>
          <p:cNvPr id="9" name="Text 7"/>
          <p:cNvSpPr/>
          <p:nvPr/>
        </p:nvSpPr>
        <p:spPr>
          <a:xfrm>
            <a:off x="9784080" y="1828800"/>
            <a:ext cx="182880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맑은 고딕" pitchFamily="34" charset="0"/>
                <a:ea typeface="맑은 고딕" pitchFamily="34" charset="-122"/>
                <a:cs typeface="맑은 고딕" pitchFamily="34" charset="-120"/>
              </a:rPr>
              <a:t>세무 리스크</a:t>
            </a:r>
            <a:endParaRPr lang="en-US" sz="1300" dirty="0"/>
          </a:p>
        </p:txBody>
      </p:sp>
      <p:sp>
        <p:nvSpPr>
          <p:cNvPr id="10" name="Shape 8"/>
          <p:cNvSpPr/>
          <p:nvPr/>
        </p:nvSpPr>
        <p:spPr>
          <a:xfrm>
            <a:off x="548640" y="2331720"/>
            <a:ext cx="11064240" cy="548640"/>
          </a:xfrm>
          <a:prstGeom prst="rect">
            <a:avLst/>
          </a:prstGeom>
          <a:solidFill>
            <a:srgbClr val="FFFFFF"/>
          </a:solidFill>
          <a:ln w="12700">
            <a:solidFill>
              <a:srgbClr val="E5E7EB"/>
            </a:solidFill>
            <a:prstDash val="solid"/>
          </a:ln>
        </p:spPr>
        <p:txBody>
          <a:bodyPr/>
          <a:lstStyle/>
          <a:p>
            <a:endParaRPr lang="ko-KR" altLang="en-US"/>
          </a:p>
        </p:txBody>
      </p:sp>
      <p:sp>
        <p:nvSpPr>
          <p:cNvPr id="11" name="Text 9"/>
          <p:cNvSpPr/>
          <p:nvPr/>
        </p:nvSpPr>
        <p:spPr>
          <a:xfrm>
            <a:off x="731520" y="2331720"/>
            <a:ext cx="2743200" cy="548640"/>
          </a:xfrm>
          <a:prstGeom prst="rect">
            <a:avLst/>
          </a:prstGeom>
          <a:noFill/>
          <a:ln/>
        </p:spPr>
        <p:txBody>
          <a:bodyPr wrap="square" lIns="0" tIns="0" rIns="0" bIns="0" rtlCol="0" anchor="ctr"/>
          <a:lstStyle/>
          <a:p>
            <a:pPr marL="0" indent="0">
              <a:buNone/>
            </a:pPr>
            <a:r>
              <a:rPr lang="en-US" sz="1400" b="1" dirty="0">
                <a:solidFill>
                  <a:srgbClr val="1E2761"/>
                </a:solidFill>
                <a:latin typeface="맑은 고딕" pitchFamily="34" charset="0"/>
                <a:ea typeface="맑은 고딕" pitchFamily="34" charset="-122"/>
                <a:cs typeface="맑은 고딕" pitchFamily="34" charset="-120"/>
              </a:rPr>
              <a:t>사이버</a:t>
            </a:r>
            <a:endParaRPr lang="en-US" sz="1400" dirty="0"/>
          </a:p>
        </p:txBody>
      </p:sp>
      <p:sp>
        <p:nvSpPr>
          <p:cNvPr id="12" name="Text 10"/>
          <p:cNvSpPr/>
          <p:nvPr/>
        </p:nvSpPr>
        <p:spPr>
          <a:xfrm>
            <a:off x="3657600" y="2331720"/>
            <a:ext cx="4754880" cy="54864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다수의 동질적 위험단위 확보 곤란 (공격 유형 매번 상이)</a:t>
            </a:r>
            <a:endParaRPr lang="en-US" sz="1200" dirty="0"/>
          </a:p>
        </p:txBody>
      </p:sp>
      <p:sp>
        <p:nvSpPr>
          <p:cNvPr id="13" name="Text 11"/>
          <p:cNvSpPr/>
          <p:nvPr/>
        </p:nvSpPr>
        <p:spPr>
          <a:xfrm>
            <a:off x="8412480" y="2331720"/>
            <a:ext cx="1371600" cy="548640"/>
          </a:xfrm>
          <a:prstGeom prst="rect">
            <a:avLst/>
          </a:prstGeom>
          <a:noFill/>
          <a:ln/>
        </p:spPr>
        <p:txBody>
          <a:bodyPr wrap="square" lIns="0" tIns="0" rIns="0" bIns="0" rtlCol="0" anchor="ctr"/>
          <a:lstStyle/>
          <a:p>
            <a:pPr marL="0" indent="0" algn="ctr">
              <a:buNone/>
            </a:pPr>
            <a:r>
              <a:rPr lang="en-US" sz="2000" b="1" dirty="0">
                <a:solidFill>
                  <a:srgbClr val="C8102E"/>
                </a:solidFill>
                <a:latin typeface="맑은 고딕" pitchFamily="34" charset="0"/>
                <a:ea typeface="맑은 고딕" pitchFamily="34" charset="-122"/>
                <a:cs typeface="맑은 고딕" pitchFamily="34" charset="-120"/>
              </a:rPr>
              <a:t>✕</a:t>
            </a:r>
            <a:endParaRPr lang="en-US" sz="2000" dirty="0"/>
          </a:p>
        </p:txBody>
      </p:sp>
      <p:sp>
        <p:nvSpPr>
          <p:cNvPr id="14" name="Text 12"/>
          <p:cNvSpPr/>
          <p:nvPr/>
        </p:nvSpPr>
        <p:spPr>
          <a:xfrm>
            <a:off x="9784080" y="2331720"/>
            <a:ext cx="1828800" cy="548640"/>
          </a:xfrm>
          <a:prstGeom prst="rect">
            <a:avLst/>
          </a:prstGeom>
          <a:noFill/>
          <a:ln/>
        </p:spPr>
        <p:txBody>
          <a:bodyPr wrap="square" lIns="0" tIns="0" rIns="0" bIns="0" rtlCol="0" anchor="ctr"/>
          <a:lstStyle/>
          <a:p>
            <a:pPr marL="0" indent="0" algn="ctr">
              <a:buNone/>
            </a:pPr>
            <a:r>
              <a:rPr lang="en-US" sz="1300" b="1" dirty="0">
                <a:solidFill>
                  <a:srgbClr val="C8102E"/>
                </a:solidFill>
                <a:latin typeface="맑은 고딕" pitchFamily="34" charset="0"/>
                <a:ea typeface="맑은 고딕" pitchFamily="34" charset="-122"/>
                <a:cs typeface="맑은 고딕" pitchFamily="34" charset="-120"/>
              </a:rPr>
              <a:t>높음</a:t>
            </a:r>
            <a:endParaRPr lang="en-US" sz="1300" dirty="0"/>
          </a:p>
        </p:txBody>
      </p:sp>
      <p:sp>
        <p:nvSpPr>
          <p:cNvPr id="15" name="Shape 13"/>
          <p:cNvSpPr/>
          <p:nvPr/>
        </p:nvSpPr>
        <p:spPr>
          <a:xfrm>
            <a:off x="548640" y="2880360"/>
            <a:ext cx="11064240" cy="548640"/>
          </a:xfrm>
          <a:prstGeom prst="rect">
            <a:avLst/>
          </a:prstGeom>
          <a:solidFill>
            <a:srgbClr val="F8FAFC"/>
          </a:solidFill>
          <a:ln w="12700">
            <a:solidFill>
              <a:srgbClr val="E5E7EB"/>
            </a:solidFill>
            <a:prstDash val="solid"/>
          </a:ln>
        </p:spPr>
        <p:txBody>
          <a:bodyPr/>
          <a:lstStyle/>
          <a:p>
            <a:endParaRPr lang="ko-KR" altLang="en-US"/>
          </a:p>
        </p:txBody>
      </p:sp>
      <p:sp>
        <p:nvSpPr>
          <p:cNvPr id="16" name="Text 14"/>
          <p:cNvSpPr/>
          <p:nvPr/>
        </p:nvSpPr>
        <p:spPr>
          <a:xfrm>
            <a:off x="731520" y="2880360"/>
            <a:ext cx="2743200" cy="548640"/>
          </a:xfrm>
          <a:prstGeom prst="rect">
            <a:avLst/>
          </a:prstGeom>
          <a:noFill/>
          <a:ln/>
        </p:spPr>
        <p:txBody>
          <a:bodyPr wrap="square" lIns="0" tIns="0" rIns="0" bIns="0" rtlCol="0" anchor="ctr"/>
          <a:lstStyle/>
          <a:p>
            <a:pPr marL="0" indent="0">
              <a:buNone/>
            </a:pPr>
            <a:r>
              <a:rPr lang="en-US" sz="1400" b="1" dirty="0">
                <a:solidFill>
                  <a:srgbClr val="1E2761"/>
                </a:solidFill>
                <a:latin typeface="맑은 고딕" pitchFamily="34" charset="0"/>
                <a:ea typeface="맑은 고딕" pitchFamily="34" charset="-122"/>
                <a:cs typeface="맑은 고딕" pitchFamily="34" charset="-120"/>
              </a:rPr>
              <a:t>ESG·평판 위험</a:t>
            </a:r>
            <a:endParaRPr lang="en-US" sz="1400" dirty="0"/>
          </a:p>
        </p:txBody>
      </p:sp>
      <p:sp>
        <p:nvSpPr>
          <p:cNvPr id="17" name="Text 15"/>
          <p:cNvSpPr/>
          <p:nvPr/>
        </p:nvSpPr>
        <p:spPr>
          <a:xfrm>
            <a:off x="3657600" y="2880360"/>
            <a:ext cx="4754880" cy="54864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우연성 모호 (기업 전략적 선택의 결과)</a:t>
            </a:r>
            <a:endParaRPr lang="en-US" sz="1200" dirty="0"/>
          </a:p>
        </p:txBody>
      </p:sp>
      <p:sp>
        <p:nvSpPr>
          <p:cNvPr id="18" name="Text 16"/>
          <p:cNvSpPr/>
          <p:nvPr/>
        </p:nvSpPr>
        <p:spPr>
          <a:xfrm>
            <a:off x="8412480" y="2880360"/>
            <a:ext cx="1371600" cy="548640"/>
          </a:xfrm>
          <a:prstGeom prst="rect">
            <a:avLst/>
          </a:prstGeom>
          <a:noFill/>
          <a:ln/>
        </p:spPr>
        <p:txBody>
          <a:bodyPr wrap="square" lIns="0" tIns="0" rIns="0" bIns="0" rtlCol="0" anchor="ctr"/>
          <a:lstStyle/>
          <a:p>
            <a:pPr marL="0" indent="0" algn="ctr">
              <a:buNone/>
            </a:pPr>
            <a:r>
              <a:rPr lang="en-US" sz="2000" b="1" dirty="0">
                <a:solidFill>
                  <a:srgbClr val="C8102E"/>
                </a:solidFill>
                <a:latin typeface="맑은 고딕" pitchFamily="34" charset="0"/>
                <a:ea typeface="맑은 고딕" pitchFamily="34" charset="-122"/>
                <a:cs typeface="맑은 고딕" pitchFamily="34" charset="-120"/>
              </a:rPr>
              <a:t>✕</a:t>
            </a:r>
            <a:endParaRPr lang="en-US" sz="2000" dirty="0"/>
          </a:p>
        </p:txBody>
      </p:sp>
      <p:sp>
        <p:nvSpPr>
          <p:cNvPr id="19" name="Text 17"/>
          <p:cNvSpPr/>
          <p:nvPr/>
        </p:nvSpPr>
        <p:spPr>
          <a:xfrm>
            <a:off x="9784080" y="2880360"/>
            <a:ext cx="1828800" cy="548640"/>
          </a:xfrm>
          <a:prstGeom prst="rect">
            <a:avLst/>
          </a:prstGeom>
          <a:noFill/>
          <a:ln/>
        </p:spPr>
        <p:txBody>
          <a:bodyPr wrap="square" lIns="0" tIns="0" rIns="0" bIns="0" rtlCol="0" anchor="ctr"/>
          <a:lstStyle/>
          <a:p>
            <a:pPr marL="0" indent="0" algn="ctr">
              <a:buNone/>
            </a:pPr>
            <a:r>
              <a:rPr lang="en-US" sz="1300" b="1" dirty="0">
                <a:solidFill>
                  <a:srgbClr val="C8102E"/>
                </a:solidFill>
                <a:latin typeface="맑은 고딕" pitchFamily="34" charset="0"/>
                <a:ea typeface="맑은 고딕" pitchFamily="34" charset="-122"/>
                <a:cs typeface="맑은 고딕" pitchFamily="34" charset="-120"/>
              </a:rPr>
              <a:t>높음</a:t>
            </a:r>
            <a:endParaRPr lang="en-US" sz="1300" dirty="0"/>
          </a:p>
        </p:txBody>
      </p:sp>
      <p:sp>
        <p:nvSpPr>
          <p:cNvPr id="20" name="Shape 18"/>
          <p:cNvSpPr/>
          <p:nvPr/>
        </p:nvSpPr>
        <p:spPr>
          <a:xfrm>
            <a:off x="548640" y="3429000"/>
            <a:ext cx="11064240" cy="548640"/>
          </a:xfrm>
          <a:prstGeom prst="rect">
            <a:avLst/>
          </a:prstGeom>
          <a:solidFill>
            <a:srgbClr val="FFFFFF"/>
          </a:solidFill>
          <a:ln w="12700">
            <a:solidFill>
              <a:srgbClr val="E5E7EB"/>
            </a:solidFill>
            <a:prstDash val="solid"/>
          </a:ln>
        </p:spPr>
        <p:txBody>
          <a:bodyPr/>
          <a:lstStyle/>
          <a:p>
            <a:endParaRPr lang="ko-KR" altLang="en-US"/>
          </a:p>
        </p:txBody>
      </p:sp>
      <p:sp>
        <p:nvSpPr>
          <p:cNvPr id="21" name="Text 19"/>
          <p:cNvSpPr/>
          <p:nvPr/>
        </p:nvSpPr>
        <p:spPr>
          <a:xfrm>
            <a:off x="731520" y="3429000"/>
            <a:ext cx="2743200" cy="548640"/>
          </a:xfrm>
          <a:prstGeom prst="rect">
            <a:avLst/>
          </a:prstGeom>
          <a:noFill/>
          <a:ln/>
        </p:spPr>
        <p:txBody>
          <a:bodyPr wrap="square" lIns="0" tIns="0" rIns="0" bIns="0" rtlCol="0" anchor="ctr"/>
          <a:lstStyle/>
          <a:p>
            <a:pPr marL="0" indent="0">
              <a:buNone/>
            </a:pPr>
            <a:r>
              <a:rPr lang="en-US" sz="1400" b="1" dirty="0">
                <a:solidFill>
                  <a:srgbClr val="1E2761"/>
                </a:solidFill>
                <a:latin typeface="맑은 고딕" pitchFamily="34" charset="0"/>
                <a:ea typeface="맑은 고딕" pitchFamily="34" charset="-122"/>
                <a:cs typeface="맑은 고딕" pitchFamily="34" charset="-120"/>
              </a:rPr>
              <a:t>공급망 차단</a:t>
            </a:r>
            <a:endParaRPr lang="en-US" sz="1400" dirty="0"/>
          </a:p>
        </p:txBody>
      </p:sp>
      <p:sp>
        <p:nvSpPr>
          <p:cNvPr id="22" name="Text 20"/>
          <p:cNvSpPr/>
          <p:nvPr/>
        </p:nvSpPr>
        <p:spPr>
          <a:xfrm>
            <a:off x="3657600" y="3429000"/>
            <a:ext cx="4754880" cy="54864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통계적 예측가능성 미확보 (경험 데이터 부족)</a:t>
            </a:r>
            <a:endParaRPr lang="en-US" sz="1200" dirty="0"/>
          </a:p>
        </p:txBody>
      </p:sp>
      <p:sp>
        <p:nvSpPr>
          <p:cNvPr id="23" name="Text 21"/>
          <p:cNvSpPr/>
          <p:nvPr/>
        </p:nvSpPr>
        <p:spPr>
          <a:xfrm>
            <a:off x="8412480" y="3429000"/>
            <a:ext cx="1371600" cy="548640"/>
          </a:xfrm>
          <a:prstGeom prst="rect">
            <a:avLst/>
          </a:prstGeom>
          <a:noFill/>
          <a:ln/>
        </p:spPr>
        <p:txBody>
          <a:bodyPr wrap="square" lIns="0" tIns="0" rIns="0" bIns="0" rtlCol="0" anchor="ctr"/>
          <a:lstStyle/>
          <a:p>
            <a:pPr marL="0" indent="0" algn="ctr">
              <a:buNone/>
            </a:pPr>
            <a:r>
              <a:rPr lang="en-US" sz="2000" b="1" dirty="0">
                <a:solidFill>
                  <a:srgbClr val="C8102E"/>
                </a:solidFill>
                <a:latin typeface="맑은 고딕" pitchFamily="34" charset="0"/>
                <a:ea typeface="맑은 고딕" pitchFamily="34" charset="-122"/>
                <a:cs typeface="맑은 고딕" pitchFamily="34" charset="-120"/>
              </a:rPr>
              <a:t>✕</a:t>
            </a:r>
            <a:endParaRPr lang="en-US" sz="2000" dirty="0"/>
          </a:p>
        </p:txBody>
      </p:sp>
      <p:sp>
        <p:nvSpPr>
          <p:cNvPr id="24" name="Text 22"/>
          <p:cNvSpPr/>
          <p:nvPr/>
        </p:nvSpPr>
        <p:spPr>
          <a:xfrm>
            <a:off x="9784080" y="3429000"/>
            <a:ext cx="1828800" cy="548640"/>
          </a:xfrm>
          <a:prstGeom prst="rect">
            <a:avLst/>
          </a:prstGeom>
          <a:noFill/>
          <a:ln/>
        </p:spPr>
        <p:txBody>
          <a:bodyPr wrap="square" lIns="0" tIns="0" rIns="0" bIns="0" rtlCol="0" anchor="ctr"/>
          <a:lstStyle/>
          <a:p>
            <a:pPr marL="0" indent="0" algn="ctr">
              <a:buNone/>
            </a:pPr>
            <a:r>
              <a:rPr lang="en-US" sz="1300" b="1" dirty="0">
                <a:solidFill>
                  <a:srgbClr val="C8102E"/>
                </a:solidFill>
                <a:latin typeface="맑은 고딕" pitchFamily="34" charset="0"/>
                <a:ea typeface="맑은 고딕" pitchFamily="34" charset="-122"/>
                <a:cs typeface="맑은 고딕" pitchFamily="34" charset="-120"/>
              </a:rPr>
              <a:t>높음</a:t>
            </a:r>
            <a:endParaRPr lang="en-US" sz="1300" dirty="0"/>
          </a:p>
        </p:txBody>
      </p:sp>
      <p:sp>
        <p:nvSpPr>
          <p:cNvPr id="25" name="Shape 23"/>
          <p:cNvSpPr/>
          <p:nvPr/>
        </p:nvSpPr>
        <p:spPr>
          <a:xfrm>
            <a:off x="548640" y="3977640"/>
            <a:ext cx="11064240" cy="548640"/>
          </a:xfrm>
          <a:prstGeom prst="rect">
            <a:avLst/>
          </a:prstGeom>
          <a:solidFill>
            <a:srgbClr val="F8FAFC"/>
          </a:solidFill>
          <a:ln w="12700">
            <a:solidFill>
              <a:srgbClr val="E5E7EB"/>
            </a:solidFill>
            <a:prstDash val="solid"/>
          </a:ln>
        </p:spPr>
        <p:txBody>
          <a:bodyPr/>
          <a:lstStyle/>
          <a:p>
            <a:endParaRPr lang="ko-KR" altLang="en-US"/>
          </a:p>
        </p:txBody>
      </p:sp>
      <p:sp>
        <p:nvSpPr>
          <p:cNvPr id="26" name="Text 24"/>
          <p:cNvSpPr/>
          <p:nvPr/>
        </p:nvSpPr>
        <p:spPr>
          <a:xfrm>
            <a:off x="731520" y="3977640"/>
            <a:ext cx="2743200" cy="548640"/>
          </a:xfrm>
          <a:prstGeom prst="rect">
            <a:avLst/>
          </a:prstGeom>
          <a:noFill/>
          <a:ln/>
        </p:spPr>
        <p:txBody>
          <a:bodyPr wrap="square" lIns="0" tIns="0" rIns="0" bIns="0" rtlCol="0" anchor="ctr"/>
          <a:lstStyle/>
          <a:p>
            <a:pPr marL="0" indent="0">
              <a:buNone/>
            </a:pPr>
            <a:r>
              <a:rPr lang="en-US" sz="1400" b="1" dirty="0">
                <a:solidFill>
                  <a:srgbClr val="1E2761"/>
                </a:solidFill>
                <a:latin typeface="맑은 고딕" pitchFamily="34" charset="0"/>
                <a:ea typeface="맑은 고딕" pitchFamily="34" charset="-122"/>
                <a:cs typeface="맑은 고딕" pitchFamily="34" charset="-120"/>
              </a:rPr>
              <a:t>AI 관련 위험</a:t>
            </a:r>
            <a:endParaRPr lang="en-US" sz="1400" dirty="0"/>
          </a:p>
        </p:txBody>
      </p:sp>
      <p:sp>
        <p:nvSpPr>
          <p:cNvPr id="27" name="Text 25"/>
          <p:cNvSpPr/>
          <p:nvPr/>
        </p:nvSpPr>
        <p:spPr>
          <a:xfrm>
            <a:off x="3657600" y="3977640"/>
            <a:ext cx="4754880" cy="548640"/>
          </a:xfrm>
          <a:prstGeom prst="rect">
            <a:avLst/>
          </a:prstGeom>
          <a:noFill/>
          <a:ln/>
        </p:spPr>
        <p:txBody>
          <a:bodyPr wrap="square" lIns="0" tIns="0" rIns="0" bIns="0" rtlCol="0" anchor="ctr"/>
          <a:lstStyle/>
          <a:p>
            <a:pPr marL="0" indent="0">
              <a:buNone/>
            </a:pPr>
            <a:r>
              <a:rPr lang="en-US" sz="1200" dirty="0">
                <a:solidFill>
                  <a:srgbClr val="1F2937"/>
                </a:solidFill>
                <a:latin typeface="맑은 고딕" pitchFamily="34" charset="0"/>
                <a:ea typeface="맑은 고딕" pitchFamily="34" charset="-122"/>
                <a:cs typeface="맑은 고딕" pitchFamily="34" charset="-120"/>
              </a:rPr>
              <a:t>세 요건 모두 미충족 (새로운 위험 유형)</a:t>
            </a:r>
            <a:endParaRPr lang="en-US" sz="1200" dirty="0"/>
          </a:p>
        </p:txBody>
      </p:sp>
      <p:sp>
        <p:nvSpPr>
          <p:cNvPr id="28" name="Text 26"/>
          <p:cNvSpPr/>
          <p:nvPr/>
        </p:nvSpPr>
        <p:spPr>
          <a:xfrm>
            <a:off x="8412480" y="3977640"/>
            <a:ext cx="1371600" cy="548640"/>
          </a:xfrm>
          <a:prstGeom prst="rect">
            <a:avLst/>
          </a:prstGeom>
          <a:noFill/>
          <a:ln/>
        </p:spPr>
        <p:txBody>
          <a:bodyPr wrap="square" lIns="0" tIns="0" rIns="0" bIns="0" rtlCol="0" anchor="ctr"/>
          <a:lstStyle/>
          <a:p>
            <a:pPr marL="0" indent="0" algn="ctr">
              <a:buNone/>
            </a:pPr>
            <a:r>
              <a:rPr lang="en-US" sz="2000" b="1" dirty="0">
                <a:solidFill>
                  <a:srgbClr val="C8102E"/>
                </a:solidFill>
                <a:latin typeface="맑은 고딕" pitchFamily="34" charset="0"/>
                <a:ea typeface="맑은 고딕" pitchFamily="34" charset="-122"/>
                <a:cs typeface="맑은 고딕" pitchFamily="34" charset="-120"/>
              </a:rPr>
              <a:t>✕</a:t>
            </a:r>
            <a:endParaRPr lang="en-US" sz="2000" dirty="0"/>
          </a:p>
        </p:txBody>
      </p:sp>
      <p:sp>
        <p:nvSpPr>
          <p:cNvPr id="29" name="Text 27"/>
          <p:cNvSpPr/>
          <p:nvPr/>
        </p:nvSpPr>
        <p:spPr>
          <a:xfrm>
            <a:off x="9784080" y="3977640"/>
            <a:ext cx="1828800" cy="548640"/>
          </a:xfrm>
          <a:prstGeom prst="rect">
            <a:avLst/>
          </a:prstGeom>
          <a:noFill/>
          <a:ln/>
        </p:spPr>
        <p:txBody>
          <a:bodyPr wrap="square" lIns="0" tIns="0" rIns="0" bIns="0" rtlCol="0" anchor="ctr"/>
          <a:lstStyle/>
          <a:p>
            <a:pPr marL="0" indent="0" algn="ctr">
              <a:buNone/>
            </a:pPr>
            <a:r>
              <a:rPr lang="en-US" sz="1300" b="1" dirty="0">
                <a:solidFill>
                  <a:srgbClr val="C8102E"/>
                </a:solidFill>
                <a:latin typeface="맑은 고딕" pitchFamily="34" charset="0"/>
                <a:ea typeface="맑은 고딕" pitchFamily="34" charset="-122"/>
                <a:cs typeface="맑은 고딕" pitchFamily="34" charset="-120"/>
              </a:rPr>
              <a:t>높음</a:t>
            </a:r>
            <a:endParaRPr lang="en-US" sz="1300" dirty="0"/>
          </a:p>
        </p:txBody>
      </p:sp>
      <p:sp>
        <p:nvSpPr>
          <p:cNvPr id="30" name="Shape 28"/>
          <p:cNvSpPr/>
          <p:nvPr/>
        </p:nvSpPr>
        <p:spPr>
          <a:xfrm>
            <a:off x="548640" y="5029200"/>
            <a:ext cx="11064240" cy="1097280"/>
          </a:xfrm>
          <a:prstGeom prst="rect">
            <a:avLst/>
          </a:prstGeom>
          <a:solidFill>
            <a:srgbClr val="C8102E"/>
          </a:solidFill>
          <a:ln w="12700">
            <a:solidFill>
              <a:srgbClr val="C8102E"/>
            </a:solidFill>
            <a:prstDash val="solid"/>
          </a:ln>
        </p:spPr>
        <p:txBody>
          <a:bodyPr/>
          <a:lstStyle/>
          <a:p>
            <a:endParaRPr lang="ko-KR" altLang="en-US"/>
          </a:p>
        </p:txBody>
      </p:sp>
      <p:sp>
        <p:nvSpPr>
          <p:cNvPr id="31" name="Text 29"/>
          <p:cNvSpPr/>
          <p:nvPr/>
        </p:nvSpPr>
        <p:spPr>
          <a:xfrm>
            <a:off x="548640" y="5074920"/>
            <a:ext cx="11064240" cy="320040"/>
          </a:xfrm>
          <a:prstGeom prst="rect">
            <a:avLst/>
          </a:prstGeom>
          <a:noFill/>
          <a:ln/>
        </p:spPr>
        <p:txBody>
          <a:bodyPr wrap="square" lIns="0" tIns="0" rIns="0" bIns="0" rtlCol="0" anchor="ctr"/>
          <a:lstStyle/>
          <a:p>
            <a:pPr marL="0" indent="0" algn="ctr">
              <a:buNone/>
            </a:pPr>
            <a:r>
              <a:rPr lang="en-US" sz="1200" kern="0" spc="600" dirty="0">
                <a:solidFill>
                  <a:srgbClr val="FFFFFF"/>
                </a:solidFill>
                <a:latin typeface="맑은 고딕" pitchFamily="34" charset="0"/>
                <a:ea typeface="맑은 고딕" pitchFamily="34" charset="-122"/>
                <a:cs typeface="맑은 고딕" pitchFamily="34" charset="-120"/>
              </a:rPr>
              <a:t>본질적 역설</a:t>
            </a:r>
            <a:endParaRPr lang="en-US" sz="1200" dirty="0"/>
          </a:p>
        </p:txBody>
      </p:sp>
      <p:sp>
        <p:nvSpPr>
          <p:cNvPr id="32" name="Text 30"/>
          <p:cNvSpPr/>
          <p:nvPr/>
        </p:nvSpPr>
        <p:spPr>
          <a:xfrm>
            <a:off x="548640" y="5394960"/>
            <a:ext cx="11064240" cy="640080"/>
          </a:xfrm>
          <a:prstGeom prst="rect">
            <a:avLst/>
          </a:prstGeom>
          <a:noFill/>
          <a:ln/>
        </p:spPr>
        <p:txBody>
          <a:bodyPr wrap="square" lIns="0" tIns="0" rIns="0" bIns="0" rtlCol="0" anchor="ctr"/>
          <a:lstStyle/>
          <a:p>
            <a:pPr marL="0" indent="0" algn="ctr">
              <a:buNone/>
            </a:pPr>
            <a:r>
              <a:rPr lang="en-US" sz="1500" b="1" dirty="0">
                <a:solidFill>
                  <a:srgbClr val="FFFFFF"/>
                </a:solidFill>
                <a:latin typeface="맑은 고딕" pitchFamily="34" charset="0"/>
                <a:ea typeface="맑은 고딕" pitchFamily="34" charset="-122"/>
                <a:cs typeface="맑은 고딕" pitchFamily="34" charset="-120"/>
              </a:rPr>
              <a:t>발표가 강조한 "신종 위험 담보"  =  국세청이 "보험이 아니라 자기적립금"으로 판단할 가능성이 가장 높은 영역</a:t>
            </a:r>
            <a:endParaRPr lang="en-US" sz="1500" dirty="0"/>
          </a:p>
        </p:txBody>
      </p:sp>
      <p:sp>
        <p:nvSpPr>
          <p:cNvPr id="33" name="Text 31"/>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34" name="Text 32"/>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12</a:t>
            </a:r>
            <a:endParaRPr lang="en-US" sz="9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질문 3.  도입에 앞서 무엇이 선행되어야 하는가?</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"리스크관리 실체"와 "조세회피 수단"을 어떻게 구분할 것인가</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731520" y="1920240"/>
            <a:ext cx="5029200" cy="1188720"/>
          </a:xfrm>
          <a:prstGeom prst="rect">
            <a:avLst/>
          </a:prstGeom>
          <a:solidFill>
            <a:srgbClr val="1E2761"/>
          </a:solidFill>
          <a:ln w="12700">
            <a:solidFill>
              <a:srgbClr val="1E2761"/>
            </a:solidFill>
            <a:prstDash val="solid"/>
          </a:ln>
        </p:spPr>
        <p:txBody>
          <a:bodyPr/>
          <a:lstStyle/>
          <a:p>
            <a:endParaRPr lang="ko-KR" altLang="en-US"/>
          </a:p>
        </p:txBody>
      </p:sp>
      <p:sp>
        <p:nvSpPr>
          <p:cNvPr id="6" name="Text 4"/>
          <p:cNvSpPr/>
          <p:nvPr/>
        </p:nvSpPr>
        <p:spPr>
          <a:xfrm>
            <a:off x="731520" y="1920240"/>
            <a:ext cx="5029200" cy="1188720"/>
          </a:xfrm>
          <a:prstGeom prst="rect">
            <a:avLst/>
          </a:prstGeom>
          <a:noFill/>
          <a:ln/>
        </p:spPr>
        <p:txBody>
          <a:bodyPr wrap="square" lIns="0" tIns="0" rIns="0" bIns="0" rtlCol="0" anchor="ctr"/>
          <a:lstStyle/>
          <a:p>
            <a:pPr marL="0" indent="0" algn="ctr">
              <a:buNone/>
            </a:pPr>
            <a:r>
              <a:rPr lang="en-US" sz="2200" b="1" dirty="0">
                <a:solidFill>
                  <a:srgbClr val="FFFFFF"/>
                </a:solidFill>
                <a:latin typeface="맑은 고딕" pitchFamily="34" charset="0"/>
                <a:ea typeface="맑은 고딕" pitchFamily="34" charset="-122"/>
                <a:cs typeface="맑은 고딕" pitchFamily="34" charset="-120"/>
              </a:rPr>
              <a:t>리스크관리 실체</a:t>
            </a:r>
            <a:endParaRPr lang="en-US" sz="2200" dirty="0"/>
          </a:p>
        </p:txBody>
      </p:sp>
      <p:sp>
        <p:nvSpPr>
          <p:cNvPr id="7" name="Text 5"/>
          <p:cNvSpPr/>
          <p:nvPr/>
        </p:nvSpPr>
        <p:spPr>
          <a:xfrm>
            <a:off x="5760720" y="1920240"/>
            <a:ext cx="640080" cy="1188720"/>
          </a:xfrm>
          <a:prstGeom prst="rect">
            <a:avLst/>
          </a:prstGeom>
          <a:noFill/>
          <a:ln/>
        </p:spPr>
        <p:txBody>
          <a:bodyPr wrap="square" lIns="0" tIns="0" rIns="0" bIns="0" rtlCol="0" anchor="ctr"/>
          <a:lstStyle/>
          <a:p>
            <a:pPr marL="0" indent="0" algn="ctr">
              <a:buNone/>
            </a:pPr>
            <a:r>
              <a:rPr lang="en-US" sz="2800" b="1" dirty="0">
                <a:solidFill>
                  <a:srgbClr val="C8102E"/>
                </a:solidFill>
                <a:latin typeface="맑은 고딕" pitchFamily="34" charset="0"/>
                <a:ea typeface="맑은 고딕" pitchFamily="34" charset="-122"/>
                <a:cs typeface="맑은 고딕" pitchFamily="34" charset="-120"/>
              </a:rPr>
              <a:t>←  ?  →</a:t>
            </a:r>
            <a:endParaRPr lang="en-US" sz="2800" dirty="0"/>
          </a:p>
        </p:txBody>
      </p:sp>
      <p:sp>
        <p:nvSpPr>
          <p:cNvPr id="8" name="Shape 6"/>
          <p:cNvSpPr/>
          <p:nvPr/>
        </p:nvSpPr>
        <p:spPr>
          <a:xfrm>
            <a:off x="6400800" y="1920240"/>
            <a:ext cx="5029200" cy="1188720"/>
          </a:xfrm>
          <a:prstGeom prst="rect">
            <a:avLst/>
          </a:prstGeom>
          <a:solidFill>
            <a:srgbClr val="C8102E"/>
          </a:solidFill>
          <a:ln w="12700">
            <a:solidFill>
              <a:srgbClr val="C8102E"/>
            </a:solidFill>
            <a:prstDash val="solid"/>
          </a:ln>
        </p:spPr>
        <p:txBody>
          <a:bodyPr/>
          <a:lstStyle/>
          <a:p>
            <a:endParaRPr lang="ko-KR" altLang="en-US"/>
          </a:p>
        </p:txBody>
      </p:sp>
      <p:sp>
        <p:nvSpPr>
          <p:cNvPr id="9" name="Text 7"/>
          <p:cNvSpPr/>
          <p:nvPr/>
        </p:nvSpPr>
        <p:spPr>
          <a:xfrm>
            <a:off x="6400800" y="1920240"/>
            <a:ext cx="5029200" cy="1188720"/>
          </a:xfrm>
          <a:prstGeom prst="rect">
            <a:avLst/>
          </a:prstGeom>
          <a:noFill/>
          <a:ln/>
        </p:spPr>
        <p:txBody>
          <a:bodyPr wrap="square" lIns="0" tIns="0" rIns="0" bIns="0" rtlCol="0" anchor="ctr"/>
          <a:lstStyle/>
          <a:p>
            <a:pPr marL="0" indent="0" algn="ctr">
              <a:buNone/>
            </a:pPr>
            <a:r>
              <a:rPr lang="en-US" sz="2200" b="1" dirty="0">
                <a:solidFill>
                  <a:srgbClr val="FFFFFF"/>
                </a:solidFill>
                <a:latin typeface="맑은 고딕" pitchFamily="34" charset="0"/>
                <a:ea typeface="맑은 고딕" pitchFamily="34" charset="-122"/>
                <a:cs typeface="맑은 고딕" pitchFamily="34" charset="-120"/>
              </a:rPr>
              <a:t>조세회피 수단</a:t>
            </a:r>
            <a:endParaRPr lang="en-US" sz="2200" dirty="0"/>
          </a:p>
        </p:txBody>
      </p:sp>
      <p:sp>
        <p:nvSpPr>
          <p:cNvPr id="10" name="Shape 8"/>
          <p:cNvSpPr/>
          <p:nvPr/>
        </p:nvSpPr>
        <p:spPr>
          <a:xfrm>
            <a:off x="731520" y="3474720"/>
            <a:ext cx="5029200" cy="2377440"/>
          </a:xfrm>
          <a:prstGeom prst="rect">
            <a:avLst/>
          </a:prstGeom>
          <a:solidFill>
            <a:srgbClr val="F8FAFC"/>
          </a:solidFill>
          <a:ln w="25400">
            <a:solidFill>
              <a:srgbClr val="1E2761"/>
            </a:solidFill>
            <a:prstDash val="solid"/>
          </a:ln>
        </p:spPr>
        <p:txBody>
          <a:bodyPr/>
          <a:lstStyle/>
          <a:p>
            <a:endParaRPr lang="ko-KR" altLang="en-US"/>
          </a:p>
        </p:txBody>
      </p:sp>
      <p:sp>
        <p:nvSpPr>
          <p:cNvPr id="11" name="Text 9"/>
          <p:cNvSpPr/>
          <p:nvPr/>
        </p:nvSpPr>
        <p:spPr>
          <a:xfrm>
            <a:off x="914400" y="3611880"/>
            <a:ext cx="4663440" cy="365760"/>
          </a:xfrm>
          <a:prstGeom prst="rect">
            <a:avLst/>
          </a:prstGeom>
          <a:noFill/>
          <a:ln/>
        </p:spPr>
        <p:txBody>
          <a:bodyPr wrap="square" lIns="0" tIns="0" rIns="0" bIns="0" rtlCol="0" anchor="ctr"/>
          <a:lstStyle/>
          <a:p>
            <a:pPr marL="0" indent="0">
              <a:buNone/>
            </a:pPr>
            <a:r>
              <a:rPr lang="en-US" sz="1300" b="1" kern="0" spc="400" dirty="0">
                <a:solidFill>
                  <a:srgbClr val="1E2761"/>
                </a:solidFill>
                <a:latin typeface="맑은 고딕" pitchFamily="34" charset="0"/>
                <a:ea typeface="맑은 고딕" pitchFamily="34" charset="-122"/>
                <a:cs typeface="맑은 고딕" pitchFamily="34" charset="-120"/>
              </a:rPr>
              <a:t>미국의 답</a:t>
            </a:r>
            <a:endParaRPr lang="en-US" sz="1300" dirty="0"/>
          </a:p>
        </p:txBody>
      </p:sp>
      <p:sp>
        <p:nvSpPr>
          <p:cNvPr id="12" name="Text 10"/>
          <p:cNvSpPr/>
          <p:nvPr/>
        </p:nvSpPr>
        <p:spPr>
          <a:xfrm>
            <a:off x="914400" y="3977640"/>
            <a:ext cx="4663440" cy="1828800"/>
          </a:xfrm>
          <a:prstGeom prst="rect">
            <a:avLst/>
          </a:prstGeom>
          <a:noFill/>
          <a:ln/>
        </p:spPr>
        <p:txBody>
          <a:bodyPr wrap="square" lIns="0" tIns="0" rIns="0" bIns="0" rtlCol="0" anchor="t"/>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Revenue Ruling 2002-89, 90, 91 등</a:t>
            </a:r>
            <a:endParaRPr lang="en-US" sz="1600" dirty="0"/>
          </a:p>
          <a:p>
            <a:pPr marL="0" indent="0">
              <a:buNone/>
            </a:pPr>
            <a:r>
              <a:rPr lang="en-US" sz="600" dirty="0">
                <a:solidFill>
                  <a:srgbClr val="000000"/>
                </a:solidFill>
                <a:latin typeface="맑은 고딕" pitchFamily="34" charset="0"/>
                <a:ea typeface="맑은 고딕" pitchFamily="34" charset="-122"/>
                <a:cs typeface="맑은 고딕" pitchFamily="34" charset="-120"/>
              </a:rPr>
              <a:t> </a:t>
            </a:r>
            <a:endParaRPr lang="en-US" sz="1600" dirty="0"/>
          </a:p>
          <a:p>
            <a:pPr marL="0" indent="0">
              <a:buNone/>
            </a:pPr>
            <a:r>
              <a:rPr lang="en-US" sz="1300" dirty="0">
                <a:solidFill>
                  <a:srgbClr val="1F2937"/>
                </a:solidFill>
                <a:latin typeface="맑은 고딕" pitchFamily="34" charset="0"/>
                <a:ea typeface="맑은 고딕" pitchFamily="34" charset="-122"/>
                <a:cs typeface="맑은 고딕" pitchFamily="34" charset="-120"/>
              </a:rPr>
              <a:t>위험분산 인정 최소 기준</a:t>
            </a:r>
            <a:endParaRPr lang="en-US" sz="1600" dirty="0"/>
          </a:p>
          <a:p>
            <a:pPr marL="0" indent="0">
              <a:buNone/>
            </a:pPr>
            <a:r>
              <a:rPr lang="en-US" sz="1300" dirty="0">
                <a:solidFill>
                  <a:srgbClr val="1F2937"/>
                </a:solidFill>
                <a:latin typeface="맑은 고딕" pitchFamily="34" charset="0"/>
                <a:ea typeface="맑은 고딕" pitchFamily="34" charset="-122"/>
                <a:cs typeface="맑은 고딕" pitchFamily="34" charset="-120"/>
              </a:rPr>
              <a:t>정상보험료 산정 방법</a:t>
            </a:r>
            <a:endParaRPr lang="en-US" sz="1600" dirty="0"/>
          </a:p>
          <a:p>
            <a:pPr marL="0" indent="0">
              <a:buNone/>
            </a:pPr>
            <a:r>
              <a:rPr lang="en-US" sz="1300" dirty="0">
                <a:solidFill>
                  <a:srgbClr val="1F2937"/>
                </a:solidFill>
                <a:latin typeface="맑은 고딕" pitchFamily="34" charset="0"/>
                <a:ea typeface="맑은 고딕" pitchFamily="34" charset="-122"/>
                <a:cs typeface="맑은 고딕" pitchFamily="34" charset="-120"/>
              </a:rPr>
              <a:t>손금산입 요건</a:t>
            </a:r>
            <a:endParaRPr lang="en-US" sz="1600" dirty="0"/>
          </a:p>
          <a:p>
            <a:pPr marL="0" indent="0">
              <a:buNone/>
            </a:pPr>
            <a:r>
              <a:rPr lang="en-US" sz="1300" dirty="0">
                <a:solidFill>
                  <a:srgbClr val="1F2937"/>
                </a:solidFill>
                <a:latin typeface="맑은 고딕" pitchFamily="34" charset="0"/>
                <a:ea typeface="맑은 고딕" pitchFamily="34" charset="-122"/>
                <a:cs typeface="맑은 고딕" pitchFamily="34" charset="-120"/>
              </a:rPr>
              <a:t>자본금 적정성 기준</a:t>
            </a:r>
            <a:endParaRPr lang="en-US" sz="1600" dirty="0"/>
          </a:p>
          <a:p>
            <a:pPr marL="0" indent="0">
              <a:buNone/>
            </a:pPr>
            <a:r>
              <a:rPr lang="en-US" sz="600" dirty="0">
                <a:solidFill>
                  <a:srgbClr val="000000"/>
                </a:solidFill>
                <a:latin typeface="맑은 고딕" pitchFamily="34" charset="0"/>
                <a:ea typeface="맑은 고딕" pitchFamily="34" charset="-122"/>
                <a:cs typeface="맑은 고딕" pitchFamily="34" charset="-120"/>
              </a:rPr>
              <a:t> </a:t>
            </a:r>
            <a:endParaRPr lang="en-US" sz="1600" dirty="0"/>
          </a:p>
          <a:p>
            <a:pPr marL="0" indent="0">
              <a:buNone/>
            </a:pPr>
            <a:r>
              <a:rPr lang="en-US" sz="1400" b="1" i="1" dirty="0">
                <a:solidFill>
                  <a:srgbClr val="C8102E"/>
                </a:solidFill>
                <a:latin typeface="맑은 고딕" pitchFamily="34" charset="0"/>
                <a:ea typeface="맑은 고딕" pitchFamily="34" charset="-122"/>
                <a:cs typeface="맑은 고딕" pitchFamily="34" charset="-120"/>
              </a:rPr>
              <a:t>= 사전 가이드라인 명문화</a:t>
            </a:r>
            <a:endParaRPr lang="en-US" sz="1600" dirty="0"/>
          </a:p>
        </p:txBody>
      </p:sp>
      <p:sp>
        <p:nvSpPr>
          <p:cNvPr id="13" name="Shape 11"/>
          <p:cNvSpPr/>
          <p:nvPr/>
        </p:nvSpPr>
        <p:spPr>
          <a:xfrm>
            <a:off x="6400800" y="3474720"/>
            <a:ext cx="5029200" cy="2377440"/>
          </a:xfrm>
          <a:prstGeom prst="rect">
            <a:avLst/>
          </a:prstGeom>
          <a:solidFill>
            <a:srgbClr val="F8FAFC"/>
          </a:solidFill>
          <a:ln w="25400">
            <a:solidFill>
              <a:srgbClr val="C8102E"/>
            </a:solidFill>
            <a:prstDash val="solid"/>
          </a:ln>
        </p:spPr>
        <p:txBody>
          <a:bodyPr/>
          <a:lstStyle/>
          <a:p>
            <a:endParaRPr lang="ko-KR" altLang="en-US"/>
          </a:p>
        </p:txBody>
      </p:sp>
      <p:sp>
        <p:nvSpPr>
          <p:cNvPr id="14" name="Text 12"/>
          <p:cNvSpPr/>
          <p:nvPr/>
        </p:nvSpPr>
        <p:spPr>
          <a:xfrm>
            <a:off x="6583680" y="3611880"/>
            <a:ext cx="4663440" cy="365760"/>
          </a:xfrm>
          <a:prstGeom prst="rect">
            <a:avLst/>
          </a:prstGeom>
          <a:noFill/>
          <a:ln/>
        </p:spPr>
        <p:txBody>
          <a:bodyPr wrap="square" lIns="0" tIns="0" rIns="0" bIns="0" rtlCol="0" anchor="ctr"/>
          <a:lstStyle/>
          <a:p>
            <a:pPr marL="0" indent="0">
              <a:buNone/>
            </a:pPr>
            <a:r>
              <a:rPr lang="en-US" sz="1300" b="1" kern="0" spc="400" dirty="0">
                <a:solidFill>
                  <a:srgbClr val="C8102E"/>
                </a:solidFill>
                <a:latin typeface="맑은 고딕" pitchFamily="34" charset="0"/>
                <a:ea typeface="맑은 고딕" pitchFamily="34" charset="-122"/>
                <a:cs typeface="맑은 고딕" pitchFamily="34" charset="-120"/>
              </a:rPr>
              <a:t>한국의 답</a:t>
            </a:r>
            <a:endParaRPr lang="en-US" sz="1300" dirty="0"/>
          </a:p>
        </p:txBody>
      </p:sp>
      <p:sp>
        <p:nvSpPr>
          <p:cNvPr id="15" name="Text 13"/>
          <p:cNvSpPr/>
          <p:nvPr/>
        </p:nvSpPr>
        <p:spPr>
          <a:xfrm>
            <a:off x="6400800" y="4023360"/>
            <a:ext cx="5029200" cy="1280160"/>
          </a:xfrm>
          <a:prstGeom prst="rect">
            <a:avLst/>
          </a:prstGeom>
          <a:noFill/>
          <a:ln/>
        </p:spPr>
        <p:txBody>
          <a:bodyPr wrap="square" lIns="0" tIns="0" rIns="0" bIns="0" rtlCol="0" anchor="ctr"/>
          <a:lstStyle/>
          <a:p>
            <a:pPr marL="0" indent="0" algn="ctr">
              <a:buNone/>
            </a:pPr>
            <a:r>
              <a:rPr lang="en-US" sz="11000" b="1" dirty="0">
                <a:solidFill>
                  <a:srgbClr val="C8102E"/>
                </a:solidFill>
                <a:latin typeface="맑은 고딕" pitchFamily="34" charset="0"/>
                <a:ea typeface="맑은 고딕" pitchFamily="34" charset="-122"/>
                <a:cs typeface="맑은 고딕" pitchFamily="34" charset="-120"/>
              </a:rPr>
              <a:t>?</a:t>
            </a:r>
            <a:endParaRPr lang="en-US" sz="11000" dirty="0"/>
          </a:p>
        </p:txBody>
      </p:sp>
      <p:sp>
        <p:nvSpPr>
          <p:cNvPr id="16" name="Text 14"/>
          <p:cNvSpPr/>
          <p:nvPr/>
        </p:nvSpPr>
        <p:spPr>
          <a:xfrm>
            <a:off x="6583680" y="5349240"/>
            <a:ext cx="4663440" cy="457200"/>
          </a:xfrm>
          <a:prstGeom prst="rect">
            <a:avLst/>
          </a:prstGeom>
          <a:noFill/>
          <a:ln/>
        </p:spPr>
        <p:txBody>
          <a:bodyPr wrap="square" lIns="0" tIns="0" rIns="0" bIns="0" rtlCol="0" anchor="ctr"/>
          <a:lstStyle/>
          <a:p>
            <a:pPr marL="0" indent="0" algn="ctr">
              <a:buNone/>
            </a:pPr>
            <a:r>
              <a:rPr lang="en-US" sz="1100" i="1" dirty="0">
                <a:solidFill>
                  <a:srgbClr val="1F2937"/>
                </a:solidFill>
                <a:latin typeface="맑은 고딕" pitchFamily="34" charset="0"/>
                <a:ea typeface="맑은 고딕" pitchFamily="34" charset="-122"/>
                <a:cs typeface="맑은 고딕" pitchFamily="34" charset="-120"/>
              </a:rPr>
              <a:t>가이드라인 부재 상태에서 제도만 도입 시</a:t>
            </a:r>
            <a:endParaRPr lang="en-US" sz="1100" dirty="0"/>
          </a:p>
          <a:p>
            <a:pPr marL="0" indent="0" algn="ctr">
              <a:buNone/>
            </a:pPr>
            <a:r>
              <a:rPr lang="en-US" sz="1100" i="1" dirty="0">
                <a:solidFill>
                  <a:srgbClr val="1F2937"/>
                </a:solidFill>
                <a:latin typeface="맑은 고딕" pitchFamily="34" charset="0"/>
                <a:ea typeface="맑은 고딕" pitchFamily="34" charset="-122"/>
                <a:cs typeface="맑은 고딕" pitchFamily="34" charset="-120"/>
              </a:rPr>
              <a:t>선의의 기업도 세무 리스크에 노출</a:t>
            </a:r>
            <a:endParaRPr lang="en-US" sz="1100" dirty="0"/>
          </a:p>
        </p:txBody>
      </p:sp>
      <p:sp>
        <p:nvSpPr>
          <p:cNvPr id="17" name="Text 15"/>
          <p:cNvSpPr/>
          <p:nvPr/>
        </p:nvSpPr>
        <p:spPr>
          <a:xfrm>
            <a:off x="548640" y="6126480"/>
            <a:ext cx="11064240" cy="320040"/>
          </a:xfrm>
          <a:prstGeom prst="rect">
            <a:avLst/>
          </a:prstGeom>
          <a:noFill/>
          <a:ln/>
        </p:spPr>
        <p:txBody>
          <a:bodyPr wrap="square" lIns="0" tIns="0" rIns="0" bIns="0" rtlCol="0" anchor="ctr"/>
          <a:lstStyle/>
          <a:p>
            <a:pPr marL="0" indent="0" algn="ctr">
              <a:buNone/>
            </a:pPr>
            <a:r>
              <a:rPr lang="en-US" sz="1300" b="1" dirty="0">
                <a:solidFill>
                  <a:srgbClr val="1E2761"/>
                </a:solidFill>
                <a:latin typeface="맑은 고딕" pitchFamily="34" charset="0"/>
                <a:ea typeface="맑은 고딕" pitchFamily="34" charset="-122"/>
                <a:cs typeface="맑은 고딕" pitchFamily="34" charset="-120"/>
              </a:rPr>
              <a:t>도입에 앞서  국세청 차원의 사전 가이드라인 명문화가 선행되어야 한다고 보시는지요?</a:t>
            </a:r>
            <a:endParaRPr lang="en-US" sz="1300" dirty="0"/>
          </a:p>
        </p:txBody>
      </p:sp>
      <p:sp>
        <p:nvSpPr>
          <p:cNvPr id="18" name="Text 16"/>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19" name="Text 17"/>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13</a:t>
            </a:r>
            <a:endParaRPr lang="en-US" sz="9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4부 | 한국 캡티브 4단계 도입 로드맵</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단일 이벤트가 아니라 단계적 접근</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548640" y="1828800"/>
            <a:ext cx="1828800" cy="960120"/>
          </a:xfrm>
          <a:prstGeom prst="rect">
            <a:avLst/>
          </a:prstGeom>
          <a:solidFill>
            <a:srgbClr val="1E2761"/>
          </a:solidFill>
          <a:ln w="12700">
            <a:solidFill>
              <a:srgbClr val="1E2761"/>
            </a:solidFill>
            <a:prstDash val="solid"/>
          </a:ln>
        </p:spPr>
        <p:txBody>
          <a:bodyPr/>
          <a:lstStyle/>
          <a:p>
            <a:endParaRPr lang="ko-KR" altLang="en-US"/>
          </a:p>
        </p:txBody>
      </p:sp>
      <p:sp>
        <p:nvSpPr>
          <p:cNvPr id="6" name="Text 4"/>
          <p:cNvSpPr/>
          <p:nvPr/>
        </p:nvSpPr>
        <p:spPr>
          <a:xfrm>
            <a:off x="548640" y="1828800"/>
            <a:ext cx="1828800" cy="960120"/>
          </a:xfrm>
          <a:prstGeom prst="rect">
            <a:avLst/>
          </a:prstGeom>
          <a:noFill/>
          <a:ln/>
        </p:spPr>
        <p:txBody>
          <a:bodyPr wrap="square" lIns="0" tIns="0" rIns="0" bIns="0" rtlCol="0" anchor="ctr"/>
          <a:lstStyle/>
          <a:p>
            <a:pPr marL="0" indent="0" algn="ctr">
              <a:buNone/>
            </a:pPr>
            <a:r>
              <a:rPr lang="en-US" sz="1600" b="1" dirty="0">
                <a:solidFill>
                  <a:srgbClr val="FFFFFF"/>
                </a:solidFill>
                <a:latin typeface="맑은 고딕" pitchFamily="34" charset="0"/>
                <a:ea typeface="맑은 고딕" pitchFamily="34" charset="-122"/>
                <a:cs typeface="맑은 고딕" pitchFamily="34" charset="-120"/>
              </a:rPr>
              <a:t>1단계</a:t>
            </a:r>
            <a:endParaRPr lang="en-US" sz="1600" dirty="0"/>
          </a:p>
          <a:p>
            <a:pPr marL="0" indent="0" algn="ctr">
              <a:buNone/>
            </a:pPr>
            <a:r>
              <a:rPr lang="en-US" sz="1200" dirty="0">
                <a:solidFill>
                  <a:srgbClr val="CADCFC"/>
                </a:solidFill>
                <a:latin typeface="맑은 고딕" pitchFamily="34" charset="0"/>
                <a:ea typeface="맑은 고딕" pitchFamily="34" charset="-122"/>
                <a:cs typeface="맑은 고딕" pitchFamily="34" charset="-120"/>
              </a:rPr>
              <a:t>2~3년</a:t>
            </a:r>
            <a:endParaRPr lang="en-US" sz="1600" dirty="0"/>
          </a:p>
        </p:txBody>
      </p:sp>
      <p:sp>
        <p:nvSpPr>
          <p:cNvPr id="7" name="Shape 5"/>
          <p:cNvSpPr/>
          <p:nvPr/>
        </p:nvSpPr>
        <p:spPr>
          <a:xfrm>
            <a:off x="2377440" y="1828800"/>
            <a:ext cx="9235440" cy="960120"/>
          </a:xfrm>
          <a:prstGeom prst="rect">
            <a:avLst/>
          </a:prstGeom>
          <a:solidFill>
            <a:srgbClr val="F8FAFC"/>
          </a:solidFill>
          <a:ln w="12700">
            <a:solidFill>
              <a:srgbClr val="E5E7EB"/>
            </a:solidFill>
            <a:prstDash val="solid"/>
          </a:ln>
        </p:spPr>
        <p:txBody>
          <a:bodyPr/>
          <a:lstStyle/>
          <a:p>
            <a:endParaRPr lang="ko-KR" altLang="en-US"/>
          </a:p>
        </p:txBody>
      </p:sp>
      <p:sp>
        <p:nvSpPr>
          <p:cNvPr id="8" name="Text 6"/>
          <p:cNvSpPr/>
          <p:nvPr/>
        </p:nvSpPr>
        <p:spPr>
          <a:xfrm>
            <a:off x="2560320" y="1965960"/>
            <a:ext cx="8869680" cy="41148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Pure Captive </a:t>
            </a:r>
            <a:r>
              <a:rPr lang="ko-KR" altLang="en-US" sz="1600" b="1" dirty="0" err="1">
                <a:solidFill>
                  <a:srgbClr val="1E2761"/>
                </a:solidFill>
                <a:latin typeface="맑은 고딕" pitchFamily="34" charset="0"/>
                <a:ea typeface="맑은 고딕" pitchFamily="34" charset="-122"/>
                <a:cs typeface="맑은 고딕" pitchFamily="34" charset="-120"/>
              </a:rPr>
              <a:t>도미사일</a:t>
            </a:r>
            <a:r>
              <a:rPr lang="en-US" altLang="ko-KR" sz="1600" b="1" dirty="0">
                <a:solidFill>
                  <a:srgbClr val="1E2761"/>
                </a:solidFill>
                <a:latin typeface="맑은 고딕" pitchFamily="34" charset="0"/>
                <a:ea typeface="맑은 고딕" pitchFamily="34" charset="-122"/>
                <a:cs typeface="맑은 고딕" pitchFamily="34" charset="-120"/>
              </a:rPr>
              <a:t>(domicile)</a:t>
            </a:r>
            <a:r>
              <a:rPr lang="ko-KR" altLang="en-US" sz="1600" b="1" dirty="0">
                <a:solidFill>
                  <a:srgbClr val="1E2761"/>
                </a:solidFill>
                <a:latin typeface="맑은 고딕" pitchFamily="34" charset="0"/>
                <a:ea typeface="맑은 고딕" pitchFamily="34" charset="-122"/>
                <a:cs typeface="맑은 고딕" pitchFamily="34" charset="-120"/>
              </a:rPr>
              <a:t> 구축</a:t>
            </a:r>
            <a:endParaRPr lang="en-US" sz="1600" dirty="0"/>
          </a:p>
        </p:txBody>
      </p:sp>
      <p:sp>
        <p:nvSpPr>
          <p:cNvPr id="9" name="Text 7"/>
          <p:cNvSpPr/>
          <p:nvPr/>
        </p:nvSpPr>
        <p:spPr>
          <a:xfrm>
            <a:off x="2560320" y="2331720"/>
            <a:ext cx="8869680" cy="45720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해외 진출 대기업 캡티브 </a:t>
            </a:r>
            <a:r>
              <a:rPr lang="en-US" sz="1200" dirty="0" err="1">
                <a:solidFill>
                  <a:srgbClr val="1F2937"/>
                </a:solidFill>
                <a:latin typeface="맑은 고딕" pitchFamily="34" charset="0"/>
                <a:ea typeface="맑은 고딕" pitchFamily="34" charset="-122"/>
                <a:cs typeface="맑은 고딕" pitchFamily="34" charset="-120"/>
              </a:rPr>
              <a:t>국내</a:t>
            </a:r>
            <a:r>
              <a:rPr lang="en-US" sz="1200" dirty="0">
                <a:solidFill>
                  <a:srgbClr val="1F2937"/>
                </a:solidFill>
                <a:latin typeface="맑은 고딕" pitchFamily="34" charset="0"/>
                <a:ea typeface="맑은 고딕" pitchFamily="34" charset="-122"/>
                <a:cs typeface="맑은 고딕" pitchFamily="34" charset="-120"/>
              </a:rPr>
              <a:t> </a:t>
            </a:r>
            <a:r>
              <a:rPr lang="en-US" sz="1200" dirty="0" err="1">
                <a:solidFill>
                  <a:srgbClr val="1F2937"/>
                </a:solidFill>
                <a:latin typeface="맑은 고딕" pitchFamily="34" charset="0"/>
                <a:ea typeface="맑은 고딕" pitchFamily="34" charset="-122"/>
                <a:cs typeface="맑은 고딕" pitchFamily="34" charset="-120"/>
              </a:rPr>
              <a:t>유치</a:t>
            </a:r>
            <a:r>
              <a:rPr lang="en-US" sz="1200" dirty="0">
                <a:solidFill>
                  <a:srgbClr val="1F2937"/>
                </a:solidFill>
                <a:latin typeface="맑은 고딕" pitchFamily="34" charset="0"/>
                <a:ea typeface="맑은 고딕" pitchFamily="34" charset="-122"/>
                <a:cs typeface="맑은 고딕" pitchFamily="34" charset="-120"/>
              </a:rPr>
              <a:t> </a:t>
            </a:r>
            <a:r>
              <a:rPr lang="ko-KR" altLang="en-US" sz="1200" dirty="0">
                <a:solidFill>
                  <a:srgbClr val="1F2937"/>
                </a:solidFill>
                <a:latin typeface="맑은 고딕" pitchFamily="34" charset="0"/>
                <a:ea typeface="맑은 고딕" pitchFamily="34" charset="-122"/>
                <a:cs typeface="맑은 고딕" pitchFamily="34" charset="-120"/>
              </a:rPr>
              <a:t>기반마련</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 영국 2025-2027 모델 참조 )</a:t>
            </a:r>
            <a:endParaRPr lang="en-US" sz="1200" dirty="0"/>
          </a:p>
        </p:txBody>
      </p:sp>
      <p:sp>
        <p:nvSpPr>
          <p:cNvPr id="10" name="Shape 8"/>
          <p:cNvSpPr/>
          <p:nvPr/>
        </p:nvSpPr>
        <p:spPr>
          <a:xfrm>
            <a:off x="548640" y="2898648"/>
            <a:ext cx="1828800" cy="960120"/>
          </a:xfrm>
          <a:prstGeom prst="rect">
            <a:avLst/>
          </a:prstGeom>
          <a:solidFill>
            <a:srgbClr val="1E2761"/>
          </a:solidFill>
          <a:ln w="12700">
            <a:solidFill>
              <a:srgbClr val="1E2761"/>
            </a:solidFill>
            <a:prstDash val="solid"/>
          </a:ln>
        </p:spPr>
        <p:txBody>
          <a:bodyPr/>
          <a:lstStyle/>
          <a:p>
            <a:endParaRPr lang="ko-KR" altLang="en-US"/>
          </a:p>
        </p:txBody>
      </p:sp>
      <p:sp>
        <p:nvSpPr>
          <p:cNvPr id="11" name="Text 9"/>
          <p:cNvSpPr/>
          <p:nvPr/>
        </p:nvSpPr>
        <p:spPr>
          <a:xfrm>
            <a:off x="548640" y="2898648"/>
            <a:ext cx="1828800" cy="960120"/>
          </a:xfrm>
          <a:prstGeom prst="rect">
            <a:avLst/>
          </a:prstGeom>
          <a:noFill/>
          <a:ln/>
        </p:spPr>
        <p:txBody>
          <a:bodyPr wrap="square" lIns="0" tIns="0" rIns="0" bIns="0" rtlCol="0" anchor="ctr"/>
          <a:lstStyle/>
          <a:p>
            <a:pPr marL="0" indent="0" algn="ctr">
              <a:buNone/>
            </a:pPr>
            <a:r>
              <a:rPr lang="en-US" sz="1600" b="1" dirty="0">
                <a:solidFill>
                  <a:srgbClr val="FFFFFF"/>
                </a:solidFill>
                <a:latin typeface="맑은 고딕" pitchFamily="34" charset="0"/>
                <a:ea typeface="맑은 고딕" pitchFamily="34" charset="-122"/>
                <a:cs typeface="맑은 고딕" pitchFamily="34" charset="-120"/>
              </a:rPr>
              <a:t>2단계</a:t>
            </a:r>
            <a:endParaRPr lang="en-US" sz="1600" dirty="0"/>
          </a:p>
          <a:p>
            <a:pPr marL="0" indent="0" algn="ctr">
              <a:buNone/>
            </a:pPr>
            <a:r>
              <a:rPr lang="en-US" sz="1200" dirty="0">
                <a:solidFill>
                  <a:srgbClr val="CADCFC"/>
                </a:solidFill>
                <a:latin typeface="맑은 고딕" pitchFamily="34" charset="0"/>
                <a:ea typeface="맑은 고딕" pitchFamily="34" charset="-122"/>
                <a:cs typeface="맑은 고딕" pitchFamily="34" charset="-120"/>
              </a:rPr>
              <a:t>3~5년</a:t>
            </a:r>
            <a:endParaRPr lang="en-US" sz="1600" dirty="0"/>
          </a:p>
        </p:txBody>
      </p:sp>
      <p:sp>
        <p:nvSpPr>
          <p:cNvPr id="12" name="Shape 10"/>
          <p:cNvSpPr/>
          <p:nvPr/>
        </p:nvSpPr>
        <p:spPr>
          <a:xfrm>
            <a:off x="2377440" y="2898648"/>
            <a:ext cx="9235440" cy="960120"/>
          </a:xfrm>
          <a:prstGeom prst="rect">
            <a:avLst/>
          </a:prstGeom>
          <a:solidFill>
            <a:srgbClr val="F8FAFC"/>
          </a:solidFill>
          <a:ln w="12700">
            <a:solidFill>
              <a:srgbClr val="E5E7EB"/>
            </a:solidFill>
            <a:prstDash val="solid"/>
          </a:ln>
        </p:spPr>
        <p:txBody>
          <a:bodyPr/>
          <a:lstStyle/>
          <a:p>
            <a:endParaRPr lang="ko-KR" altLang="en-US"/>
          </a:p>
        </p:txBody>
      </p:sp>
      <p:sp>
        <p:nvSpPr>
          <p:cNvPr id="13" name="Text 11"/>
          <p:cNvSpPr/>
          <p:nvPr/>
        </p:nvSpPr>
        <p:spPr>
          <a:xfrm>
            <a:off x="2560320" y="3035808"/>
            <a:ext cx="8869680" cy="41148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Sponsored Captive (PCC) 인프라</a:t>
            </a:r>
            <a:endParaRPr lang="en-US" sz="1600" dirty="0"/>
          </a:p>
        </p:txBody>
      </p:sp>
      <p:sp>
        <p:nvSpPr>
          <p:cNvPr id="14" name="Text 12"/>
          <p:cNvSpPr/>
          <p:nvPr/>
        </p:nvSpPr>
        <p:spPr>
          <a:xfrm>
            <a:off x="2560320" y="3401568"/>
            <a:ext cx="8869680" cy="45720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셀 단위 참여 기반 구축</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ring-fencing 규정, 셀 감독체계 정비</a:t>
            </a:r>
            <a:endParaRPr lang="en-US" sz="1200" dirty="0"/>
          </a:p>
        </p:txBody>
      </p:sp>
      <p:sp>
        <p:nvSpPr>
          <p:cNvPr id="15" name="Shape 13"/>
          <p:cNvSpPr/>
          <p:nvPr/>
        </p:nvSpPr>
        <p:spPr>
          <a:xfrm>
            <a:off x="548640" y="3968496"/>
            <a:ext cx="1828800" cy="960120"/>
          </a:xfrm>
          <a:prstGeom prst="rect">
            <a:avLst/>
          </a:prstGeom>
          <a:solidFill>
            <a:srgbClr val="C8102E"/>
          </a:solidFill>
          <a:ln w="12700">
            <a:solidFill>
              <a:srgbClr val="1E2761"/>
            </a:solidFill>
            <a:prstDash val="solid"/>
          </a:ln>
        </p:spPr>
        <p:txBody>
          <a:bodyPr/>
          <a:lstStyle/>
          <a:p>
            <a:endParaRPr lang="ko-KR" altLang="en-US"/>
          </a:p>
        </p:txBody>
      </p:sp>
      <p:sp>
        <p:nvSpPr>
          <p:cNvPr id="16" name="Text 14"/>
          <p:cNvSpPr/>
          <p:nvPr/>
        </p:nvSpPr>
        <p:spPr>
          <a:xfrm>
            <a:off x="548640" y="3968496"/>
            <a:ext cx="1828800" cy="960120"/>
          </a:xfrm>
          <a:prstGeom prst="rect">
            <a:avLst/>
          </a:prstGeom>
          <a:noFill/>
          <a:ln/>
        </p:spPr>
        <p:txBody>
          <a:bodyPr wrap="square" lIns="0" tIns="0" rIns="0" bIns="0" rtlCol="0" anchor="ctr"/>
          <a:lstStyle/>
          <a:p>
            <a:pPr marL="0" indent="0" algn="ctr">
              <a:buNone/>
            </a:pPr>
            <a:r>
              <a:rPr lang="en-US" sz="1600" b="1" dirty="0">
                <a:solidFill>
                  <a:srgbClr val="FFFFFF"/>
                </a:solidFill>
                <a:latin typeface="맑은 고딕" pitchFamily="34" charset="0"/>
                <a:ea typeface="맑은 고딕" pitchFamily="34" charset="-122"/>
                <a:cs typeface="맑은 고딕" pitchFamily="34" charset="-120"/>
              </a:rPr>
              <a:t>3단계</a:t>
            </a:r>
            <a:endParaRPr lang="en-US" sz="1600" dirty="0"/>
          </a:p>
          <a:p>
            <a:pPr marL="0" indent="0" algn="ctr">
              <a:buNone/>
            </a:pPr>
            <a:r>
              <a:rPr lang="en-US" sz="1200" dirty="0">
                <a:solidFill>
                  <a:srgbClr val="CADCFC"/>
                </a:solidFill>
                <a:latin typeface="맑은 고딕" pitchFamily="34" charset="0"/>
                <a:ea typeface="맑은 고딕" pitchFamily="34" charset="-122"/>
                <a:cs typeface="맑은 고딕" pitchFamily="34" charset="-120"/>
              </a:rPr>
              <a:t>5~7년</a:t>
            </a:r>
            <a:endParaRPr lang="en-US" sz="1600" dirty="0"/>
          </a:p>
        </p:txBody>
      </p:sp>
      <p:sp>
        <p:nvSpPr>
          <p:cNvPr id="17" name="Shape 15"/>
          <p:cNvSpPr/>
          <p:nvPr/>
        </p:nvSpPr>
        <p:spPr>
          <a:xfrm>
            <a:off x="2377440" y="3968496"/>
            <a:ext cx="9235440" cy="960120"/>
          </a:xfrm>
          <a:prstGeom prst="rect">
            <a:avLst/>
          </a:prstGeom>
          <a:solidFill>
            <a:srgbClr val="F8FAFC"/>
          </a:solidFill>
          <a:ln w="25400">
            <a:solidFill>
              <a:srgbClr val="C8102E"/>
            </a:solidFill>
            <a:prstDash val="solid"/>
          </a:ln>
        </p:spPr>
        <p:txBody>
          <a:bodyPr/>
          <a:lstStyle/>
          <a:p>
            <a:endParaRPr lang="ko-KR" altLang="en-US"/>
          </a:p>
        </p:txBody>
      </p:sp>
      <p:sp>
        <p:nvSpPr>
          <p:cNvPr id="18" name="Text 16"/>
          <p:cNvSpPr/>
          <p:nvPr/>
        </p:nvSpPr>
        <p:spPr>
          <a:xfrm>
            <a:off x="2560320" y="4105656"/>
            <a:ext cx="8869680" cy="411480"/>
          </a:xfrm>
          <a:prstGeom prst="rect">
            <a:avLst/>
          </a:prstGeom>
          <a:noFill/>
          <a:ln/>
        </p:spPr>
        <p:txBody>
          <a:bodyPr wrap="square" lIns="0" tIns="0" rIns="0" bIns="0" rtlCol="0" anchor="ctr"/>
          <a:lstStyle/>
          <a:p>
            <a:pPr marL="0" indent="0">
              <a:buNone/>
            </a:pPr>
            <a:r>
              <a:rPr lang="en-US" sz="1600" b="1" dirty="0">
                <a:solidFill>
                  <a:srgbClr val="C8102E"/>
                </a:solidFill>
                <a:latin typeface="맑은 고딕" pitchFamily="34" charset="0"/>
                <a:ea typeface="맑은 고딕" pitchFamily="34" charset="-122"/>
                <a:cs typeface="맑은 고딕" pitchFamily="34" charset="-120"/>
              </a:rPr>
              <a:t>Association Captive 활성화  ★ 발표자 모델</a:t>
            </a:r>
            <a:endParaRPr lang="en-US" sz="1600" dirty="0"/>
          </a:p>
        </p:txBody>
      </p:sp>
      <p:sp>
        <p:nvSpPr>
          <p:cNvPr id="19" name="Text 17"/>
          <p:cNvSpPr/>
          <p:nvPr/>
        </p:nvSpPr>
        <p:spPr>
          <a:xfrm>
            <a:off x="2560320" y="4471416"/>
            <a:ext cx="8869680" cy="45720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공제조합 기반 본격 도입</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( 1·2단계 운영 경험 축적 후 )</a:t>
            </a:r>
            <a:endParaRPr lang="en-US" sz="1200" dirty="0"/>
          </a:p>
        </p:txBody>
      </p:sp>
      <p:sp>
        <p:nvSpPr>
          <p:cNvPr id="20" name="Shape 18"/>
          <p:cNvSpPr/>
          <p:nvPr/>
        </p:nvSpPr>
        <p:spPr>
          <a:xfrm>
            <a:off x="548640" y="5038344"/>
            <a:ext cx="1828800" cy="960120"/>
          </a:xfrm>
          <a:prstGeom prst="rect">
            <a:avLst/>
          </a:prstGeom>
          <a:solidFill>
            <a:srgbClr val="1E2761"/>
          </a:solidFill>
          <a:ln w="12700">
            <a:solidFill>
              <a:srgbClr val="1E2761"/>
            </a:solidFill>
            <a:prstDash val="solid"/>
          </a:ln>
        </p:spPr>
        <p:txBody>
          <a:bodyPr/>
          <a:lstStyle/>
          <a:p>
            <a:endParaRPr lang="ko-KR" altLang="en-US"/>
          </a:p>
        </p:txBody>
      </p:sp>
      <p:sp>
        <p:nvSpPr>
          <p:cNvPr id="21" name="Text 19"/>
          <p:cNvSpPr/>
          <p:nvPr/>
        </p:nvSpPr>
        <p:spPr>
          <a:xfrm>
            <a:off x="548640" y="5038344"/>
            <a:ext cx="1828800" cy="960120"/>
          </a:xfrm>
          <a:prstGeom prst="rect">
            <a:avLst/>
          </a:prstGeom>
          <a:noFill/>
          <a:ln/>
        </p:spPr>
        <p:txBody>
          <a:bodyPr wrap="square" lIns="0" tIns="0" rIns="0" bIns="0" rtlCol="0" anchor="ctr"/>
          <a:lstStyle/>
          <a:p>
            <a:pPr marL="0" indent="0" algn="ctr">
              <a:buNone/>
            </a:pPr>
            <a:r>
              <a:rPr lang="en-US" sz="1600" b="1" dirty="0">
                <a:solidFill>
                  <a:srgbClr val="FFFFFF"/>
                </a:solidFill>
                <a:latin typeface="맑은 고딕" pitchFamily="34" charset="0"/>
                <a:ea typeface="맑은 고딕" pitchFamily="34" charset="-122"/>
                <a:cs typeface="맑은 고딕" pitchFamily="34" charset="-120"/>
              </a:rPr>
              <a:t>4단계</a:t>
            </a:r>
            <a:endParaRPr lang="en-US" sz="1600" dirty="0"/>
          </a:p>
          <a:p>
            <a:pPr marL="0" indent="0" algn="ctr">
              <a:buNone/>
            </a:pPr>
            <a:r>
              <a:rPr lang="en-US" sz="1200" dirty="0">
                <a:solidFill>
                  <a:srgbClr val="CADCFC"/>
                </a:solidFill>
                <a:latin typeface="맑은 고딕" pitchFamily="34" charset="0"/>
                <a:ea typeface="맑은 고딕" pitchFamily="34" charset="-122"/>
                <a:cs typeface="맑은 고딕" pitchFamily="34" charset="-120"/>
              </a:rPr>
              <a:t>장기</a:t>
            </a:r>
            <a:endParaRPr lang="en-US" sz="1600" dirty="0"/>
          </a:p>
        </p:txBody>
      </p:sp>
      <p:sp>
        <p:nvSpPr>
          <p:cNvPr id="22" name="Shape 20"/>
          <p:cNvSpPr/>
          <p:nvPr/>
        </p:nvSpPr>
        <p:spPr>
          <a:xfrm>
            <a:off x="2377440" y="5038344"/>
            <a:ext cx="9235440" cy="960120"/>
          </a:xfrm>
          <a:prstGeom prst="rect">
            <a:avLst/>
          </a:prstGeom>
          <a:solidFill>
            <a:srgbClr val="F8FAFC"/>
          </a:solidFill>
          <a:ln w="12700">
            <a:solidFill>
              <a:srgbClr val="E5E7EB"/>
            </a:solidFill>
            <a:prstDash val="solid"/>
          </a:ln>
        </p:spPr>
        <p:txBody>
          <a:bodyPr/>
          <a:lstStyle/>
          <a:p>
            <a:endParaRPr lang="ko-KR" altLang="en-US"/>
          </a:p>
        </p:txBody>
      </p:sp>
      <p:sp>
        <p:nvSpPr>
          <p:cNvPr id="23" name="Text 21"/>
          <p:cNvSpPr/>
          <p:nvPr/>
        </p:nvSpPr>
        <p:spPr>
          <a:xfrm>
            <a:off x="2560320" y="5175504"/>
            <a:ext cx="8869680" cy="411480"/>
          </a:xfrm>
          <a:prstGeom prst="rect">
            <a:avLst/>
          </a:prstGeom>
          <a:noFill/>
          <a:ln/>
        </p:spPr>
        <p:txBody>
          <a:bodyPr wrap="square" lIns="0" tIns="0" rIns="0" bIns="0" rtlCol="0" anchor="ctr"/>
          <a:lstStyle/>
          <a:p>
            <a:pPr marL="0" indent="0">
              <a:buNone/>
            </a:pPr>
            <a:r>
              <a:rPr lang="en-US" sz="1600" b="1" dirty="0">
                <a:solidFill>
                  <a:srgbClr val="1E2761"/>
                </a:solidFill>
                <a:latin typeface="맑은 고딕" pitchFamily="34" charset="0"/>
                <a:ea typeface="맑은 고딕" pitchFamily="34" charset="-122"/>
                <a:cs typeface="맑은 고딕" pitchFamily="34" charset="-120"/>
              </a:rPr>
              <a:t>RRG 유사 제도 검토</a:t>
            </a:r>
            <a:endParaRPr lang="en-US" sz="1600" dirty="0"/>
          </a:p>
        </p:txBody>
      </p:sp>
      <p:sp>
        <p:nvSpPr>
          <p:cNvPr id="24" name="Text 22"/>
          <p:cNvSpPr/>
          <p:nvPr/>
        </p:nvSpPr>
        <p:spPr>
          <a:xfrm>
            <a:off x="2560320" y="5541264"/>
            <a:ext cx="8869680" cy="457200"/>
          </a:xfrm>
          <a:prstGeom prst="rect">
            <a:avLst/>
          </a:prstGeom>
          <a:noFill/>
          <a:ln/>
        </p:spPr>
        <p:txBody>
          <a:bodyPr wrap="square" lIns="0" tIns="0" rIns="0" bIns="0" rtlCol="0" anchor="ctr"/>
          <a:lstStyle/>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신종 책임 리스크 시장 실패 대응</a:t>
            </a:r>
            <a:endParaRPr lang="en-US" sz="1200" dirty="0"/>
          </a:p>
          <a:p>
            <a:pPr marL="0" indent="0">
              <a:spcAft>
                <a:spcPts val="200"/>
              </a:spcAft>
              <a:buNone/>
            </a:pPr>
            <a:r>
              <a:rPr lang="en-US" sz="1200" dirty="0">
                <a:solidFill>
                  <a:srgbClr val="1F2937"/>
                </a:solidFill>
                <a:latin typeface="맑은 고딕" pitchFamily="34" charset="0"/>
                <a:ea typeface="맑은 고딕" pitchFamily="34" charset="-122"/>
                <a:cs typeface="맑은 고딕" pitchFamily="34" charset="-120"/>
              </a:rPr>
              <a:t>( 미국 LRRA 모델 참고 )</a:t>
            </a:r>
            <a:endParaRPr lang="en-US" sz="1200" dirty="0"/>
          </a:p>
        </p:txBody>
      </p:sp>
      <p:sp>
        <p:nvSpPr>
          <p:cNvPr id="25" name="Text 23"/>
          <p:cNvSpPr/>
          <p:nvPr/>
        </p:nvSpPr>
        <p:spPr>
          <a:xfrm>
            <a:off x="548640" y="6126480"/>
            <a:ext cx="11064240" cy="320040"/>
          </a:xfrm>
          <a:prstGeom prst="rect">
            <a:avLst/>
          </a:prstGeom>
          <a:noFill/>
          <a:ln/>
        </p:spPr>
        <p:txBody>
          <a:bodyPr wrap="square" lIns="0" tIns="0" rIns="0" bIns="0" rtlCol="0" anchor="ctr"/>
          <a:lstStyle/>
          <a:p>
            <a:pPr marL="0" indent="0" algn="ctr">
              <a:buNone/>
            </a:pPr>
            <a:r>
              <a:rPr lang="en-US" sz="1200" i="1" dirty="0">
                <a:solidFill>
                  <a:srgbClr val="1F2937"/>
                </a:solidFill>
                <a:latin typeface="맑은 고딕" pitchFamily="34" charset="0"/>
                <a:ea typeface="맑은 고딕" pitchFamily="34" charset="-122"/>
                <a:cs typeface="맑은 고딕" pitchFamily="34" charset="-120"/>
              </a:rPr>
              <a:t>발표자 모델을 비판하는 것이 아니라, 더 큰 그림 안에 위치시키는 것</a:t>
            </a:r>
            <a:endParaRPr lang="en-US" sz="1200" dirty="0"/>
          </a:p>
        </p:txBody>
      </p:sp>
      <p:sp>
        <p:nvSpPr>
          <p:cNvPr id="26" name="Text 24"/>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27" name="Text 25"/>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14</a:t>
            </a:r>
            <a:endParaRPr lang="en-US" sz="9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1064240" cy="640080"/>
          </a:xfrm>
          <a:prstGeom prst="rect">
            <a:avLst/>
          </a:prstGeom>
          <a:noFill/>
          <a:ln/>
        </p:spPr>
        <p:txBody>
          <a:bodyPr wrap="square" lIns="0" tIns="0" rIns="0" bIns="0" rtlCol="0" anchor="ctr"/>
          <a:lstStyle/>
          <a:p>
            <a:pPr marL="0" indent="0" algn="l">
              <a:buNone/>
            </a:pPr>
            <a:r>
              <a:rPr lang="en-US" sz="2800" b="1" dirty="0">
                <a:solidFill>
                  <a:srgbClr val="1E2761"/>
                </a:solidFill>
                <a:latin typeface="맑은 고딕" pitchFamily="34" charset="0"/>
                <a:ea typeface="맑은 고딕" pitchFamily="34" charset="-122"/>
                <a:cs typeface="맑은 고딕" pitchFamily="34" charset="-120"/>
              </a:rPr>
              <a:t>모든 단계에 앞서, 3대 선결 조건</a:t>
            </a:r>
            <a:endParaRPr lang="en-US" sz="2800" dirty="0"/>
          </a:p>
        </p:txBody>
      </p:sp>
      <p:sp>
        <p:nvSpPr>
          <p:cNvPr id="3" name="Text 1"/>
          <p:cNvSpPr/>
          <p:nvPr/>
        </p:nvSpPr>
        <p:spPr>
          <a:xfrm>
            <a:off x="548640" y="1005840"/>
            <a:ext cx="11064240" cy="320040"/>
          </a:xfrm>
          <a:prstGeom prst="rect">
            <a:avLst/>
          </a:prstGeom>
          <a:noFill/>
          <a:ln/>
        </p:spPr>
        <p:txBody>
          <a:bodyPr wrap="square" lIns="0" tIns="0" rIns="0" bIns="0" rtlCol="0" anchor="ctr"/>
          <a:lstStyle/>
          <a:p>
            <a:pPr marL="0" indent="0" algn="l">
              <a:buNone/>
            </a:pPr>
            <a:r>
              <a:rPr lang="en-US" sz="1300" dirty="0">
                <a:solidFill>
                  <a:srgbClr val="6B7280"/>
                </a:solidFill>
                <a:latin typeface="맑은 고딕" pitchFamily="34" charset="0"/>
                <a:ea typeface="맑은 고딕" pitchFamily="34" charset="-122"/>
                <a:cs typeface="맑은 고딕" pitchFamily="34" charset="-120"/>
              </a:rPr>
              <a:t>제도 설계 못지않게 인프라 구축이 중요</a:t>
            </a:r>
            <a:endParaRPr lang="en-US" sz="1300" dirty="0"/>
          </a:p>
        </p:txBody>
      </p:sp>
      <p:sp>
        <p:nvSpPr>
          <p:cNvPr id="4" name="Shape 2"/>
          <p:cNvSpPr/>
          <p:nvPr/>
        </p:nvSpPr>
        <p:spPr>
          <a:xfrm>
            <a:off x="548640" y="1417320"/>
            <a:ext cx="548640" cy="45720"/>
          </a:xfrm>
          <a:prstGeom prst="rect">
            <a:avLst/>
          </a:prstGeom>
          <a:solidFill>
            <a:srgbClr val="1E2761"/>
          </a:solidFill>
          <a:ln w="12700">
            <a:solidFill>
              <a:srgbClr val="1E2761"/>
            </a:solidFill>
            <a:prstDash val="solid"/>
          </a:ln>
        </p:spPr>
        <p:txBody>
          <a:bodyPr/>
          <a:lstStyle/>
          <a:p>
            <a:endParaRPr lang="ko-KR" altLang="en-US"/>
          </a:p>
        </p:txBody>
      </p:sp>
      <p:sp>
        <p:nvSpPr>
          <p:cNvPr id="5" name="Shape 3"/>
          <p:cNvSpPr/>
          <p:nvPr/>
        </p:nvSpPr>
        <p:spPr>
          <a:xfrm>
            <a:off x="434340" y="1828800"/>
            <a:ext cx="3611880" cy="3840480"/>
          </a:xfrm>
          <a:prstGeom prst="rect">
            <a:avLst/>
          </a:prstGeom>
          <a:solidFill>
            <a:srgbClr val="F8FAFC"/>
          </a:solidFill>
          <a:ln w="25400">
            <a:solidFill>
              <a:srgbClr val="1E2761"/>
            </a:solidFill>
            <a:prstDash val="solid"/>
          </a:ln>
        </p:spPr>
        <p:txBody>
          <a:bodyPr/>
          <a:lstStyle/>
          <a:p>
            <a:endParaRPr lang="ko-KR" altLang="en-US"/>
          </a:p>
        </p:txBody>
      </p:sp>
      <p:sp>
        <p:nvSpPr>
          <p:cNvPr id="6" name="Shape 4"/>
          <p:cNvSpPr/>
          <p:nvPr/>
        </p:nvSpPr>
        <p:spPr>
          <a:xfrm>
            <a:off x="434340" y="1828800"/>
            <a:ext cx="3611880" cy="640080"/>
          </a:xfrm>
          <a:prstGeom prst="rect">
            <a:avLst/>
          </a:prstGeom>
          <a:solidFill>
            <a:srgbClr val="1E2761"/>
          </a:solidFill>
          <a:ln w="12700">
            <a:solidFill>
              <a:srgbClr val="1E2761"/>
            </a:solidFill>
            <a:prstDash val="solid"/>
          </a:ln>
        </p:spPr>
        <p:txBody>
          <a:bodyPr/>
          <a:lstStyle/>
          <a:p>
            <a:endParaRPr lang="ko-KR" altLang="en-US"/>
          </a:p>
        </p:txBody>
      </p:sp>
      <p:sp>
        <p:nvSpPr>
          <p:cNvPr id="7" name="Text 5"/>
          <p:cNvSpPr/>
          <p:nvPr/>
        </p:nvSpPr>
        <p:spPr>
          <a:xfrm>
            <a:off x="617220" y="1828800"/>
            <a:ext cx="731520" cy="640080"/>
          </a:xfrm>
          <a:prstGeom prst="rect">
            <a:avLst/>
          </a:prstGeom>
          <a:noFill/>
          <a:ln/>
        </p:spPr>
        <p:txBody>
          <a:bodyPr wrap="square" lIns="0" tIns="0" rIns="0" bIns="0" rtlCol="0" anchor="ctr"/>
          <a:lstStyle/>
          <a:p>
            <a:pPr marL="0" indent="0" algn="ctr">
              <a:buNone/>
            </a:pPr>
            <a:r>
              <a:rPr lang="en-US" sz="2800" b="1" dirty="0">
                <a:solidFill>
                  <a:srgbClr val="FFFFFF"/>
                </a:solidFill>
                <a:latin typeface="맑은 고딕" pitchFamily="34" charset="0"/>
                <a:ea typeface="맑은 고딕" pitchFamily="34" charset="-122"/>
                <a:cs typeface="맑은 고딕" pitchFamily="34" charset="-120"/>
              </a:rPr>
              <a:t>①</a:t>
            </a:r>
            <a:endParaRPr lang="en-US" sz="2800" dirty="0"/>
          </a:p>
        </p:txBody>
      </p:sp>
      <p:sp>
        <p:nvSpPr>
          <p:cNvPr id="8" name="Text 6"/>
          <p:cNvSpPr/>
          <p:nvPr/>
        </p:nvSpPr>
        <p:spPr>
          <a:xfrm>
            <a:off x="1348740" y="1828800"/>
            <a:ext cx="2514600" cy="640080"/>
          </a:xfrm>
          <a:prstGeom prst="rect">
            <a:avLst/>
          </a:prstGeom>
          <a:noFill/>
          <a:ln/>
        </p:spPr>
        <p:txBody>
          <a:bodyPr wrap="square" lIns="0" tIns="0" rIns="0" bIns="0" rtlCol="0" anchor="ctr"/>
          <a:lstStyle/>
          <a:p>
            <a:pPr marL="0" indent="0">
              <a:buNone/>
            </a:pPr>
            <a:r>
              <a:rPr lang="en-US" sz="1300" kern="0" spc="400" dirty="0">
                <a:solidFill>
                  <a:srgbClr val="CADCFC"/>
                </a:solidFill>
                <a:latin typeface="맑은 고딕" pitchFamily="34" charset="0"/>
                <a:ea typeface="맑은 고딕" pitchFamily="34" charset="-122"/>
                <a:cs typeface="맑은 고딕" pitchFamily="34" charset="-120"/>
              </a:rPr>
              <a:t>선결 조건</a:t>
            </a:r>
            <a:endParaRPr lang="en-US" sz="1300" dirty="0"/>
          </a:p>
        </p:txBody>
      </p:sp>
      <p:sp>
        <p:nvSpPr>
          <p:cNvPr id="9" name="Text 7"/>
          <p:cNvSpPr/>
          <p:nvPr/>
        </p:nvSpPr>
        <p:spPr>
          <a:xfrm>
            <a:off x="662940" y="2651760"/>
            <a:ext cx="3154680" cy="1188720"/>
          </a:xfrm>
          <a:prstGeom prst="rect">
            <a:avLst/>
          </a:prstGeom>
          <a:noFill/>
          <a:ln/>
        </p:spPr>
        <p:txBody>
          <a:bodyPr wrap="square" lIns="0" tIns="0" rIns="0" bIns="0" rtlCol="0" anchor="ctr"/>
          <a:lstStyle/>
          <a:p>
            <a:pPr marL="0" indent="0" algn="ctr">
              <a:spcAft>
                <a:spcPts val="200"/>
              </a:spcAft>
              <a:buNone/>
            </a:pPr>
            <a:r>
              <a:rPr lang="en-US" sz="1800" b="1" dirty="0">
                <a:solidFill>
                  <a:srgbClr val="1E2761"/>
                </a:solidFill>
                <a:latin typeface="맑은 고딕" pitchFamily="34" charset="0"/>
                <a:ea typeface="맑은 고딕" pitchFamily="34" charset="-122"/>
                <a:cs typeface="맑은 고딕" pitchFamily="34" charset="-120"/>
              </a:rPr>
              <a:t>국세청 사전 세무</a:t>
            </a:r>
            <a:endParaRPr lang="en-US" sz="1800" dirty="0"/>
          </a:p>
          <a:p>
            <a:pPr marL="0" indent="0" algn="ctr">
              <a:spcAft>
                <a:spcPts val="200"/>
              </a:spcAft>
              <a:buNone/>
            </a:pPr>
            <a:r>
              <a:rPr lang="en-US" sz="1800" b="1" dirty="0">
                <a:solidFill>
                  <a:srgbClr val="1E2761"/>
                </a:solidFill>
                <a:latin typeface="맑은 고딕" pitchFamily="34" charset="0"/>
                <a:ea typeface="맑은 고딕" pitchFamily="34" charset="-122"/>
                <a:cs typeface="맑은 고딕" pitchFamily="34" charset="-120"/>
              </a:rPr>
              <a:t>가이드라인 명문화</a:t>
            </a:r>
            <a:endParaRPr lang="en-US" sz="1800" dirty="0"/>
          </a:p>
        </p:txBody>
      </p:sp>
      <p:sp>
        <p:nvSpPr>
          <p:cNvPr id="10" name="Shape 8"/>
          <p:cNvSpPr/>
          <p:nvPr/>
        </p:nvSpPr>
        <p:spPr>
          <a:xfrm>
            <a:off x="1965960" y="3931920"/>
            <a:ext cx="548640" cy="36576"/>
          </a:xfrm>
          <a:prstGeom prst="rect">
            <a:avLst/>
          </a:prstGeom>
          <a:solidFill>
            <a:srgbClr val="C8102E"/>
          </a:solidFill>
          <a:ln w="12700">
            <a:solidFill>
              <a:srgbClr val="C8102E"/>
            </a:solidFill>
            <a:prstDash val="solid"/>
          </a:ln>
        </p:spPr>
        <p:txBody>
          <a:bodyPr/>
          <a:lstStyle/>
          <a:p>
            <a:endParaRPr lang="ko-KR" altLang="en-US"/>
          </a:p>
        </p:txBody>
      </p:sp>
      <p:sp>
        <p:nvSpPr>
          <p:cNvPr id="11" name="Text 9"/>
          <p:cNvSpPr/>
          <p:nvPr/>
        </p:nvSpPr>
        <p:spPr>
          <a:xfrm>
            <a:off x="662940" y="4114800"/>
            <a:ext cx="3154680" cy="1463040"/>
          </a:xfrm>
          <a:prstGeom prst="rect">
            <a:avLst/>
          </a:prstGeom>
          <a:noFill/>
          <a:ln/>
        </p:spPr>
        <p:txBody>
          <a:bodyPr wrap="square" lIns="0" tIns="0" rIns="0" bIns="0" rtlCol="0" anchor="t"/>
          <a:lstStyle/>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위험분산 기준</a:t>
            </a:r>
            <a:endParaRPr lang="en-US" sz="1300" dirty="0"/>
          </a:p>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정상보험료 산정</a:t>
            </a:r>
            <a:endParaRPr lang="en-US" sz="1300" dirty="0"/>
          </a:p>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손금산입 요건</a:t>
            </a:r>
            <a:endParaRPr lang="en-US" sz="1300" dirty="0"/>
          </a:p>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자본금 적정성</a:t>
            </a:r>
            <a:endParaRPr lang="en-US" sz="1300" dirty="0"/>
          </a:p>
        </p:txBody>
      </p:sp>
      <p:sp>
        <p:nvSpPr>
          <p:cNvPr id="12" name="Shape 10"/>
          <p:cNvSpPr/>
          <p:nvPr/>
        </p:nvSpPr>
        <p:spPr>
          <a:xfrm>
            <a:off x="4274820" y="1828800"/>
            <a:ext cx="3611880" cy="3840480"/>
          </a:xfrm>
          <a:prstGeom prst="rect">
            <a:avLst/>
          </a:prstGeom>
          <a:solidFill>
            <a:srgbClr val="F8FAFC"/>
          </a:solidFill>
          <a:ln w="25400">
            <a:solidFill>
              <a:srgbClr val="1E2761"/>
            </a:solidFill>
            <a:prstDash val="solid"/>
          </a:ln>
        </p:spPr>
        <p:txBody>
          <a:bodyPr/>
          <a:lstStyle/>
          <a:p>
            <a:endParaRPr lang="ko-KR" altLang="en-US"/>
          </a:p>
        </p:txBody>
      </p:sp>
      <p:sp>
        <p:nvSpPr>
          <p:cNvPr id="13" name="Shape 11"/>
          <p:cNvSpPr/>
          <p:nvPr/>
        </p:nvSpPr>
        <p:spPr>
          <a:xfrm>
            <a:off x="4274820" y="1828800"/>
            <a:ext cx="3611880" cy="640080"/>
          </a:xfrm>
          <a:prstGeom prst="rect">
            <a:avLst/>
          </a:prstGeom>
          <a:solidFill>
            <a:srgbClr val="1E2761"/>
          </a:solidFill>
          <a:ln w="12700">
            <a:solidFill>
              <a:srgbClr val="1E2761"/>
            </a:solidFill>
            <a:prstDash val="solid"/>
          </a:ln>
        </p:spPr>
        <p:txBody>
          <a:bodyPr/>
          <a:lstStyle/>
          <a:p>
            <a:endParaRPr lang="ko-KR" altLang="en-US"/>
          </a:p>
        </p:txBody>
      </p:sp>
      <p:sp>
        <p:nvSpPr>
          <p:cNvPr id="14" name="Text 12"/>
          <p:cNvSpPr/>
          <p:nvPr/>
        </p:nvSpPr>
        <p:spPr>
          <a:xfrm>
            <a:off x="4457700" y="1828800"/>
            <a:ext cx="731520" cy="640080"/>
          </a:xfrm>
          <a:prstGeom prst="rect">
            <a:avLst/>
          </a:prstGeom>
          <a:noFill/>
          <a:ln/>
        </p:spPr>
        <p:txBody>
          <a:bodyPr wrap="square" lIns="0" tIns="0" rIns="0" bIns="0" rtlCol="0" anchor="ctr"/>
          <a:lstStyle/>
          <a:p>
            <a:pPr marL="0" indent="0" algn="ctr">
              <a:buNone/>
            </a:pPr>
            <a:r>
              <a:rPr lang="en-US" sz="2800" b="1" dirty="0">
                <a:solidFill>
                  <a:srgbClr val="FFFFFF"/>
                </a:solidFill>
                <a:latin typeface="맑은 고딕" pitchFamily="34" charset="0"/>
                <a:ea typeface="맑은 고딕" pitchFamily="34" charset="-122"/>
                <a:cs typeface="맑은 고딕" pitchFamily="34" charset="-120"/>
              </a:rPr>
              <a:t>②</a:t>
            </a:r>
            <a:endParaRPr lang="en-US" sz="2800" dirty="0"/>
          </a:p>
        </p:txBody>
      </p:sp>
      <p:sp>
        <p:nvSpPr>
          <p:cNvPr id="15" name="Text 13"/>
          <p:cNvSpPr/>
          <p:nvPr/>
        </p:nvSpPr>
        <p:spPr>
          <a:xfrm>
            <a:off x="5189220" y="1828800"/>
            <a:ext cx="2514600" cy="640080"/>
          </a:xfrm>
          <a:prstGeom prst="rect">
            <a:avLst/>
          </a:prstGeom>
          <a:noFill/>
          <a:ln/>
        </p:spPr>
        <p:txBody>
          <a:bodyPr wrap="square" lIns="0" tIns="0" rIns="0" bIns="0" rtlCol="0" anchor="ctr"/>
          <a:lstStyle/>
          <a:p>
            <a:pPr marL="0" indent="0">
              <a:buNone/>
            </a:pPr>
            <a:r>
              <a:rPr lang="en-US" sz="1300" kern="0" spc="400" dirty="0">
                <a:solidFill>
                  <a:srgbClr val="CADCFC"/>
                </a:solidFill>
                <a:latin typeface="맑은 고딕" pitchFamily="34" charset="0"/>
                <a:ea typeface="맑은 고딕" pitchFamily="34" charset="-122"/>
                <a:cs typeface="맑은 고딕" pitchFamily="34" charset="-120"/>
              </a:rPr>
              <a:t>선결 조건</a:t>
            </a:r>
            <a:endParaRPr lang="en-US" sz="1300" dirty="0"/>
          </a:p>
        </p:txBody>
      </p:sp>
      <p:sp>
        <p:nvSpPr>
          <p:cNvPr id="16" name="Text 14"/>
          <p:cNvSpPr/>
          <p:nvPr/>
        </p:nvSpPr>
        <p:spPr>
          <a:xfrm>
            <a:off x="4503420" y="2651760"/>
            <a:ext cx="3154680" cy="1188720"/>
          </a:xfrm>
          <a:prstGeom prst="rect">
            <a:avLst/>
          </a:prstGeom>
          <a:noFill/>
          <a:ln/>
        </p:spPr>
        <p:txBody>
          <a:bodyPr wrap="square" lIns="0" tIns="0" rIns="0" bIns="0" rtlCol="0" anchor="ctr"/>
          <a:lstStyle/>
          <a:p>
            <a:pPr marL="0" indent="0" algn="ctr">
              <a:spcAft>
                <a:spcPts val="200"/>
              </a:spcAft>
              <a:buNone/>
            </a:pPr>
            <a:r>
              <a:rPr lang="en-US" sz="1800" b="1" dirty="0">
                <a:solidFill>
                  <a:srgbClr val="1E2761"/>
                </a:solidFill>
                <a:latin typeface="맑은 고딕" pitchFamily="34" charset="0"/>
                <a:ea typeface="맑은 고딕" pitchFamily="34" charset="-122"/>
                <a:cs typeface="맑은 고딕" pitchFamily="34" charset="-120"/>
              </a:rPr>
              <a:t>위험재무 이론의</a:t>
            </a:r>
            <a:endParaRPr lang="en-US" sz="1800" dirty="0"/>
          </a:p>
          <a:p>
            <a:pPr marL="0" indent="0" algn="ctr">
              <a:spcAft>
                <a:spcPts val="200"/>
              </a:spcAft>
              <a:buNone/>
            </a:pPr>
            <a:r>
              <a:rPr lang="en-US" sz="1800" b="1" dirty="0">
                <a:solidFill>
                  <a:srgbClr val="1E2761"/>
                </a:solidFill>
                <a:latin typeface="맑은 고딕" pitchFamily="34" charset="0"/>
                <a:ea typeface="맑은 고딕" pitchFamily="34" charset="-122"/>
                <a:cs typeface="맑은 고딕" pitchFamily="34" charset="-120"/>
              </a:rPr>
              <a:t>한국적 정착</a:t>
            </a:r>
            <a:endParaRPr lang="en-US" sz="1800" dirty="0"/>
          </a:p>
        </p:txBody>
      </p:sp>
      <p:sp>
        <p:nvSpPr>
          <p:cNvPr id="17" name="Shape 15"/>
          <p:cNvSpPr/>
          <p:nvPr/>
        </p:nvSpPr>
        <p:spPr>
          <a:xfrm>
            <a:off x="5806440" y="3931920"/>
            <a:ext cx="548640" cy="36576"/>
          </a:xfrm>
          <a:prstGeom prst="rect">
            <a:avLst/>
          </a:prstGeom>
          <a:solidFill>
            <a:srgbClr val="C8102E"/>
          </a:solidFill>
          <a:ln w="12700">
            <a:solidFill>
              <a:srgbClr val="C8102E"/>
            </a:solidFill>
            <a:prstDash val="solid"/>
          </a:ln>
        </p:spPr>
        <p:txBody>
          <a:bodyPr/>
          <a:lstStyle/>
          <a:p>
            <a:endParaRPr lang="ko-KR" altLang="en-US"/>
          </a:p>
        </p:txBody>
      </p:sp>
      <p:sp>
        <p:nvSpPr>
          <p:cNvPr id="18" name="Text 16"/>
          <p:cNvSpPr/>
          <p:nvPr/>
        </p:nvSpPr>
        <p:spPr>
          <a:xfrm>
            <a:off x="4503420" y="4114800"/>
            <a:ext cx="3154680" cy="1463040"/>
          </a:xfrm>
          <a:prstGeom prst="rect">
            <a:avLst/>
          </a:prstGeom>
          <a:noFill/>
          <a:ln/>
        </p:spPr>
        <p:txBody>
          <a:bodyPr wrap="square" lIns="0" tIns="0" rIns="0" bIns="0" rtlCol="0" anchor="t"/>
          <a:lstStyle/>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전문 인력 양성</a:t>
            </a:r>
            <a:endParaRPr lang="en-US" sz="1300" dirty="0"/>
          </a:p>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손실 데이터 표준화</a:t>
            </a:r>
            <a:endParaRPr lang="en-US" sz="1300" dirty="0"/>
          </a:p>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자본비용 측정</a:t>
            </a:r>
            <a:endParaRPr lang="en-US" sz="1300" dirty="0"/>
          </a:p>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학회·연구소 축적</a:t>
            </a:r>
            <a:endParaRPr lang="en-US" sz="1300" dirty="0"/>
          </a:p>
        </p:txBody>
      </p:sp>
      <p:sp>
        <p:nvSpPr>
          <p:cNvPr id="19" name="Shape 17"/>
          <p:cNvSpPr/>
          <p:nvPr/>
        </p:nvSpPr>
        <p:spPr>
          <a:xfrm>
            <a:off x="8115300" y="1828800"/>
            <a:ext cx="3611880" cy="3840480"/>
          </a:xfrm>
          <a:prstGeom prst="rect">
            <a:avLst/>
          </a:prstGeom>
          <a:solidFill>
            <a:srgbClr val="F8FAFC"/>
          </a:solidFill>
          <a:ln w="25400">
            <a:solidFill>
              <a:srgbClr val="1E2761"/>
            </a:solidFill>
            <a:prstDash val="solid"/>
          </a:ln>
        </p:spPr>
        <p:txBody>
          <a:bodyPr/>
          <a:lstStyle/>
          <a:p>
            <a:endParaRPr lang="ko-KR" altLang="en-US"/>
          </a:p>
        </p:txBody>
      </p:sp>
      <p:sp>
        <p:nvSpPr>
          <p:cNvPr id="20" name="Shape 18"/>
          <p:cNvSpPr/>
          <p:nvPr/>
        </p:nvSpPr>
        <p:spPr>
          <a:xfrm>
            <a:off x="8115300" y="1828800"/>
            <a:ext cx="3611880" cy="640080"/>
          </a:xfrm>
          <a:prstGeom prst="rect">
            <a:avLst/>
          </a:prstGeom>
          <a:solidFill>
            <a:srgbClr val="1E2761"/>
          </a:solidFill>
          <a:ln w="12700">
            <a:solidFill>
              <a:srgbClr val="1E2761"/>
            </a:solidFill>
            <a:prstDash val="solid"/>
          </a:ln>
        </p:spPr>
        <p:txBody>
          <a:bodyPr/>
          <a:lstStyle/>
          <a:p>
            <a:endParaRPr lang="ko-KR" altLang="en-US"/>
          </a:p>
        </p:txBody>
      </p:sp>
      <p:sp>
        <p:nvSpPr>
          <p:cNvPr id="21" name="Text 19"/>
          <p:cNvSpPr/>
          <p:nvPr/>
        </p:nvSpPr>
        <p:spPr>
          <a:xfrm>
            <a:off x="8298180" y="1828800"/>
            <a:ext cx="731520" cy="640080"/>
          </a:xfrm>
          <a:prstGeom prst="rect">
            <a:avLst/>
          </a:prstGeom>
          <a:noFill/>
          <a:ln/>
        </p:spPr>
        <p:txBody>
          <a:bodyPr wrap="square" lIns="0" tIns="0" rIns="0" bIns="0" rtlCol="0" anchor="ctr"/>
          <a:lstStyle/>
          <a:p>
            <a:pPr marL="0" indent="0" algn="ctr">
              <a:buNone/>
            </a:pPr>
            <a:r>
              <a:rPr lang="en-US" sz="2800" b="1" dirty="0">
                <a:solidFill>
                  <a:srgbClr val="FFFFFF"/>
                </a:solidFill>
                <a:latin typeface="맑은 고딕" pitchFamily="34" charset="0"/>
                <a:ea typeface="맑은 고딕" pitchFamily="34" charset="-122"/>
                <a:cs typeface="맑은 고딕" pitchFamily="34" charset="-120"/>
              </a:rPr>
              <a:t>③</a:t>
            </a:r>
            <a:endParaRPr lang="en-US" sz="2800" dirty="0"/>
          </a:p>
        </p:txBody>
      </p:sp>
      <p:sp>
        <p:nvSpPr>
          <p:cNvPr id="22" name="Text 20"/>
          <p:cNvSpPr/>
          <p:nvPr/>
        </p:nvSpPr>
        <p:spPr>
          <a:xfrm>
            <a:off x="9029700" y="1828800"/>
            <a:ext cx="2514600" cy="640080"/>
          </a:xfrm>
          <a:prstGeom prst="rect">
            <a:avLst/>
          </a:prstGeom>
          <a:noFill/>
          <a:ln/>
        </p:spPr>
        <p:txBody>
          <a:bodyPr wrap="square" lIns="0" tIns="0" rIns="0" bIns="0" rtlCol="0" anchor="ctr"/>
          <a:lstStyle/>
          <a:p>
            <a:pPr marL="0" indent="0">
              <a:buNone/>
            </a:pPr>
            <a:r>
              <a:rPr lang="en-US" sz="1300" kern="0" spc="400" dirty="0">
                <a:solidFill>
                  <a:srgbClr val="CADCFC"/>
                </a:solidFill>
                <a:latin typeface="맑은 고딕" pitchFamily="34" charset="0"/>
                <a:ea typeface="맑은 고딕" pitchFamily="34" charset="-122"/>
                <a:cs typeface="맑은 고딕" pitchFamily="34" charset="-120"/>
              </a:rPr>
              <a:t>선결 조건</a:t>
            </a:r>
            <a:endParaRPr lang="en-US" sz="1300" dirty="0"/>
          </a:p>
        </p:txBody>
      </p:sp>
      <p:sp>
        <p:nvSpPr>
          <p:cNvPr id="23" name="Text 21"/>
          <p:cNvSpPr/>
          <p:nvPr/>
        </p:nvSpPr>
        <p:spPr>
          <a:xfrm>
            <a:off x="8343900" y="2651760"/>
            <a:ext cx="3154680" cy="1188720"/>
          </a:xfrm>
          <a:prstGeom prst="rect">
            <a:avLst/>
          </a:prstGeom>
          <a:noFill/>
          <a:ln/>
        </p:spPr>
        <p:txBody>
          <a:bodyPr wrap="square" lIns="0" tIns="0" rIns="0" bIns="0" rtlCol="0" anchor="ctr"/>
          <a:lstStyle/>
          <a:p>
            <a:pPr marL="0" indent="0" algn="ctr">
              <a:spcAft>
                <a:spcPts val="200"/>
              </a:spcAft>
              <a:buNone/>
            </a:pPr>
            <a:r>
              <a:rPr lang="en-US" sz="1800" b="1" dirty="0">
                <a:solidFill>
                  <a:srgbClr val="1E2761"/>
                </a:solidFill>
                <a:latin typeface="맑은 고딕" pitchFamily="34" charset="0"/>
                <a:ea typeface="맑은 고딕" pitchFamily="34" charset="-122"/>
                <a:cs typeface="맑은 고딕" pitchFamily="34" charset="-120"/>
              </a:rPr>
              <a:t>국세청-기업-감독당국</a:t>
            </a:r>
            <a:endParaRPr lang="en-US" sz="1800" dirty="0"/>
          </a:p>
          <a:p>
            <a:pPr marL="0" indent="0" algn="ctr">
              <a:spcAft>
                <a:spcPts val="200"/>
              </a:spcAft>
              <a:buNone/>
            </a:pPr>
            <a:r>
              <a:rPr lang="en-US" sz="1800" b="1" dirty="0">
                <a:solidFill>
                  <a:srgbClr val="1E2761"/>
                </a:solidFill>
                <a:latin typeface="맑은 고딕" pitchFamily="34" charset="0"/>
                <a:ea typeface="맑은 고딕" pitchFamily="34" charset="-122"/>
                <a:cs typeface="맑은 고딕" pitchFamily="34" charset="-120"/>
              </a:rPr>
              <a:t>신뢰 자본 구축</a:t>
            </a:r>
            <a:endParaRPr lang="en-US" sz="1800" dirty="0"/>
          </a:p>
        </p:txBody>
      </p:sp>
      <p:sp>
        <p:nvSpPr>
          <p:cNvPr id="24" name="Shape 22"/>
          <p:cNvSpPr/>
          <p:nvPr/>
        </p:nvSpPr>
        <p:spPr>
          <a:xfrm>
            <a:off x="9646920" y="3931920"/>
            <a:ext cx="548640" cy="36576"/>
          </a:xfrm>
          <a:prstGeom prst="rect">
            <a:avLst/>
          </a:prstGeom>
          <a:solidFill>
            <a:srgbClr val="C8102E"/>
          </a:solidFill>
          <a:ln w="12700">
            <a:solidFill>
              <a:srgbClr val="C8102E"/>
            </a:solidFill>
            <a:prstDash val="solid"/>
          </a:ln>
        </p:spPr>
        <p:txBody>
          <a:bodyPr/>
          <a:lstStyle/>
          <a:p>
            <a:endParaRPr lang="ko-KR" altLang="en-US"/>
          </a:p>
        </p:txBody>
      </p:sp>
      <p:sp>
        <p:nvSpPr>
          <p:cNvPr id="25" name="Text 23"/>
          <p:cNvSpPr/>
          <p:nvPr/>
        </p:nvSpPr>
        <p:spPr>
          <a:xfrm>
            <a:off x="8343900" y="4114800"/>
            <a:ext cx="3154680" cy="1463040"/>
          </a:xfrm>
          <a:prstGeom prst="rect">
            <a:avLst/>
          </a:prstGeom>
          <a:noFill/>
          <a:ln/>
        </p:spPr>
        <p:txBody>
          <a:bodyPr wrap="square" lIns="0" tIns="0" rIns="0" bIns="0" rtlCol="0" anchor="t"/>
          <a:lstStyle/>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APA 활성화</a:t>
            </a:r>
            <a:endParaRPr lang="en-US" sz="1300" dirty="0"/>
          </a:p>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사전 협의 채널</a:t>
            </a:r>
            <a:endParaRPr lang="en-US" sz="1300" dirty="0"/>
          </a:p>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정보 공유 체계</a:t>
            </a:r>
            <a:endParaRPr lang="en-US" sz="1300" dirty="0"/>
          </a:p>
          <a:p>
            <a:pPr marL="0" indent="0" algn="ctr">
              <a:spcAft>
                <a:spcPts val="400"/>
              </a:spcAft>
              <a:buNone/>
            </a:pPr>
            <a:r>
              <a:rPr lang="en-US" sz="1300" dirty="0">
                <a:solidFill>
                  <a:srgbClr val="1F2937"/>
                </a:solidFill>
                <a:latin typeface="맑은 고딕" pitchFamily="34" charset="0"/>
                <a:ea typeface="맑은 고딕" pitchFamily="34" charset="-122"/>
                <a:cs typeface="맑은 고딕" pitchFamily="34" charset="-120"/>
              </a:rPr>
              <a:t>예측 가능성 확보</a:t>
            </a:r>
            <a:endParaRPr lang="en-US" sz="1300" dirty="0"/>
          </a:p>
        </p:txBody>
      </p:sp>
      <p:sp>
        <p:nvSpPr>
          <p:cNvPr id="26" name="Shape 24"/>
          <p:cNvSpPr/>
          <p:nvPr/>
        </p:nvSpPr>
        <p:spPr>
          <a:xfrm>
            <a:off x="548640" y="5897880"/>
            <a:ext cx="11064240" cy="457200"/>
          </a:xfrm>
          <a:prstGeom prst="rect">
            <a:avLst/>
          </a:prstGeom>
          <a:solidFill>
            <a:srgbClr val="C8102E"/>
          </a:solidFill>
          <a:ln w="12700">
            <a:solidFill>
              <a:srgbClr val="C8102E"/>
            </a:solidFill>
            <a:prstDash val="solid"/>
          </a:ln>
        </p:spPr>
        <p:txBody>
          <a:bodyPr/>
          <a:lstStyle/>
          <a:p>
            <a:endParaRPr lang="ko-KR" altLang="en-US"/>
          </a:p>
        </p:txBody>
      </p:sp>
      <p:sp>
        <p:nvSpPr>
          <p:cNvPr id="27" name="Text 25"/>
          <p:cNvSpPr/>
          <p:nvPr/>
        </p:nvSpPr>
        <p:spPr>
          <a:xfrm>
            <a:off x="548640" y="5897880"/>
            <a:ext cx="11064240" cy="457200"/>
          </a:xfrm>
          <a:prstGeom prst="rect">
            <a:avLst/>
          </a:prstGeom>
          <a:noFill/>
          <a:ln/>
        </p:spPr>
        <p:txBody>
          <a:bodyPr wrap="square" lIns="0" tIns="0" rIns="0" bIns="0" rtlCol="0" anchor="ctr"/>
          <a:lstStyle/>
          <a:p>
            <a:pPr marL="0" indent="0" algn="ctr">
              <a:buNone/>
            </a:pPr>
            <a:r>
              <a:rPr lang="en-US" sz="1300" b="1" i="1" dirty="0">
                <a:solidFill>
                  <a:srgbClr val="FFFFFF"/>
                </a:solidFill>
                <a:latin typeface="맑은 고딕" pitchFamily="34" charset="0"/>
                <a:ea typeface="맑은 고딕" pitchFamily="34" charset="-122"/>
                <a:cs typeface="맑은 고딕" pitchFamily="34" charset="-120"/>
              </a:rPr>
              <a:t>이 인프라 없이 제도만 먼저 도입되면 — 한국 캡티브는 "태어나자마자 세무 분쟁에 휘말리는 제도"가 된다</a:t>
            </a:r>
            <a:endParaRPr lang="en-US" sz="1300" dirty="0"/>
          </a:p>
        </p:txBody>
      </p:sp>
      <p:sp>
        <p:nvSpPr>
          <p:cNvPr id="28" name="Text 26"/>
          <p:cNvSpPr/>
          <p:nvPr/>
        </p:nvSpPr>
        <p:spPr>
          <a:xfrm>
            <a:off x="457200" y="6446520"/>
            <a:ext cx="8229600" cy="274320"/>
          </a:xfrm>
          <a:prstGeom prst="rect">
            <a:avLst/>
          </a:prstGeom>
          <a:noFill/>
          <a:ln/>
        </p:spPr>
        <p:txBody>
          <a:bodyPr wrap="square" lIns="0" tIns="0" rIns="0" bIns="0" rtlCol="0" anchor="ctr"/>
          <a:lstStyle/>
          <a:p>
            <a:pPr marL="0" indent="0" algn="l">
              <a:buNone/>
            </a:pPr>
            <a:r>
              <a:rPr lang="en-US" sz="900" dirty="0">
                <a:solidFill>
                  <a:srgbClr val="6B7280"/>
                </a:solidFill>
                <a:latin typeface="맑은 고딕" pitchFamily="34" charset="0"/>
                <a:ea typeface="맑은 고딕" pitchFamily="34" charset="-122"/>
                <a:cs typeface="맑은 고딕" pitchFamily="34" charset="-120"/>
              </a:rPr>
              <a:t>한국공제학회 2026 춘계 학술정책세미나  |  토론자: 송영흡</a:t>
            </a:r>
            <a:endParaRPr lang="en-US" sz="900" dirty="0"/>
          </a:p>
        </p:txBody>
      </p:sp>
      <p:sp>
        <p:nvSpPr>
          <p:cNvPr id="29" name="Text 27"/>
          <p:cNvSpPr/>
          <p:nvPr/>
        </p:nvSpPr>
        <p:spPr>
          <a:xfrm>
            <a:off x="11247120" y="6446520"/>
            <a:ext cx="457200" cy="274320"/>
          </a:xfrm>
          <a:prstGeom prst="rect">
            <a:avLst/>
          </a:prstGeom>
          <a:noFill/>
          <a:ln/>
        </p:spPr>
        <p:txBody>
          <a:bodyPr wrap="square" lIns="0" tIns="0" rIns="0" bIns="0" rtlCol="0" anchor="ctr"/>
          <a:lstStyle/>
          <a:p>
            <a:pPr marL="0" indent="0" algn="r">
              <a:buNone/>
            </a:pPr>
            <a:r>
              <a:rPr lang="en-US" sz="900" dirty="0">
                <a:solidFill>
                  <a:srgbClr val="6B7280"/>
                </a:solidFill>
                <a:latin typeface="맑은 고딕" pitchFamily="34" charset="0"/>
                <a:ea typeface="맑은 고딕" pitchFamily="34" charset="-122"/>
                <a:cs typeface="맑은 고딕" pitchFamily="34" charset="-120"/>
              </a:rPr>
              <a:t>15</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Malgun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algun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14815</Words>
  <Application>Microsoft Office PowerPoint</Application>
  <PresentationFormat>와이드스크린</PresentationFormat>
  <Paragraphs>2028</Paragraphs>
  <Slides>102</Slides>
  <Notes>55</Notes>
  <HiddenSlides>0</HiddenSlides>
  <MMClips>0</MMClips>
  <ScaleCrop>false</ScaleCrop>
  <HeadingPairs>
    <vt:vector size="6" baseType="variant">
      <vt:variant>
        <vt:lpstr>사용한 글꼴</vt:lpstr>
      </vt:variant>
      <vt:variant>
        <vt:i4>8</vt:i4>
      </vt:variant>
      <vt:variant>
        <vt:lpstr>테마</vt:lpstr>
      </vt:variant>
      <vt:variant>
        <vt:i4>1</vt:i4>
      </vt:variant>
      <vt:variant>
        <vt:lpstr>슬라이드 제목</vt:lpstr>
      </vt:variant>
      <vt:variant>
        <vt:i4>102</vt:i4>
      </vt:variant>
    </vt:vector>
  </HeadingPairs>
  <TitlesOfParts>
    <vt:vector size="111" baseType="lpstr">
      <vt:lpstr>Urbanist</vt:lpstr>
      <vt:lpstr>Urbanist Medium</vt:lpstr>
      <vt:lpstr>나눔명조</vt:lpstr>
      <vt:lpstr>Malgun Gothic</vt:lpstr>
      <vt:lpstr>Malgun Gothic</vt:lpstr>
      <vt:lpstr>한컴 고딕</vt:lpstr>
      <vt:lpstr>Arial</vt:lpstr>
      <vt:lpstr>Wingdings</vt:lpstr>
      <vt:lpstr>Office Theme</vt:lpstr>
      <vt:lpstr>PowerPoint 프레젠테이션</vt:lpstr>
      <vt:lpstr>PowerPoint 프레젠테이션</vt:lpstr>
      <vt:lpstr>발제문 </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발제문 2. 공제의 통일감독규제법 필요성  -공제기본법 제정을 포함하여-</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1. 캡티브란 – 보험회사와 자금 흐름 비교</vt:lpstr>
      <vt:lpstr>2. 캡티브 운영 형태</vt:lpstr>
      <vt:lpstr>3. 캡티브의 장점과 단점</vt:lpstr>
      <vt:lpstr>4. 캡티브 사례 (1)</vt:lpstr>
      <vt:lpstr>4. 캡티브 사례 (2)</vt:lpstr>
      <vt:lpstr>4. 캡티브 사례 (3)</vt:lpstr>
      <vt:lpstr>4. 캡티브 사례 (4) - SGIS JAPAN 강태구 본부장</vt:lpstr>
      <vt:lpstr>5. 캡티브 설립 재점화 (1) </vt:lpstr>
      <vt:lpstr>5. 캡티브 설립 재점화 (2) </vt:lpstr>
      <vt:lpstr>6. 국가별 현황 -  영국</vt:lpstr>
      <vt:lpstr>7. 제주도 캡티브 추진 사례 (1)</vt:lpstr>
      <vt:lpstr>7. 제주도 캡티브 추진 사례 (2) – 반대 이유</vt:lpstr>
      <vt:lpstr>8. 추진방안 </vt:lpstr>
      <vt:lpstr>8. 추진방안 - IG P&amp;I Clubs 재보험 구조</vt:lpstr>
      <vt:lpstr>토론문</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한국공제학회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공제분야 연구 동향과 과제</dc:title>
  <dc:subject>공제분야 연구 동향과 과제</dc:subject>
  <dc:creator>최미수 / 서울디지털대학교</dc:creator>
  <cp:lastModifiedBy>정홍주</cp:lastModifiedBy>
  <cp:revision>23</cp:revision>
  <dcterms:created xsi:type="dcterms:W3CDTF">2026-05-18T06:05:04Z</dcterms:created>
  <dcterms:modified xsi:type="dcterms:W3CDTF">2026-06-02T23:10:13Z</dcterms:modified>
</cp:coreProperties>
</file>